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480"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12/6/2023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9195DE9-3CD3-4C4A-8B32-B46F226879E8}"/>
              </a:ext>
            </a:extLst>
          </p:cNvPr>
          <p:cNvSpPr>
            <a:spLocks noGrp="1"/>
          </p:cNvSpPr>
          <p:nvPr>
            <p:ph type="ctrTitle"/>
          </p:nvPr>
        </p:nvSpPr>
        <p:spPr>
          <a:xfrm rot="10800000" flipV="1">
            <a:off x="228600" y="232172"/>
            <a:ext cx="11811000" cy="2815828"/>
          </a:xfrm>
        </p:spPr>
        <p:txBody>
          <a:bodyPr/>
          <a:lstStyle/>
          <a:p>
            <a:pPr algn="ctr"/>
            <a:r>
              <a:rPr lang="en-US" sz="4000" b="1" dirty="0" err="1" smtClean="0">
                <a:solidFill>
                  <a:schemeClr val="accent2">
                    <a:lumMod val="50000"/>
                  </a:schemeClr>
                </a:solidFill>
                <a:latin typeface="Times New Roman" pitchFamily="18" charset="0"/>
                <a:cs typeface="Times New Roman" pitchFamily="18" charset="0"/>
              </a:rPr>
              <a:t>Shahid</a:t>
            </a:r>
            <a:r>
              <a:rPr lang="en-US" sz="4000" b="1" dirty="0" smtClean="0">
                <a:solidFill>
                  <a:schemeClr val="accent2">
                    <a:lumMod val="50000"/>
                  </a:schemeClr>
                </a:solidFill>
                <a:latin typeface="Times New Roman" pitchFamily="18" charset="0"/>
                <a:cs typeface="Times New Roman" pitchFamily="18" charset="0"/>
              </a:rPr>
              <a:t> </a:t>
            </a:r>
            <a:r>
              <a:rPr lang="en-US" sz="4000" b="1" dirty="0" err="1">
                <a:solidFill>
                  <a:schemeClr val="accent2">
                    <a:lumMod val="50000"/>
                  </a:schemeClr>
                </a:solidFill>
                <a:latin typeface="Times New Roman" pitchFamily="18" charset="0"/>
                <a:cs typeface="Times New Roman" pitchFamily="18" charset="0"/>
              </a:rPr>
              <a:t>Virpatni</a:t>
            </a:r>
            <a:r>
              <a:rPr lang="en-US" sz="4000" b="1" dirty="0">
                <a:solidFill>
                  <a:schemeClr val="accent2">
                    <a:lumMod val="50000"/>
                  </a:schemeClr>
                </a:solidFill>
                <a:latin typeface="Times New Roman" pitchFamily="18" charset="0"/>
                <a:cs typeface="Times New Roman" pitchFamily="18" charset="0"/>
              </a:rPr>
              <a:t> Lakshmi </a:t>
            </a:r>
            <a:r>
              <a:rPr lang="en-US" sz="4000" b="1" dirty="0" err="1">
                <a:solidFill>
                  <a:schemeClr val="accent2">
                    <a:lumMod val="50000"/>
                  </a:schemeClr>
                </a:solidFill>
                <a:latin typeface="Times New Roman" pitchFamily="18" charset="0"/>
                <a:cs typeface="Times New Roman" pitchFamily="18" charset="0"/>
              </a:rPr>
              <a:t>Mahavidyalaya</a:t>
            </a:r>
            <a:r>
              <a:rPr lang="en-US" sz="4000" b="1" dirty="0">
                <a:solidFill>
                  <a:schemeClr val="accent2">
                    <a:lumMod val="50000"/>
                  </a:schemeClr>
                </a:solidFill>
                <a:latin typeface="Times New Roman" pitchFamily="18" charset="0"/>
                <a:cs typeface="Times New Roman" pitchFamily="18" charset="0"/>
              </a:rPr>
              <a:t>, </a:t>
            </a:r>
            <a:r>
              <a:rPr lang="en-US" sz="4000" b="1" dirty="0" err="1" smtClean="0">
                <a:solidFill>
                  <a:schemeClr val="accent2">
                    <a:lumMod val="50000"/>
                  </a:schemeClr>
                </a:solidFill>
                <a:latin typeface="Times New Roman" pitchFamily="18" charset="0"/>
                <a:cs typeface="Times New Roman" pitchFamily="18" charset="0"/>
              </a:rPr>
              <a:t>Titave</a:t>
            </a:r>
            <a:r>
              <a:rPr lang="en-US" sz="4000" b="1" dirty="0" smtClean="0">
                <a:solidFill>
                  <a:schemeClr val="accent2">
                    <a:lumMod val="50000"/>
                  </a:schemeClr>
                </a:solidFill>
                <a:latin typeface="Times New Roman" pitchFamily="18" charset="0"/>
                <a:cs typeface="Times New Roman" pitchFamily="18" charset="0"/>
              </a:rPr>
              <a:t/>
            </a:r>
            <a:br>
              <a:rPr lang="en-US" sz="4000" b="1" dirty="0" smtClean="0">
                <a:solidFill>
                  <a:schemeClr val="accent2">
                    <a:lumMod val="50000"/>
                  </a:schemeClr>
                </a:solidFill>
                <a:latin typeface="Times New Roman" pitchFamily="18" charset="0"/>
                <a:cs typeface="Times New Roman" pitchFamily="18" charset="0"/>
              </a:rPr>
            </a:br>
            <a:r>
              <a:rPr lang="en-US" sz="4000" b="1" dirty="0" smtClean="0">
                <a:solidFill>
                  <a:schemeClr val="accent2">
                    <a:lumMod val="50000"/>
                  </a:schemeClr>
                </a:solidFill>
                <a:latin typeface="Times New Roman" pitchFamily="18" charset="0"/>
                <a:cs typeface="Times New Roman" pitchFamily="18" charset="0"/>
              </a:rPr>
              <a:t>Department </a:t>
            </a:r>
            <a:r>
              <a:rPr lang="en-US" sz="4000" b="1" dirty="0">
                <a:solidFill>
                  <a:schemeClr val="accent2">
                    <a:lumMod val="50000"/>
                  </a:schemeClr>
                </a:solidFill>
                <a:latin typeface="Times New Roman" pitchFamily="18" charset="0"/>
                <a:cs typeface="Times New Roman" pitchFamily="18" charset="0"/>
              </a:rPr>
              <a:t>of Home Science ( Food Science &amp; </a:t>
            </a:r>
            <a:r>
              <a:rPr lang="en-US" sz="4000" b="1" dirty="0" smtClean="0">
                <a:solidFill>
                  <a:schemeClr val="accent2">
                    <a:lumMod val="50000"/>
                  </a:schemeClr>
                </a:solidFill>
                <a:latin typeface="Times New Roman" pitchFamily="18" charset="0"/>
                <a:cs typeface="Times New Roman" pitchFamily="18" charset="0"/>
              </a:rPr>
              <a:t>Nutrition) </a:t>
            </a:r>
            <a:br>
              <a:rPr lang="en-US" sz="4000" b="1" dirty="0" smtClean="0">
                <a:solidFill>
                  <a:schemeClr val="accent2">
                    <a:lumMod val="50000"/>
                  </a:schemeClr>
                </a:solidFill>
                <a:latin typeface="Times New Roman" pitchFamily="18" charset="0"/>
                <a:cs typeface="Times New Roman" pitchFamily="18" charset="0"/>
              </a:rPr>
            </a:br>
            <a:r>
              <a:rPr lang="en-US" altLang="en-US" sz="4000" b="1" dirty="0" smtClean="0">
                <a:solidFill>
                  <a:schemeClr val="accent2">
                    <a:lumMod val="50000"/>
                  </a:schemeClr>
                </a:solidFill>
                <a:latin typeface="Times New Roman" pitchFamily="18" charset="0"/>
                <a:cs typeface="Times New Roman" pitchFamily="18" charset="0"/>
              </a:rPr>
              <a:t>Class </a:t>
            </a:r>
            <a:r>
              <a:rPr lang="en-US" altLang="en-US" sz="4000" b="1" dirty="0">
                <a:solidFill>
                  <a:schemeClr val="accent2">
                    <a:lumMod val="50000"/>
                  </a:schemeClr>
                </a:solidFill>
                <a:latin typeface="Times New Roman" pitchFamily="18" charset="0"/>
                <a:cs typeface="Times New Roman" pitchFamily="18" charset="0"/>
              </a:rPr>
              <a:t>: TY                              </a:t>
            </a:r>
            <a:r>
              <a:rPr lang="en-US" altLang="en-US" sz="4000" b="1" dirty="0" smtClean="0">
                <a:solidFill>
                  <a:schemeClr val="accent2">
                    <a:lumMod val="50000"/>
                  </a:schemeClr>
                </a:solidFill>
                <a:latin typeface="Times New Roman" pitchFamily="18" charset="0"/>
                <a:cs typeface="Times New Roman" pitchFamily="18" charset="0"/>
              </a:rPr>
              <a:t> </a:t>
            </a:r>
            <a:r>
              <a:rPr lang="en-US" altLang="en-US" sz="4000" b="1" dirty="0" err="1">
                <a:solidFill>
                  <a:schemeClr val="accent2">
                    <a:lumMod val="50000"/>
                  </a:schemeClr>
                </a:solidFill>
                <a:latin typeface="Times New Roman" pitchFamily="18" charset="0"/>
                <a:cs typeface="Times New Roman" pitchFamily="18" charset="0"/>
              </a:rPr>
              <a:t>Sem</a:t>
            </a:r>
            <a:r>
              <a:rPr lang="en-US" altLang="en-US" sz="4000" b="1" dirty="0">
                <a:solidFill>
                  <a:schemeClr val="accent2">
                    <a:lumMod val="50000"/>
                  </a:schemeClr>
                </a:solidFill>
                <a:latin typeface="Times New Roman" pitchFamily="18" charset="0"/>
                <a:cs typeface="Times New Roman" pitchFamily="18" charset="0"/>
              </a:rPr>
              <a:t> </a:t>
            </a:r>
            <a:r>
              <a:rPr lang="en-US" altLang="en-US" b="1" dirty="0" smtClean="0">
                <a:solidFill>
                  <a:schemeClr val="accent2">
                    <a:lumMod val="50000"/>
                  </a:schemeClr>
                </a:solidFill>
                <a:latin typeface="Times New Roman" pitchFamily="18" charset="0"/>
                <a:cs typeface="Times New Roman" pitchFamily="18" charset="0"/>
              </a:rPr>
              <a:t>:V</a:t>
            </a:r>
            <a:endParaRPr lang="en-US" b="1" dirty="0">
              <a:solidFill>
                <a:schemeClr val="accent2">
                  <a:lumMod val="50000"/>
                </a:schemeClr>
              </a:solidFill>
              <a:latin typeface="Times New Roman" pitchFamily="18" charset="0"/>
              <a:cs typeface="Times New Roman" pitchFamily="18" charset="0"/>
            </a:endParaRPr>
          </a:p>
        </p:txBody>
      </p:sp>
      <p:sp>
        <p:nvSpPr>
          <p:cNvPr id="3" name="Subtitle 2">
            <a:extLst>
              <a:ext uri="{FF2B5EF4-FFF2-40B4-BE49-F238E27FC236}">
                <a16:creationId xmlns="" xmlns:a16="http://schemas.microsoft.com/office/drawing/2014/main" id="{24CE8A2C-96BE-324C-B46C-47367A567142}"/>
              </a:ext>
            </a:extLst>
          </p:cNvPr>
          <p:cNvSpPr>
            <a:spLocks noGrp="1"/>
          </p:cNvSpPr>
          <p:nvPr>
            <p:ph type="subTitle" idx="1"/>
          </p:nvPr>
        </p:nvSpPr>
        <p:spPr>
          <a:xfrm>
            <a:off x="381000" y="3193582"/>
            <a:ext cx="11582400" cy="2826218"/>
          </a:xfrm>
        </p:spPr>
        <p:txBody>
          <a:bodyPr>
            <a:normAutofit/>
          </a:bodyPr>
          <a:lstStyle/>
          <a:p>
            <a:pPr algn="just"/>
            <a:r>
              <a:rPr lang="en-IN" sz="3200" b="1" dirty="0" smtClean="0">
                <a:solidFill>
                  <a:schemeClr val="tx1"/>
                </a:solidFill>
                <a:latin typeface="Times New Roman" pitchFamily="18" charset="0"/>
                <a:cs typeface="Times New Roman" pitchFamily="18" charset="0"/>
              </a:rPr>
              <a:t>                                                                                                        </a:t>
            </a:r>
            <a:r>
              <a:rPr lang="en-IN" sz="2800" b="1" dirty="0" smtClean="0">
                <a:solidFill>
                  <a:schemeClr val="tx1"/>
                </a:solidFill>
                <a:latin typeface="Times New Roman" pitchFamily="18" charset="0"/>
                <a:cs typeface="Times New Roman" pitchFamily="18" charset="0"/>
              </a:rPr>
              <a:t>Topic: </a:t>
            </a:r>
            <a:r>
              <a:rPr lang="en-US" sz="2800" b="1" dirty="0">
                <a:solidFill>
                  <a:schemeClr val="tx1"/>
                </a:solidFill>
                <a:latin typeface="Times New Roman" pitchFamily="18" charset="0"/>
                <a:cs typeface="Times New Roman" pitchFamily="18" charset="0"/>
              </a:rPr>
              <a:t>Basic of food science </a:t>
            </a:r>
            <a:r>
              <a:rPr lang="en-US" sz="2800" b="1" dirty="0" smtClean="0">
                <a:solidFill>
                  <a:schemeClr val="tx1"/>
                </a:solidFill>
                <a:latin typeface="Times New Roman" pitchFamily="18" charset="0"/>
                <a:cs typeface="Times New Roman" pitchFamily="18" charset="0"/>
              </a:rPr>
              <a:t>and   Technology</a:t>
            </a:r>
          </a:p>
          <a:p>
            <a:pPr algn="just"/>
            <a:r>
              <a:rPr lang="en-IN" sz="2800" b="1" dirty="0" smtClean="0">
                <a:solidFill>
                  <a:schemeClr val="tx1"/>
                </a:solidFill>
                <a:latin typeface="Times New Roman" pitchFamily="18" charset="0"/>
                <a:cs typeface="Times New Roman" pitchFamily="18" charset="0"/>
              </a:rPr>
              <a:t>                                                     </a:t>
            </a:r>
          </a:p>
          <a:p>
            <a:pPr algn="just"/>
            <a:r>
              <a:rPr lang="en-IN" sz="2800" b="1" dirty="0">
                <a:solidFill>
                  <a:schemeClr val="tx1"/>
                </a:solidFill>
                <a:latin typeface="Times New Roman" pitchFamily="18" charset="0"/>
                <a:cs typeface="Times New Roman" pitchFamily="18" charset="0"/>
              </a:rPr>
              <a:t> </a:t>
            </a:r>
            <a:r>
              <a:rPr lang="en-IN" sz="2800" b="1" dirty="0" smtClean="0">
                <a:solidFill>
                  <a:schemeClr val="tx1"/>
                </a:solidFill>
                <a:latin typeface="Times New Roman" pitchFamily="18" charset="0"/>
                <a:cs typeface="Times New Roman" pitchFamily="18" charset="0"/>
              </a:rPr>
              <a:t>                                                </a:t>
            </a:r>
          </a:p>
          <a:p>
            <a:pPr algn="just"/>
            <a:r>
              <a:rPr lang="en-IN" sz="2800" b="1" dirty="0">
                <a:solidFill>
                  <a:schemeClr val="tx1"/>
                </a:solidFill>
                <a:latin typeface="Times New Roman" pitchFamily="18" charset="0"/>
                <a:cs typeface="Times New Roman" pitchFamily="18" charset="0"/>
              </a:rPr>
              <a:t> </a:t>
            </a:r>
            <a:r>
              <a:rPr lang="en-IN" sz="2800" b="1" dirty="0" smtClean="0">
                <a:solidFill>
                  <a:schemeClr val="tx1"/>
                </a:solidFill>
                <a:latin typeface="Times New Roman" pitchFamily="18" charset="0"/>
                <a:cs typeface="Times New Roman" pitchFamily="18" charset="0"/>
              </a:rPr>
              <a:t>                                                           </a:t>
            </a:r>
            <a:r>
              <a:rPr lang="en-IN" sz="2800" b="1" dirty="0" smtClean="0">
                <a:solidFill>
                  <a:schemeClr val="tx1"/>
                </a:solidFill>
                <a:latin typeface="Times New Roman" pitchFamily="18" charset="0"/>
                <a:cs typeface="Times New Roman" pitchFamily="18" charset="0"/>
              </a:rPr>
              <a:t>Presented </a:t>
            </a:r>
            <a:r>
              <a:rPr lang="en-IN" sz="2800" b="1" dirty="0" smtClean="0">
                <a:solidFill>
                  <a:schemeClr val="tx1"/>
                </a:solidFill>
                <a:latin typeface="Times New Roman" pitchFamily="18" charset="0"/>
                <a:cs typeface="Times New Roman" pitchFamily="18" charset="0"/>
              </a:rPr>
              <a:t>By</a:t>
            </a:r>
            <a:r>
              <a:rPr lang="en-IN" sz="2800" b="1" dirty="0" smtClean="0">
                <a:solidFill>
                  <a:schemeClr val="tx1"/>
                </a:solidFill>
                <a:latin typeface="Times New Roman" pitchFamily="18" charset="0"/>
                <a:cs typeface="Times New Roman" pitchFamily="18" charset="0"/>
              </a:rPr>
              <a:t>: Miss.  </a:t>
            </a:r>
            <a:r>
              <a:rPr lang="en-IN" sz="2800" b="1" dirty="0" err="1" smtClean="0">
                <a:solidFill>
                  <a:schemeClr val="tx1"/>
                </a:solidFill>
                <a:latin typeface="Times New Roman" pitchFamily="18" charset="0"/>
                <a:cs typeface="Times New Roman" pitchFamily="18" charset="0"/>
              </a:rPr>
              <a:t>Gayatri</a:t>
            </a:r>
            <a:r>
              <a:rPr lang="en-IN" sz="2800" b="1" dirty="0" smtClean="0">
                <a:solidFill>
                  <a:schemeClr val="tx1"/>
                </a:solidFill>
                <a:latin typeface="Times New Roman" pitchFamily="18" charset="0"/>
                <a:cs typeface="Times New Roman" pitchFamily="18" charset="0"/>
              </a:rPr>
              <a:t>. M.  </a:t>
            </a:r>
            <a:r>
              <a:rPr lang="en-IN" sz="2800" b="1" dirty="0" err="1" smtClean="0">
                <a:solidFill>
                  <a:schemeClr val="tx1"/>
                </a:solidFill>
                <a:latin typeface="Times New Roman" pitchFamily="18" charset="0"/>
                <a:cs typeface="Times New Roman" pitchFamily="18" charset="0"/>
              </a:rPr>
              <a:t>Patil</a:t>
            </a:r>
            <a:endParaRPr lang="en-US" sz="28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900574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465C45F-92AA-7247-B381-2C77C3A0F2A3}"/>
              </a:ext>
            </a:extLst>
          </p:cNvPr>
          <p:cNvSpPr>
            <a:spLocks noGrp="1"/>
          </p:cNvSpPr>
          <p:nvPr>
            <p:ph idx="1"/>
          </p:nvPr>
        </p:nvSpPr>
        <p:spPr>
          <a:xfrm>
            <a:off x="458556" y="2196308"/>
            <a:ext cx="9034224" cy="3880773"/>
          </a:xfrm>
        </p:spPr>
        <p:txBody>
          <a:bodyPr>
            <a:normAutofit/>
          </a:bodyPr>
          <a:lstStyle/>
          <a:p>
            <a:r>
              <a:rPr lang="en-IN" sz="2800" b="1" dirty="0">
                <a:solidFill>
                  <a:schemeClr val="accent1"/>
                </a:solidFill>
                <a:latin typeface="Times New Roman" pitchFamily="18" charset="0"/>
                <a:cs typeface="Times New Roman" pitchFamily="18" charset="0"/>
              </a:rPr>
              <a:t>Semi- perishable food:</a:t>
            </a:r>
          </a:p>
          <a:p>
            <a:r>
              <a:rPr lang="en-IN" sz="2400" dirty="0">
                <a:latin typeface="Times New Roman" pitchFamily="18" charset="0"/>
                <a:cs typeface="Times New Roman" pitchFamily="18" charset="0"/>
              </a:rPr>
              <a:t>These are the food’s which contain natural inhibitor to delay spoilage</a:t>
            </a:r>
          </a:p>
          <a:p>
            <a:r>
              <a:rPr lang="en-IN" sz="2400" dirty="0">
                <a:latin typeface="Times New Roman" pitchFamily="18" charset="0"/>
                <a:cs typeface="Times New Roman" pitchFamily="18" charset="0"/>
              </a:rPr>
              <a:t>This category include </a:t>
            </a:r>
            <a:r>
              <a:rPr lang="en-IN" sz="2400" dirty="0" err="1">
                <a:latin typeface="Times New Roman" pitchFamily="18" charset="0"/>
                <a:cs typeface="Times New Roman" pitchFamily="18" charset="0"/>
              </a:rPr>
              <a:t>root,vegetables,honey</a:t>
            </a:r>
            <a:r>
              <a:rPr lang="en-IN" sz="2400" dirty="0">
                <a:latin typeface="Times New Roman" pitchFamily="18" charset="0"/>
                <a:cs typeface="Times New Roman" pitchFamily="18" charset="0"/>
              </a:rPr>
              <a:t> etc. </a:t>
            </a:r>
          </a:p>
          <a:p>
            <a:r>
              <a:rPr lang="en-IN" sz="2800" b="1" dirty="0">
                <a:solidFill>
                  <a:schemeClr val="accent1"/>
                </a:solidFill>
                <a:latin typeface="Times New Roman" pitchFamily="18" charset="0"/>
                <a:cs typeface="Times New Roman" pitchFamily="18" charset="0"/>
              </a:rPr>
              <a:t>Non- perishable food:</a:t>
            </a:r>
          </a:p>
          <a:p>
            <a:r>
              <a:rPr lang="en-IN" sz="2400" dirty="0">
                <a:latin typeface="Times New Roman" pitchFamily="18" charset="0"/>
                <a:cs typeface="Times New Roman" pitchFamily="18" charset="0"/>
              </a:rPr>
              <a:t>This food which do not spoil readily  are called now perishable foods. </a:t>
            </a:r>
          </a:p>
          <a:p>
            <a:r>
              <a:rPr lang="en-IN" sz="2400" dirty="0">
                <a:latin typeface="Times New Roman" pitchFamily="18" charset="0"/>
                <a:cs typeface="Times New Roman" pitchFamily="18" charset="0"/>
              </a:rPr>
              <a:t>Includes nuts, resins, cereals etc.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365438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2449809-502B-1C44-9354-FB5080D105D3}"/>
              </a:ext>
            </a:extLst>
          </p:cNvPr>
          <p:cNvSpPr>
            <a:spLocks noGrp="1"/>
          </p:cNvSpPr>
          <p:nvPr>
            <p:ph type="title"/>
          </p:nvPr>
        </p:nvSpPr>
        <p:spPr/>
        <p:txBody>
          <a:bodyPr/>
          <a:lstStyle/>
          <a:p>
            <a:r>
              <a:rPr lang="en-IN" b="1" dirty="0">
                <a:latin typeface="Times New Roman" pitchFamily="18" charset="0"/>
                <a:cs typeface="Times New Roman" pitchFamily="18" charset="0"/>
              </a:rPr>
              <a:t>Classification of food on the basis of it’s function:</a:t>
            </a:r>
            <a:endParaRPr lang="en-US" b="1"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13E60FFA-4E2F-844E-89D2-CC8790501236}"/>
              </a:ext>
            </a:extLst>
          </p:cNvPr>
          <p:cNvSpPr>
            <a:spLocks noGrp="1"/>
          </p:cNvSpPr>
          <p:nvPr>
            <p:ph idx="1"/>
          </p:nvPr>
        </p:nvSpPr>
        <p:spPr/>
        <p:txBody>
          <a:bodyPr>
            <a:normAutofit fontScale="92500"/>
          </a:bodyPr>
          <a:lstStyle/>
          <a:p>
            <a:pPr marL="0" indent="0">
              <a:buNone/>
            </a:pPr>
            <a:r>
              <a:rPr lang="en-IN" sz="2800" dirty="0">
                <a:solidFill>
                  <a:schemeClr val="accent1"/>
                </a:solidFill>
              </a:rPr>
              <a:t>    </a:t>
            </a:r>
            <a:r>
              <a:rPr lang="en-IN" sz="2800" b="1" dirty="0">
                <a:solidFill>
                  <a:schemeClr val="accent1"/>
                </a:solidFill>
                <a:latin typeface="Times New Roman" pitchFamily="18" charset="0"/>
                <a:cs typeface="Times New Roman" pitchFamily="18" charset="0"/>
              </a:rPr>
              <a:t>Energy yielding food:</a:t>
            </a:r>
          </a:p>
          <a:p>
            <a:r>
              <a:rPr lang="en-IN" sz="2400" dirty="0">
                <a:latin typeface="Times New Roman" pitchFamily="18" charset="0"/>
                <a:cs typeface="Times New Roman" pitchFamily="18" charset="0"/>
              </a:rPr>
              <a:t>They supply Energy. </a:t>
            </a:r>
          </a:p>
          <a:p>
            <a:r>
              <a:rPr lang="en-IN" sz="2400" dirty="0" err="1">
                <a:latin typeface="Times New Roman" pitchFamily="18" charset="0"/>
                <a:cs typeface="Times New Roman" pitchFamily="18" charset="0"/>
              </a:rPr>
              <a:t>E.g:cereals</a:t>
            </a:r>
            <a:r>
              <a:rPr lang="en-IN" sz="2400" dirty="0">
                <a:latin typeface="Times New Roman" pitchFamily="18" charset="0"/>
                <a:cs typeface="Times New Roman" pitchFamily="18" charset="0"/>
              </a:rPr>
              <a:t>, millets, tubers, oilseeds, etc. </a:t>
            </a:r>
          </a:p>
          <a:p>
            <a:pPr marL="0" indent="0">
              <a:buNone/>
            </a:pPr>
            <a:r>
              <a:rPr lang="en-IN" sz="2800" dirty="0">
                <a:solidFill>
                  <a:schemeClr val="accent1"/>
                </a:solidFill>
                <a:latin typeface="Times New Roman" pitchFamily="18" charset="0"/>
                <a:cs typeface="Times New Roman" pitchFamily="18" charset="0"/>
              </a:rPr>
              <a:t>   </a:t>
            </a:r>
          </a:p>
          <a:p>
            <a:pPr marL="0" indent="0">
              <a:buNone/>
            </a:pPr>
            <a:r>
              <a:rPr lang="en-IN" sz="2800" dirty="0">
                <a:solidFill>
                  <a:schemeClr val="accent1"/>
                </a:solidFill>
              </a:rPr>
              <a:t>    </a:t>
            </a:r>
            <a:r>
              <a:rPr lang="en-IN" sz="2800" b="1" dirty="0">
                <a:solidFill>
                  <a:schemeClr val="accent1"/>
                </a:solidFill>
                <a:latin typeface="Times New Roman" pitchFamily="18" charset="0"/>
                <a:cs typeface="Times New Roman" pitchFamily="18" charset="0"/>
              </a:rPr>
              <a:t>Body building food:</a:t>
            </a:r>
          </a:p>
          <a:p>
            <a:r>
              <a:rPr lang="en-IN" sz="2400" dirty="0">
                <a:solidFill>
                  <a:schemeClr val="tx1"/>
                </a:solidFill>
                <a:latin typeface="Times New Roman" pitchFamily="18" charset="0"/>
                <a:cs typeface="Times New Roman" pitchFamily="18" charset="0"/>
              </a:rPr>
              <a:t>  The foods which are rich in protein are called body building foods.
 They include pulses, oilseeds and animal products.</a:t>
            </a:r>
          </a:p>
          <a:p>
            <a:r>
              <a:rPr lang="en-IN" sz="2400" dirty="0">
                <a:solidFill>
                  <a:schemeClr val="tx1"/>
                </a:solidFill>
                <a:latin typeface="Times New Roman" pitchFamily="18" charset="0"/>
                <a:cs typeface="Times New Roman" pitchFamily="18" charset="0"/>
              </a:rPr>
              <a:t> E.g. Eggs, fish, milk, meat, etc.</a:t>
            </a:r>
            <a:endParaRPr lang="en-US"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458814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7EDFF6-CFB8-7540-942D-04852C43C247}"/>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38398477-BFBE-454A-A257-4F91BB8BB8BE}"/>
              </a:ext>
            </a:extLst>
          </p:cNvPr>
          <p:cNvSpPr>
            <a:spLocks noGrp="1"/>
          </p:cNvSpPr>
          <p:nvPr>
            <p:ph idx="1"/>
          </p:nvPr>
        </p:nvSpPr>
        <p:spPr/>
        <p:txBody>
          <a:bodyPr/>
          <a:lstStyle/>
          <a:p>
            <a:pPr marL="0" indent="0">
              <a:buNone/>
            </a:pPr>
            <a:r>
              <a:rPr lang="en-IN" sz="2800" dirty="0">
                <a:solidFill>
                  <a:schemeClr val="accent1"/>
                </a:solidFill>
              </a:rPr>
              <a:t>    </a:t>
            </a:r>
            <a:r>
              <a:rPr lang="en-IN" sz="2800" b="1" dirty="0">
                <a:solidFill>
                  <a:schemeClr val="accent1"/>
                </a:solidFill>
                <a:latin typeface="Times New Roman" pitchFamily="18" charset="0"/>
                <a:cs typeface="Times New Roman" pitchFamily="18" charset="0"/>
              </a:rPr>
              <a:t>Protective food</a:t>
            </a:r>
          </a:p>
          <a:p>
            <a:r>
              <a:rPr lang="en-IN" sz="2400" dirty="0">
                <a:latin typeface="Times New Roman" pitchFamily="18" charset="0"/>
                <a:cs typeface="Times New Roman" pitchFamily="18" charset="0"/>
              </a:rPr>
              <a:t>They protect the human body from disorders and deficiency diseases. </a:t>
            </a:r>
          </a:p>
          <a:p>
            <a:r>
              <a:rPr lang="en-IN" sz="2400" dirty="0">
                <a:latin typeface="Times New Roman" pitchFamily="18" charset="0"/>
                <a:cs typeface="Times New Roman" pitchFamily="18" charset="0"/>
              </a:rPr>
              <a:t>E.g. Green leafy vegetables, fruits, cod liver, etc.</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235461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6D6318C-D499-9340-9256-74AC5C1AF894}"/>
              </a:ext>
            </a:extLst>
          </p:cNvPr>
          <p:cNvSpPr>
            <a:spLocks noGrp="1"/>
          </p:cNvSpPr>
          <p:nvPr>
            <p:ph type="title"/>
          </p:nvPr>
        </p:nvSpPr>
        <p:spPr/>
        <p:txBody>
          <a:bodyPr/>
          <a:lstStyle/>
          <a:p>
            <a:r>
              <a:rPr lang="en-IN" b="1" dirty="0">
                <a:latin typeface="Times New Roman" pitchFamily="18" charset="0"/>
                <a:cs typeface="Times New Roman" pitchFamily="18" charset="0"/>
              </a:rPr>
              <a:t>Classification of food on the basis of Resources</a:t>
            </a:r>
            <a:endParaRPr lang="en-US" b="1"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29922C73-4D6A-7B4A-9604-676F8B525F5A}"/>
              </a:ext>
            </a:extLst>
          </p:cNvPr>
          <p:cNvSpPr>
            <a:spLocks noGrp="1"/>
          </p:cNvSpPr>
          <p:nvPr>
            <p:ph idx="1"/>
          </p:nvPr>
        </p:nvSpPr>
        <p:spPr>
          <a:xfrm>
            <a:off x="695193" y="2171173"/>
            <a:ext cx="8596668" cy="3880773"/>
          </a:xfrm>
        </p:spPr>
        <p:txBody>
          <a:bodyPr/>
          <a:lstStyle/>
          <a:p>
            <a:pPr marL="0" indent="0">
              <a:buNone/>
            </a:pPr>
            <a:r>
              <a:rPr lang="en-IN" sz="2800" b="1" dirty="0">
                <a:solidFill>
                  <a:schemeClr val="accent1"/>
                </a:solidFill>
                <a:latin typeface="Times New Roman" pitchFamily="18" charset="0"/>
                <a:cs typeface="Times New Roman" pitchFamily="18" charset="0"/>
              </a:rPr>
              <a:t>       1 Terrestrial foods</a:t>
            </a:r>
          </a:p>
          <a:p>
            <a:pPr marL="0" indent="0">
              <a:buNone/>
            </a:pPr>
            <a:r>
              <a:rPr lang="en-IN" sz="2400" dirty="0">
                <a:solidFill>
                  <a:schemeClr val="accent1"/>
                </a:solidFill>
              </a:rPr>
              <a:t>        </a:t>
            </a:r>
            <a:r>
              <a:rPr lang="en-IN" sz="2400" dirty="0">
                <a:solidFill>
                  <a:schemeClr val="accent1"/>
                </a:solidFill>
                <a:latin typeface="Times New Roman" pitchFamily="18" charset="0"/>
                <a:cs typeface="Times New Roman" pitchFamily="18" charset="0"/>
              </a:rPr>
              <a:t>a) Plant foods:</a:t>
            </a:r>
            <a:r>
              <a:rPr lang="en-IN" sz="2400" dirty="0">
                <a:solidFill>
                  <a:schemeClr val="tx1"/>
                </a:solidFill>
                <a:latin typeface="Times New Roman" pitchFamily="18" charset="0"/>
                <a:cs typeface="Times New Roman" pitchFamily="18" charset="0"/>
              </a:rPr>
              <a:t> These are obtained from plant source.                 For example: cereals, fruits and vegetables, etc.</a:t>
            </a:r>
          </a:p>
          <a:p>
            <a:pPr marL="0" indent="0">
              <a:buNone/>
            </a:pPr>
            <a:r>
              <a:rPr lang="en-IN" sz="2400" dirty="0">
                <a:solidFill>
                  <a:schemeClr val="accent1"/>
                </a:solidFill>
                <a:latin typeface="Times New Roman" pitchFamily="18" charset="0"/>
                <a:cs typeface="Times New Roman" pitchFamily="18" charset="0"/>
              </a:rPr>
              <a:t>        B) Animal foods</a:t>
            </a:r>
            <a:r>
              <a:rPr lang="en-IN" sz="2400" dirty="0">
                <a:solidFill>
                  <a:schemeClr val="tx1"/>
                </a:solidFill>
                <a:latin typeface="Times New Roman" pitchFamily="18" charset="0"/>
                <a:cs typeface="Times New Roman" pitchFamily="18" charset="0"/>
              </a:rPr>
              <a:t>: These are obtained from animal     source. </a:t>
            </a:r>
          </a:p>
          <a:p>
            <a:pPr marL="0" indent="0">
              <a:buNone/>
            </a:pPr>
            <a:r>
              <a:rPr lang="en-IN" sz="2400" dirty="0">
                <a:solidFill>
                  <a:schemeClr val="tx1"/>
                </a:solidFill>
                <a:latin typeface="Times New Roman" pitchFamily="18" charset="0"/>
                <a:cs typeface="Times New Roman" pitchFamily="18" charset="0"/>
              </a:rPr>
              <a:t>For example: eggs, milk, meat, etc.</a:t>
            </a:r>
            <a:endParaRPr lang="en-US"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850653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03A5E1-D6FA-5945-A015-ECFF07EC1E0F}"/>
              </a:ext>
            </a:extLst>
          </p:cNvPr>
          <p:cNvSpPr>
            <a:spLocks noGrp="1"/>
          </p:cNvSpPr>
          <p:nvPr>
            <p:ph type="title"/>
          </p:nvPr>
        </p:nvSpPr>
        <p:spPr/>
        <p:txBody>
          <a:bodyPr/>
          <a:lstStyle/>
          <a:p>
            <a:endParaRPr lang="en-US"/>
          </a:p>
        </p:txBody>
      </p:sp>
      <p:sp>
        <p:nvSpPr>
          <p:cNvPr id="5" name="Content Placeholder 4">
            <a:extLst>
              <a:ext uri="{FF2B5EF4-FFF2-40B4-BE49-F238E27FC236}">
                <a16:creationId xmlns="" xmlns:a16="http://schemas.microsoft.com/office/drawing/2014/main" id="{C27B6111-75C2-6E4F-9F8E-0A41D14A29D4}"/>
              </a:ext>
            </a:extLst>
          </p:cNvPr>
          <p:cNvSpPr>
            <a:spLocks noGrp="1"/>
          </p:cNvSpPr>
          <p:nvPr>
            <p:ph idx="1"/>
          </p:nvPr>
        </p:nvSpPr>
        <p:spPr>
          <a:xfrm>
            <a:off x="784490" y="2107011"/>
            <a:ext cx="8596668" cy="3880773"/>
          </a:xfrm>
        </p:spPr>
        <p:txBody>
          <a:bodyPr/>
          <a:lstStyle/>
          <a:p>
            <a:pPr marL="0" indent="0">
              <a:buNone/>
            </a:pPr>
            <a:r>
              <a:rPr lang="en-IN" sz="2800" b="1" dirty="0">
                <a:solidFill>
                  <a:schemeClr val="accent1"/>
                </a:solidFill>
                <a:latin typeface="Times New Roman" pitchFamily="18" charset="0"/>
                <a:cs typeface="Times New Roman" pitchFamily="18" charset="0"/>
              </a:rPr>
              <a:t>        2 Non-terrestrial foods</a:t>
            </a:r>
          </a:p>
          <a:p>
            <a:r>
              <a:rPr lang="en-IN" sz="2400" dirty="0"/>
              <a:t>     </a:t>
            </a:r>
            <a:r>
              <a:rPr lang="en-IN" sz="2400" dirty="0">
                <a:latin typeface="Times New Roman" pitchFamily="18" charset="0"/>
                <a:cs typeface="Times New Roman" pitchFamily="18" charset="0"/>
              </a:rPr>
              <a:t>These foods are cultivation in sea or water. They include fishes, lobsters, etc.</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6240173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4DF5B2-335F-774E-9A08-F448F3EDBD68}"/>
              </a:ext>
            </a:extLst>
          </p:cNvPr>
          <p:cNvSpPr>
            <a:spLocks noGrp="1"/>
          </p:cNvSpPr>
          <p:nvPr>
            <p:ph type="title"/>
          </p:nvPr>
        </p:nvSpPr>
        <p:spPr/>
        <p:txBody>
          <a:bodyPr/>
          <a:lstStyle/>
          <a:p>
            <a:r>
              <a:rPr lang="en-IN" b="1" dirty="0">
                <a:latin typeface="Times New Roman" pitchFamily="18" charset="0"/>
                <a:cs typeface="Times New Roman" pitchFamily="18" charset="0"/>
              </a:rPr>
              <a:t>Classification Of the Food ON THE BASIS OF PH</a:t>
            </a:r>
            <a:endParaRPr lang="en-US" b="1" dirty="0">
              <a:latin typeface="Times New Roman" pitchFamily="18" charset="0"/>
              <a:cs typeface="Times New Roman" pitchFamily="18" charset="0"/>
            </a:endParaRPr>
          </a:p>
        </p:txBody>
      </p:sp>
      <p:pic>
        <p:nvPicPr>
          <p:cNvPr id="4" name="Picture 4">
            <a:extLst>
              <a:ext uri="{FF2B5EF4-FFF2-40B4-BE49-F238E27FC236}">
                <a16:creationId xmlns="" xmlns:a16="http://schemas.microsoft.com/office/drawing/2014/main" id="{E003737C-3776-2C4C-A1F5-DD78907371EA}"/>
              </a:ext>
            </a:extLst>
          </p:cNvPr>
          <p:cNvPicPr>
            <a:picLocks noGrp="1" noChangeAspect="1"/>
          </p:cNvPicPr>
          <p:nvPr>
            <p:ph idx="1"/>
          </p:nvPr>
        </p:nvPicPr>
        <p:blipFill>
          <a:blip r:embed="rId2"/>
          <a:stretch>
            <a:fillRect/>
          </a:stretch>
        </p:blipFill>
        <p:spPr>
          <a:xfrm>
            <a:off x="456585" y="1930399"/>
            <a:ext cx="9038166" cy="4445397"/>
          </a:xfrm>
        </p:spPr>
      </p:pic>
    </p:spTree>
    <p:extLst>
      <p:ext uri="{BB962C8B-B14F-4D97-AF65-F5344CB8AC3E}">
        <p14:creationId xmlns:p14="http://schemas.microsoft.com/office/powerpoint/2010/main" val="292801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06DFD0A-C5E6-564A-9919-AAD44A4C3777}"/>
              </a:ext>
            </a:extLst>
          </p:cNvPr>
          <p:cNvSpPr>
            <a:spLocks noGrp="1"/>
          </p:cNvSpPr>
          <p:nvPr>
            <p:ph type="title"/>
          </p:nvPr>
        </p:nvSpPr>
        <p:spPr>
          <a:xfrm>
            <a:off x="677334" y="0"/>
            <a:ext cx="8596668" cy="839391"/>
          </a:xfrm>
        </p:spPr>
        <p:txBody>
          <a:bodyPr/>
          <a:lstStyle/>
          <a:p>
            <a:r>
              <a:rPr lang="en-IN" b="1" dirty="0">
                <a:latin typeface="Times New Roman" pitchFamily="18" charset="0"/>
                <a:cs typeface="Times New Roman" pitchFamily="18" charset="0"/>
              </a:rPr>
              <a:t>Classification Of the Food INTO GROUPS</a:t>
            </a:r>
            <a:endParaRPr lang="en-US" b="1" dirty="0">
              <a:latin typeface="Times New Roman" pitchFamily="18" charset="0"/>
              <a:cs typeface="Times New Roman" pitchFamily="18" charset="0"/>
            </a:endParaRPr>
          </a:p>
        </p:txBody>
      </p:sp>
      <p:sp>
        <p:nvSpPr>
          <p:cNvPr id="5" name="Content Placeholder 4">
            <a:extLst>
              <a:ext uri="{FF2B5EF4-FFF2-40B4-BE49-F238E27FC236}">
                <a16:creationId xmlns="" xmlns:a16="http://schemas.microsoft.com/office/drawing/2014/main" id="{B333A373-E023-FD48-BA00-22E3925E8AF6}"/>
              </a:ext>
            </a:extLst>
          </p:cNvPr>
          <p:cNvSpPr>
            <a:spLocks noGrp="1"/>
          </p:cNvSpPr>
          <p:nvPr>
            <p:ph idx="1"/>
          </p:nvPr>
        </p:nvSpPr>
        <p:spPr>
          <a:xfrm>
            <a:off x="463021" y="660797"/>
            <a:ext cx="8596668" cy="7893844"/>
          </a:xfrm>
        </p:spPr>
        <p:txBody>
          <a:bodyPr>
            <a:noAutofit/>
          </a:bodyPr>
          <a:lstStyle/>
          <a:p>
            <a:r>
              <a:rPr lang="en-IN" sz="2000" dirty="0">
                <a:latin typeface="Times New Roman" pitchFamily="18" charset="0"/>
                <a:cs typeface="Times New Roman" pitchFamily="18" charset="0"/>
              </a:rPr>
              <a:t>A food group is a collection of foods that share similar nutritional properties or biological classifications. The food can be classified into 11 different food groups.</a:t>
            </a:r>
          </a:p>
          <a:p>
            <a:r>
              <a:rPr lang="en-IN" sz="2000" dirty="0">
                <a:latin typeface="Times New Roman" pitchFamily="18" charset="0"/>
                <a:cs typeface="Times New Roman" pitchFamily="18" charset="0"/>
              </a:rPr>
              <a:t>Cereals                          
Legumes &amp; Pulses          
 Nuts and Oilseeds       </a:t>
            </a:r>
          </a:p>
          <a:p>
            <a:r>
              <a:rPr lang="en-IN" sz="2000" dirty="0">
                <a:latin typeface="Times New Roman" pitchFamily="18" charset="0"/>
                <a:cs typeface="Times New Roman" pitchFamily="18" charset="0"/>
              </a:rPr>
              <a:t> Vegetables                          
Fruits                            </a:t>
            </a:r>
          </a:p>
          <a:p>
            <a:r>
              <a:rPr lang="en-IN" sz="2000" dirty="0">
                <a:latin typeface="Times New Roman" pitchFamily="18" charset="0"/>
                <a:cs typeface="Times New Roman" pitchFamily="18" charset="0"/>
              </a:rPr>
              <a:t> Milk and Milk Products     </a:t>
            </a:r>
          </a:p>
          <a:p>
            <a:r>
              <a:rPr lang="en-IN" sz="2000" dirty="0">
                <a:latin typeface="Times New Roman" pitchFamily="18" charset="0"/>
                <a:cs typeface="Times New Roman" pitchFamily="18" charset="0"/>
              </a:rPr>
              <a:t>Sugar foods </a:t>
            </a:r>
          </a:p>
          <a:p>
            <a:r>
              <a:rPr lang="en-IN" sz="2000" dirty="0">
                <a:latin typeface="Times New Roman" pitchFamily="18" charset="0"/>
                <a:cs typeface="Times New Roman" pitchFamily="18" charset="0"/>
              </a:rPr>
              <a:t>Fat and oils</a:t>
            </a:r>
          </a:p>
          <a:p>
            <a:r>
              <a:rPr lang="en-IN" sz="2000" dirty="0">
                <a:latin typeface="Times New Roman" pitchFamily="18" charset="0"/>
                <a:cs typeface="Times New Roman" pitchFamily="18" charset="0"/>
              </a:rPr>
              <a:t>Egg and Egg products</a:t>
            </a:r>
          </a:p>
          <a:p>
            <a:r>
              <a:rPr lang="en-IN" sz="2000" dirty="0">
                <a:latin typeface="Times New Roman" pitchFamily="18" charset="0"/>
                <a:cs typeface="Times New Roman" pitchFamily="18" charset="0"/>
              </a:rPr>
              <a:t>Flesh food          </a:t>
            </a:r>
          </a:p>
          <a:p>
            <a:r>
              <a:rPr lang="en-IN" sz="2000" dirty="0">
                <a:latin typeface="Times New Roman" pitchFamily="18" charset="0"/>
                <a:cs typeface="Times New Roman" pitchFamily="18" charset="0"/>
              </a:rPr>
              <a:t>Spices and Condiment</a:t>
            </a:r>
          </a:p>
          <a:p>
            <a:r>
              <a:rPr lang="en-IN" sz="2000" dirty="0">
                <a:latin typeface="Times New Roman" pitchFamily="18" charset="0"/>
                <a:cs typeface="Times New Roman" pitchFamily="18" charset="0"/>
              </a:rPr>
              <a:t>Beverages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953100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7B4187D-F637-1741-9AC1-445A173423A7}"/>
              </a:ext>
            </a:extLst>
          </p:cNvPr>
          <p:cNvSpPr>
            <a:spLocks noGrp="1"/>
          </p:cNvSpPr>
          <p:nvPr>
            <p:ph type="title"/>
          </p:nvPr>
        </p:nvSpPr>
        <p:spPr/>
        <p:txBody>
          <a:bodyPr/>
          <a:lstStyle/>
          <a:p>
            <a:r>
              <a:rPr lang="en-IN" b="1" dirty="0">
                <a:latin typeface="Times New Roman" pitchFamily="18" charset="0"/>
                <a:cs typeface="Times New Roman" pitchFamily="18" charset="0"/>
              </a:rPr>
              <a:t>Definition of food</a:t>
            </a:r>
            <a:endParaRPr lang="en-US" b="1" dirty="0">
              <a:latin typeface="Times New Roman" pitchFamily="18" charset="0"/>
              <a:cs typeface="Times New Roman" pitchFamily="18" charset="0"/>
            </a:endParaRPr>
          </a:p>
        </p:txBody>
      </p:sp>
      <p:sp>
        <p:nvSpPr>
          <p:cNvPr id="9" name="Content Placeholder 8">
            <a:extLst>
              <a:ext uri="{FF2B5EF4-FFF2-40B4-BE49-F238E27FC236}">
                <a16:creationId xmlns="" xmlns:a16="http://schemas.microsoft.com/office/drawing/2014/main" id="{0FC0A888-F596-034C-A3AA-FE4EF253BB5C}"/>
              </a:ext>
            </a:extLst>
          </p:cNvPr>
          <p:cNvSpPr>
            <a:spLocks noGrp="1"/>
          </p:cNvSpPr>
          <p:nvPr>
            <p:ph idx="1"/>
          </p:nvPr>
        </p:nvSpPr>
        <p:spPr/>
        <p:txBody>
          <a:bodyPr>
            <a:normAutofit/>
          </a:bodyPr>
          <a:lstStyle/>
          <a:p>
            <a:r>
              <a:rPr lang="en-IN" sz="2800" dirty="0"/>
              <a:t>      </a:t>
            </a:r>
            <a:r>
              <a:rPr lang="en-IN" sz="2800" dirty="0">
                <a:latin typeface="Times New Roman" pitchFamily="18" charset="0"/>
                <a:cs typeface="Times New Roman" pitchFamily="18" charset="0"/>
              </a:rPr>
              <a:t>Something the human beings or animals eat is called as food. </a:t>
            </a:r>
          </a:p>
          <a:p>
            <a:pPr marL="0" indent="0">
              <a:buNone/>
            </a:pPr>
            <a:r>
              <a:rPr lang="en-IN" sz="2800" dirty="0">
                <a:latin typeface="Times New Roman" pitchFamily="18" charset="0"/>
                <a:cs typeface="Times New Roman" pitchFamily="18" charset="0"/>
              </a:rPr>
              <a:t>                                    OR</a:t>
            </a:r>
          </a:p>
          <a:p>
            <a:pPr marL="0" indent="0">
              <a:buNone/>
            </a:pPr>
            <a:r>
              <a:rPr lang="en-IN" sz="2800" dirty="0">
                <a:latin typeface="Times New Roman" pitchFamily="18" charset="0"/>
                <a:cs typeface="Times New Roman" pitchFamily="18" charset="0"/>
              </a:rPr>
              <a:t>        Something Consisting essentially of protein,  carbohydrate, fat, and other nutrients used in the body of an organism to sustain growth and vital processes and to furnish energy is known as food. </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70979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21876A5-4F22-BD4B-AA8B-7D7A11B8592A}"/>
              </a:ext>
            </a:extLst>
          </p:cNvPr>
          <p:cNvSpPr>
            <a:spLocks noGrp="1"/>
          </p:cNvSpPr>
          <p:nvPr>
            <p:ph idx="1"/>
          </p:nvPr>
        </p:nvSpPr>
        <p:spPr/>
        <p:txBody>
          <a:bodyPr>
            <a:normAutofit/>
          </a:bodyPr>
          <a:lstStyle/>
          <a:p>
            <a:r>
              <a:rPr lang="en-IN" sz="2400" dirty="0">
                <a:latin typeface="Times New Roman" pitchFamily="18" charset="0"/>
                <a:cs typeface="Times New Roman" pitchFamily="18" charset="0"/>
              </a:rPr>
              <a:t>Food provides our bodies with what they need to:</a:t>
            </a:r>
          </a:p>
          <a:p>
            <a:r>
              <a:rPr lang="en-IN" sz="2400" dirty="0">
                <a:latin typeface="Times New Roman" pitchFamily="18" charset="0"/>
                <a:cs typeface="Times New Roman" pitchFamily="18" charset="0"/>
              </a:rPr>
              <a:t>Stay alive, be active, move and work. </a:t>
            </a:r>
          </a:p>
          <a:p>
            <a:r>
              <a:rPr lang="en-IN" sz="2400" dirty="0" err="1">
                <a:latin typeface="Times New Roman" pitchFamily="18" charset="0"/>
                <a:cs typeface="Times New Roman" pitchFamily="18" charset="0"/>
              </a:rPr>
              <a:t>Bild</a:t>
            </a:r>
            <a:r>
              <a:rPr lang="en-IN" sz="2400" dirty="0">
                <a:latin typeface="Times New Roman" pitchFamily="18" charset="0"/>
                <a:cs typeface="Times New Roman" pitchFamily="18" charset="0"/>
              </a:rPr>
              <a:t> new cells and tissue for growth. </a:t>
            </a:r>
          </a:p>
          <a:p>
            <a:r>
              <a:rPr lang="en-IN" sz="2400" dirty="0">
                <a:latin typeface="Times New Roman" pitchFamily="18" charset="0"/>
                <a:cs typeface="Times New Roman" pitchFamily="18" charset="0"/>
              </a:rPr>
              <a:t>Stay healthy and heal themselves . </a:t>
            </a:r>
          </a:p>
          <a:p>
            <a:r>
              <a:rPr lang="en-IN" sz="2400" dirty="0">
                <a:latin typeface="Times New Roman" pitchFamily="18" charset="0"/>
                <a:cs typeface="Times New Roman" pitchFamily="18" charset="0"/>
              </a:rPr>
              <a:t>Prevent and fight infection. </a:t>
            </a:r>
          </a:p>
          <a:p>
            <a:endParaRPr lang="en-US" sz="2400" b="1" dirty="0"/>
          </a:p>
        </p:txBody>
      </p:sp>
      <p:sp>
        <p:nvSpPr>
          <p:cNvPr id="5" name="Title 4">
            <a:extLst>
              <a:ext uri="{FF2B5EF4-FFF2-40B4-BE49-F238E27FC236}">
                <a16:creationId xmlns="" xmlns:a16="http://schemas.microsoft.com/office/drawing/2014/main" id="{C918D0A6-8CDA-A74D-8058-AEEF94C22E06}"/>
              </a:ext>
            </a:extLst>
          </p:cNvPr>
          <p:cNvSpPr>
            <a:spLocks noGrp="1"/>
          </p:cNvSpPr>
          <p:nvPr>
            <p:ph type="title"/>
          </p:nvPr>
        </p:nvSpPr>
        <p:spPr/>
        <p:txBody>
          <a:bodyPr/>
          <a:lstStyle/>
          <a:p>
            <a:r>
              <a:rPr lang="en-IN" b="1" dirty="0">
                <a:latin typeface="Times New Roman" pitchFamily="18" charset="0"/>
                <a:cs typeface="Times New Roman" pitchFamily="18" charset="0"/>
              </a:rPr>
              <a:t>Important function of food</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2576414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7EA84-3BD4-DF47-B3A9-2F9F76712041}"/>
              </a:ext>
            </a:extLst>
          </p:cNvPr>
          <p:cNvSpPr>
            <a:spLocks noGrp="1"/>
          </p:cNvSpPr>
          <p:nvPr>
            <p:ph type="title"/>
          </p:nvPr>
        </p:nvSpPr>
        <p:spPr/>
        <p:txBody>
          <a:bodyPr/>
          <a:lstStyle/>
          <a:p>
            <a:r>
              <a:rPr lang="en-IN" dirty="0"/>
              <a:t> </a:t>
            </a:r>
            <a:r>
              <a:rPr lang="en-IN" b="1" dirty="0">
                <a:latin typeface="Times New Roman" pitchFamily="18" charset="0"/>
                <a:cs typeface="Times New Roman" pitchFamily="18" charset="0"/>
              </a:rPr>
              <a:t>Definition of Food science</a:t>
            </a:r>
            <a:endParaRPr lang="en-US" b="1"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9D683BC6-6B45-1542-AF31-AE882A913003}"/>
              </a:ext>
            </a:extLst>
          </p:cNvPr>
          <p:cNvSpPr>
            <a:spLocks noGrp="1"/>
          </p:cNvSpPr>
          <p:nvPr>
            <p:ph idx="1"/>
          </p:nvPr>
        </p:nvSpPr>
        <p:spPr>
          <a:xfrm>
            <a:off x="677334" y="1749823"/>
            <a:ext cx="8596668" cy="3880773"/>
          </a:xfrm>
        </p:spPr>
        <p:txBody>
          <a:bodyPr>
            <a:normAutofit fontScale="92500" lnSpcReduction="10000"/>
          </a:bodyPr>
          <a:lstStyle/>
          <a:p>
            <a:r>
              <a:rPr lang="en-IN" sz="2600" b="1" dirty="0"/>
              <a:t>     </a:t>
            </a:r>
            <a:r>
              <a:rPr lang="en-IN" sz="2600" dirty="0">
                <a:latin typeface="Times New Roman" pitchFamily="18" charset="0"/>
                <a:cs typeface="Times New Roman" pitchFamily="18" charset="0"/>
              </a:rPr>
              <a:t>Food science is the basic science and applied science of food</a:t>
            </a:r>
          </a:p>
          <a:p>
            <a:r>
              <a:rPr lang="en-IN" sz="2600" dirty="0">
                <a:latin typeface="Times New Roman" pitchFamily="18" charset="0"/>
                <a:cs typeface="Times New Roman" pitchFamily="18" charset="0"/>
              </a:rPr>
              <a:t>     The study of chemical and physical properties of food and of changes that may occur during processing, storage is known as food science. </a:t>
            </a:r>
          </a:p>
          <a:p>
            <a:pPr marL="0" indent="0">
              <a:buNone/>
            </a:pPr>
            <a:r>
              <a:rPr lang="en-IN" sz="2600" dirty="0">
                <a:solidFill>
                  <a:schemeClr val="accent1"/>
                </a:solidFill>
                <a:latin typeface="Times New Roman" pitchFamily="18" charset="0"/>
                <a:cs typeface="Times New Roman" pitchFamily="18" charset="0"/>
              </a:rPr>
              <a:t>    </a:t>
            </a:r>
          </a:p>
          <a:p>
            <a:pPr marL="0" indent="0">
              <a:buNone/>
            </a:pPr>
            <a:r>
              <a:rPr lang="en-IN" sz="3600" b="1" dirty="0">
                <a:solidFill>
                  <a:schemeClr val="accent1"/>
                </a:solidFill>
              </a:rPr>
              <a:t>   </a:t>
            </a:r>
            <a:r>
              <a:rPr lang="en-IN" sz="3600" b="1" dirty="0">
                <a:solidFill>
                  <a:schemeClr val="accent1"/>
                </a:solidFill>
                <a:latin typeface="Times New Roman" pitchFamily="18" charset="0"/>
                <a:cs typeface="Times New Roman" pitchFamily="18" charset="0"/>
              </a:rPr>
              <a:t>AIM of food</a:t>
            </a:r>
          </a:p>
          <a:p>
            <a:r>
              <a:rPr lang="en-IN" sz="2600" b="1" dirty="0">
                <a:solidFill>
                  <a:schemeClr val="tx1"/>
                </a:solidFill>
              </a:rPr>
              <a:t>    </a:t>
            </a:r>
            <a:r>
              <a:rPr lang="en-IN" sz="2600" dirty="0">
                <a:solidFill>
                  <a:schemeClr val="tx1"/>
                </a:solidFill>
                <a:latin typeface="Times New Roman" pitchFamily="18" charset="0"/>
                <a:cs typeface="Times New Roman" pitchFamily="18" charset="0"/>
              </a:rPr>
              <a:t>To  understand the changes and control them in order to obtain food products. </a:t>
            </a:r>
          </a:p>
          <a:p>
            <a:r>
              <a:rPr lang="en-IN" sz="2600" dirty="0">
                <a:solidFill>
                  <a:schemeClr val="tx1"/>
                </a:solidFill>
                <a:latin typeface="Times New Roman" pitchFamily="18" charset="0"/>
                <a:cs typeface="Times New Roman" pitchFamily="18" charset="0"/>
              </a:rPr>
              <a:t>   Which have desirable </a:t>
            </a:r>
            <a:r>
              <a:rPr lang="en-IN" sz="2600" dirty="0" err="1">
                <a:solidFill>
                  <a:schemeClr val="tx1"/>
                </a:solidFill>
                <a:latin typeface="Times New Roman" pitchFamily="18" charset="0"/>
                <a:cs typeface="Times New Roman" pitchFamily="18" charset="0"/>
              </a:rPr>
              <a:t>characterist</a:t>
            </a:r>
            <a:endParaRPr lang="en-IN" sz="2600" dirty="0">
              <a:solidFill>
                <a:schemeClr val="tx1"/>
              </a:solidFill>
              <a:latin typeface="Times New Roman" pitchFamily="18" charset="0"/>
              <a:cs typeface="Times New Roman" pitchFamily="18" charset="0"/>
            </a:endParaRPr>
          </a:p>
          <a:p>
            <a:pPr marL="0" indent="0">
              <a:buNone/>
            </a:pPr>
            <a:endParaRPr lang="en-IN" sz="2400" b="1" dirty="0">
              <a:solidFill>
                <a:schemeClr val="accent1"/>
              </a:solidFill>
            </a:endParaRPr>
          </a:p>
          <a:p>
            <a:pPr marL="0" indent="0">
              <a:buNone/>
            </a:pPr>
            <a:endParaRPr lang="en-IN" sz="3600" b="1" dirty="0">
              <a:solidFill>
                <a:schemeClr val="tx1"/>
              </a:solidFill>
            </a:endParaRPr>
          </a:p>
          <a:p>
            <a:pPr marL="0" indent="0">
              <a:buNone/>
            </a:pPr>
            <a:endParaRPr lang="en-IN" sz="3600" b="1" dirty="0">
              <a:solidFill>
                <a:schemeClr val="accent1"/>
              </a:solidFill>
            </a:endParaRPr>
          </a:p>
          <a:p>
            <a:pPr marL="0" indent="0">
              <a:buNone/>
            </a:pPr>
            <a:endParaRPr lang="en-IN" sz="3600" b="1" dirty="0">
              <a:solidFill>
                <a:schemeClr val="tx2">
                  <a:lumMod val="50000"/>
                </a:schemeClr>
              </a:solidFill>
            </a:endParaRPr>
          </a:p>
          <a:p>
            <a:pPr marL="0" indent="0">
              <a:buNone/>
            </a:pPr>
            <a:endParaRPr lang="en-IN" sz="3600" b="1" dirty="0">
              <a:solidFill>
                <a:schemeClr val="accent1"/>
              </a:solidFill>
            </a:endParaRPr>
          </a:p>
          <a:p>
            <a:pPr marL="0" indent="0">
              <a:buNone/>
            </a:pPr>
            <a:endParaRPr lang="en-IN" sz="3600" b="1" dirty="0">
              <a:solidFill>
                <a:schemeClr val="tx1"/>
              </a:solidFill>
            </a:endParaRPr>
          </a:p>
          <a:p>
            <a:pPr marL="0" indent="0">
              <a:buNone/>
            </a:pPr>
            <a:endParaRPr lang="en-IN" sz="3600" b="1" dirty="0">
              <a:solidFill>
                <a:schemeClr val="accent1"/>
              </a:solidFill>
            </a:endParaRPr>
          </a:p>
          <a:p>
            <a:pPr marL="0" indent="0">
              <a:buNone/>
            </a:pPr>
            <a:endParaRPr lang="en-IN" sz="3600" b="1" dirty="0">
              <a:solidFill>
                <a:schemeClr val="accent1"/>
              </a:solidFill>
            </a:endParaRPr>
          </a:p>
          <a:p>
            <a:pPr marL="0" indent="0">
              <a:buNone/>
            </a:pPr>
            <a:endParaRPr lang="en-IN" sz="3600" b="1" dirty="0">
              <a:solidFill>
                <a:schemeClr val="accent1"/>
              </a:solidFill>
            </a:endParaRPr>
          </a:p>
          <a:p>
            <a:pPr marL="0" indent="0">
              <a:buNone/>
            </a:pPr>
            <a:endParaRPr lang="en-IN" sz="3600" b="1" dirty="0">
              <a:solidFill>
                <a:schemeClr val="accent1"/>
              </a:solidFill>
            </a:endParaRPr>
          </a:p>
          <a:p>
            <a:pPr marL="0" indent="0">
              <a:buNone/>
            </a:pPr>
            <a:endParaRPr lang="en-IN" sz="2400" dirty="0">
              <a:solidFill>
                <a:schemeClr val="accent1"/>
              </a:solidFill>
            </a:endParaRPr>
          </a:p>
          <a:p>
            <a:pPr marL="0" indent="0">
              <a:buNone/>
            </a:pPr>
            <a:endParaRPr lang="en-US" sz="3600" b="1" dirty="0">
              <a:solidFill>
                <a:schemeClr val="accent1"/>
              </a:solidFill>
            </a:endParaRPr>
          </a:p>
        </p:txBody>
      </p:sp>
    </p:spTree>
    <p:extLst>
      <p:ext uri="{BB962C8B-B14F-4D97-AF65-F5344CB8AC3E}">
        <p14:creationId xmlns:p14="http://schemas.microsoft.com/office/powerpoint/2010/main" val="1722408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29DE51-3B1D-B349-9FAB-67F01E67A6F8}"/>
              </a:ext>
            </a:extLst>
          </p:cNvPr>
          <p:cNvSpPr>
            <a:spLocks noGrp="1"/>
          </p:cNvSpPr>
          <p:nvPr>
            <p:ph type="title"/>
          </p:nvPr>
        </p:nvSpPr>
        <p:spPr/>
        <p:txBody>
          <a:bodyPr/>
          <a:lstStyle/>
          <a:p>
            <a:r>
              <a:rPr lang="en-IN" b="1" dirty="0">
                <a:latin typeface="Times New Roman" pitchFamily="18" charset="0"/>
                <a:cs typeface="Times New Roman" pitchFamily="18" charset="0"/>
              </a:rPr>
              <a:t>Objective of studying food science</a:t>
            </a:r>
            <a:endParaRPr lang="en-US" b="1"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87DF2CD8-FFF5-2D46-9D93-654289478ED0}"/>
              </a:ext>
            </a:extLst>
          </p:cNvPr>
          <p:cNvSpPr>
            <a:spLocks noGrp="1"/>
          </p:cNvSpPr>
          <p:nvPr>
            <p:ph idx="1"/>
          </p:nvPr>
        </p:nvSpPr>
        <p:spPr/>
        <p:txBody>
          <a:bodyPr/>
          <a:lstStyle/>
          <a:p>
            <a:r>
              <a:rPr lang="en-IN" sz="2400" dirty="0">
                <a:latin typeface="Times New Roman" pitchFamily="18" charset="0"/>
                <a:cs typeface="Times New Roman" pitchFamily="18" charset="0"/>
              </a:rPr>
              <a:t>To understand the function of food. </a:t>
            </a:r>
          </a:p>
          <a:p>
            <a:r>
              <a:rPr lang="en-IN" sz="2400" dirty="0">
                <a:latin typeface="Times New Roman" pitchFamily="18" charset="0"/>
                <a:cs typeface="Times New Roman" pitchFamily="18" charset="0"/>
              </a:rPr>
              <a:t>To know how to select food to meet our need for nutrients for available food. </a:t>
            </a:r>
          </a:p>
          <a:p>
            <a:r>
              <a:rPr lang="en-IN" sz="2400" dirty="0">
                <a:latin typeface="Times New Roman" pitchFamily="18" charset="0"/>
                <a:cs typeface="Times New Roman" pitchFamily="18" charset="0"/>
              </a:rPr>
              <a:t>To understand the composition of food and the changes that occur during  preparation. </a:t>
            </a:r>
          </a:p>
          <a:p>
            <a:r>
              <a:rPr lang="en-IN" sz="2400" dirty="0">
                <a:latin typeface="Times New Roman" pitchFamily="18" charset="0"/>
                <a:cs typeface="Times New Roman" pitchFamily="18" charset="0"/>
              </a:rPr>
              <a:t>To </a:t>
            </a:r>
            <a:r>
              <a:rPr lang="en-IN" sz="2400" dirty="0" err="1">
                <a:latin typeface="Times New Roman" pitchFamily="18" charset="0"/>
                <a:cs typeface="Times New Roman" pitchFamily="18" charset="0"/>
              </a:rPr>
              <a:t>lern</a:t>
            </a:r>
            <a:r>
              <a:rPr lang="en-IN" sz="2400" dirty="0">
                <a:latin typeface="Times New Roman" pitchFamily="18" charset="0"/>
                <a:cs typeface="Times New Roman" pitchFamily="18" charset="0"/>
              </a:rPr>
              <a:t> the method of food preparation . </a:t>
            </a:r>
          </a:p>
          <a:p>
            <a:r>
              <a:rPr lang="en-IN" sz="2400" dirty="0">
                <a:latin typeface="Times New Roman" pitchFamily="18" charset="0"/>
                <a:cs typeface="Times New Roman" pitchFamily="18" charset="0"/>
              </a:rPr>
              <a:t>The economic management of food budget to meet families needs.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876875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E701AA8-F271-2C47-A870-5828F612BF09}"/>
              </a:ext>
            </a:extLst>
          </p:cNvPr>
          <p:cNvSpPr>
            <a:spLocks noGrp="1"/>
          </p:cNvSpPr>
          <p:nvPr>
            <p:ph type="title"/>
          </p:nvPr>
        </p:nvSpPr>
        <p:spPr/>
        <p:txBody>
          <a:bodyPr/>
          <a:lstStyle/>
          <a:p>
            <a:r>
              <a:rPr lang="en-IN" b="1" dirty="0">
                <a:latin typeface="Times New Roman" pitchFamily="18" charset="0"/>
                <a:cs typeface="Times New Roman" pitchFamily="18" charset="0"/>
              </a:rPr>
              <a:t>Definition of food technology</a:t>
            </a:r>
            <a:endParaRPr lang="en-US" b="1"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9FE1802F-7E46-0349-97DC-B72A61DF394D}"/>
              </a:ext>
            </a:extLst>
          </p:cNvPr>
          <p:cNvSpPr>
            <a:spLocks noGrp="1"/>
          </p:cNvSpPr>
          <p:nvPr>
            <p:ph idx="1"/>
          </p:nvPr>
        </p:nvSpPr>
        <p:spPr>
          <a:xfrm>
            <a:off x="762000" y="1981200"/>
            <a:ext cx="8596668" cy="3880773"/>
          </a:xfrm>
        </p:spPr>
        <p:txBody>
          <a:bodyPr>
            <a:normAutofit/>
          </a:bodyPr>
          <a:lstStyle/>
          <a:p>
            <a:r>
              <a:rPr lang="en-IN" sz="2400" b="1" dirty="0"/>
              <a:t>     </a:t>
            </a:r>
            <a:r>
              <a:rPr lang="en-IN" sz="2400" dirty="0">
                <a:latin typeface="Times New Roman" pitchFamily="18" charset="0"/>
                <a:cs typeface="Times New Roman" pitchFamily="18" charset="0"/>
              </a:rPr>
              <a:t>Food technology is the application of food science to the  selection,   preservation , processing, packaging, distribution and use of safe food.  </a:t>
            </a:r>
          </a:p>
          <a:p>
            <a:r>
              <a:rPr lang="en-IN" sz="2400" dirty="0">
                <a:latin typeface="Times New Roman" pitchFamily="18" charset="0"/>
                <a:cs typeface="Times New Roman" pitchFamily="18" charset="0"/>
              </a:rPr>
              <a:t>    It can also be said of branch of food science that deals with the production process that make food. </a:t>
            </a:r>
          </a:p>
          <a:p>
            <a:r>
              <a:rPr lang="en-IN" sz="2400" u="sng" dirty="0">
                <a:latin typeface="Times New Roman" pitchFamily="18" charset="0"/>
                <a:cs typeface="Times New Roman" pitchFamily="18" charset="0"/>
              </a:rPr>
              <a:t>   Nicolas </a:t>
            </a:r>
            <a:r>
              <a:rPr lang="en-IN" sz="2400" u="sng" dirty="0" err="1">
                <a:latin typeface="Times New Roman" pitchFamily="18" charset="0"/>
                <a:cs typeface="Times New Roman" pitchFamily="18" charset="0"/>
              </a:rPr>
              <a:t>Apperts</a:t>
            </a:r>
            <a:r>
              <a:rPr lang="en-IN" sz="2400" dirty="0">
                <a:latin typeface="Times New Roman" pitchFamily="18" charset="0"/>
                <a:cs typeface="Times New Roman" pitchFamily="18" charset="0"/>
              </a:rPr>
              <a:t> is also called </a:t>
            </a:r>
            <a:r>
              <a:rPr lang="en-IN" sz="2400" u="sng" dirty="0">
                <a:latin typeface="Times New Roman" pitchFamily="18" charset="0"/>
                <a:cs typeface="Times New Roman" pitchFamily="18" charset="0"/>
              </a:rPr>
              <a:t>father</a:t>
            </a:r>
            <a:r>
              <a:rPr lang="en-IN" sz="2400" dirty="0">
                <a:latin typeface="Times New Roman" pitchFamily="18" charset="0"/>
                <a:cs typeface="Times New Roman" pitchFamily="18" charset="0"/>
              </a:rPr>
              <a:t> of food technology. Because he develop canning process.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871275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6FB52B-5200-9148-A28D-54A309A6076A}"/>
              </a:ext>
            </a:extLst>
          </p:cNvPr>
          <p:cNvSpPr>
            <a:spLocks noGrp="1"/>
          </p:cNvSpPr>
          <p:nvPr>
            <p:ph type="title"/>
          </p:nvPr>
        </p:nvSpPr>
        <p:spPr/>
        <p:txBody>
          <a:bodyPr/>
          <a:lstStyle/>
          <a:p>
            <a:r>
              <a:rPr lang="en-IN" b="1" dirty="0">
                <a:latin typeface="Times New Roman" pitchFamily="18" charset="0"/>
                <a:cs typeface="Times New Roman" pitchFamily="18" charset="0"/>
              </a:rPr>
              <a:t>Composition of food</a:t>
            </a:r>
            <a:endParaRPr lang="en-US" b="1"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72BBBE42-925F-E742-8611-6F2543755168}"/>
              </a:ext>
            </a:extLst>
          </p:cNvPr>
          <p:cNvSpPr>
            <a:spLocks noGrp="1"/>
          </p:cNvSpPr>
          <p:nvPr>
            <p:ph idx="1"/>
          </p:nvPr>
        </p:nvSpPr>
        <p:spPr/>
        <p:txBody>
          <a:bodyPr>
            <a:normAutofit/>
          </a:bodyPr>
          <a:lstStyle/>
          <a:p>
            <a:r>
              <a:rPr lang="en-IN" sz="2400" dirty="0">
                <a:latin typeface="Times New Roman" pitchFamily="18" charset="0"/>
                <a:cs typeface="Times New Roman" pitchFamily="18" charset="0"/>
              </a:rPr>
              <a:t>Food composition played an important role in determining  what is in the food and is the critical bridge between the</a:t>
            </a:r>
            <a:r>
              <a:rPr lang="en-IN" dirty="0">
                <a:latin typeface="Times New Roman" pitchFamily="18" charset="0"/>
                <a:cs typeface="Times New Roman" pitchFamily="18" charset="0"/>
              </a:rPr>
              <a:t> </a:t>
            </a:r>
            <a:r>
              <a:rPr lang="en-IN" sz="2400" dirty="0">
                <a:latin typeface="Times New Roman" pitchFamily="18" charset="0"/>
                <a:cs typeface="Times New Roman" pitchFamily="18" charset="0"/>
              </a:rPr>
              <a:t>nutrition health promotion disease prevention and food production. </a:t>
            </a:r>
          </a:p>
          <a:p>
            <a:pPr marL="0" indent="0">
              <a:buNone/>
            </a:pPr>
            <a:r>
              <a:rPr lang="en-IN" sz="2800" dirty="0">
                <a:solidFill>
                  <a:schemeClr val="accent1"/>
                </a:solidFill>
              </a:rPr>
              <a:t>   </a:t>
            </a:r>
            <a:r>
              <a:rPr lang="en-IN" sz="2800" b="1" dirty="0">
                <a:solidFill>
                  <a:schemeClr val="accent1"/>
                </a:solidFill>
                <a:latin typeface="Times New Roman" pitchFamily="18" charset="0"/>
                <a:cs typeface="Times New Roman" pitchFamily="18" charset="0"/>
              </a:rPr>
              <a:t>The energy components of food include:</a:t>
            </a:r>
          </a:p>
          <a:p>
            <a:r>
              <a:rPr lang="en-IN" sz="2400" dirty="0">
                <a:solidFill>
                  <a:schemeClr val="tx1"/>
                </a:solidFill>
                <a:latin typeface="Times New Roman" pitchFamily="18" charset="0"/>
                <a:cs typeface="Times New Roman" pitchFamily="18" charset="0"/>
              </a:rPr>
              <a:t>Carbohydrates</a:t>
            </a:r>
          </a:p>
          <a:p>
            <a:r>
              <a:rPr lang="en-IN" sz="2400" dirty="0">
                <a:solidFill>
                  <a:schemeClr val="tx1"/>
                </a:solidFill>
                <a:latin typeface="Times New Roman" pitchFamily="18" charset="0"/>
                <a:cs typeface="Times New Roman" pitchFamily="18" charset="0"/>
              </a:rPr>
              <a:t>Protein</a:t>
            </a:r>
          </a:p>
          <a:p>
            <a:r>
              <a:rPr lang="en-IN" sz="2400" dirty="0">
                <a:solidFill>
                  <a:schemeClr val="tx1"/>
                </a:solidFill>
                <a:latin typeface="Times New Roman" pitchFamily="18" charset="0"/>
                <a:cs typeface="Times New Roman" pitchFamily="18" charset="0"/>
              </a:rPr>
              <a:t>Lipids</a:t>
            </a:r>
            <a:endParaRPr lang="en-US"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152574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6378D0-9E59-3B49-ACCD-DE631D6D37B4}"/>
              </a:ext>
            </a:extLst>
          </p:cNvPr>
          <p:cNvSpPr>
            <a:spLocks noGrp="1"/>
          </p:cNvSpPr>
          <p:nvPr>
            <p:ph type="title"/>
          </p:nvPr>
        </p:nvSpPr>
        <p:spPr/>
        <p:txBody>
          <a:bodyPr/>
          <a:lstStyle/>
          <a:p>
            <a:r>
              <a:rPr lang="en-IN" b="1" dirty="0">
                <a:latin typeface="Times New Roman" pitchFamily="18" charset="0"/>
                <a:cs typeface="Times New Roman" pitchFamily="18" charset="0"/>
              </a:rPr>
              <a:t>The Non energy components of food include: </a:t>
            </a:r>
            <a:endParaRPr lang="en-US" b="1"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59625FC3-8E7A-1B4D-9143-C9544DE1AEA6}"/>
              </a:ext>
            </a:extLst>
          </p:cNvPr>
          <p:cNvSpPr>
            <a:spLocks noGrp="1"/>
          </p:cNvSpPr>
          <p:nvPr>
            <p:ph idx="1"/>
          </p:nvPr>
        </p:nvSpPr>
        <p:spPr>
          <a:xfrm>
            <a:off x="784491" y="1943368"/>
            <a:ext cx="8252353" cy="3880773"/>
          </a:xfrm>
        </p:spPr>
        <p:txBody>
          <a:bodyPr/>
          <a:lstStyle/>
          <a:p>
            <a:pPr lvl="1" indent="-342900"/>
            <a:r>
              <a:rPr lang="en-IN" sz="2400" dirty="0">
                <a:latin typeface="Times New Roman" pitchFamily="18" charset="0"/>
                <a:cs typeface="Times New Roman" pitchFamily="18" charset="0"/>
              </a:rPr>
              <a:t>Vitamins</a:t>
            </a:r>
          </a:p>
          <a:p>
            <a:pPr lvl="1" indent="-342900"/>
            <a:r>
              <a:rPr lang="en-IN" sz="2400" dirty="0">
                <a:latin typeface="Times New Roman" pitchFamily="18" charset="0"/>
                <a:cs typeface="Times New Roman" pitchFamily="18" charset="0"/>
              </a:rPr>
              <a:t>Minerals</a:t>
            </a:r>
          </a:p>
          <a:p>
            <a:pPr lvl="1" indent="-342900"/>
            <a:r>
              <a:rPr lang="en-IN" sz="2400" dirty="0">
                <a:latin typeface="Times New Roman" pitchFamily="18" charset="0"/>
                <a:cs typeface="Times New Roman" pitchFamily="18" charset="0"/>
              </a:rPr>
              <a:t>Dietary </a:t>
            </a:r>
            <a:r>
              <a:rPr lang="en-IN" sz="2400" dirty="0" err="1">
                <a:latin typeface="Times New Roman" pitchFamily="18" charset="0"/>
                <a:cs typeface="Times New Roman" pitchFamily="18" charset="0"/>
              </a:rPr>
              <a:t>fiber</a:t>
            </a:r>
            <a:endParaRPr lang="en-IN" sz="2400" dirty="0">
              <a:latin typeface="Times New Roman" pitchFamily="18" charset="0"/>
              <a:cs typeface="Times New Roman" pitchFamily="18" charset="0"/>
            </a:endParaRPr>
          </a:p>
          <a:p>
            <a:pPr lvl="1" indent="-342900"/>
            <a:r>
              <a:rPr lang="en-IN" sz="2400" dirty="0">
                <a:latin typeface="Times New Roman" pitchFamily="18" charset="0"/>
                <a:cs typeface="Times New Roman" pitchFamily="18" charset="0"/>
              </a:rPr>
              <a:t>Water</a:t>
            </a:r>
          </a:p>
          <a:p>
            <a:pPr lvl="1" indent="-342900"/>
            <a:endParaRPr lang="en-IN" sz="2400" b="1" dirty="0"/>
          </a:p>
          <a:p>
            <a:pPr lvl="1" indent="-342900"/>
            <a:endParaRPr lang="en-IN" sz="2400" b="1" dirty="0"/>
          </a:p>
          <a:p>
            <a:pPr lvl="1" indent="-342900"/>
            <a:endParaRPr lang="en-IN" sz="2400" b="1" dirty="0"/>
          </a:p>
          <a:p>
            <a:endParaRPr lang="en-IN" dirty="0"/>
          </a:p>
          <a:p>
            <a:endParaRPr lang="en-US" dirty="0"/>
          </a:p>
        </p:txBody>
      </p:sp>
    </p:spTree>
    <p:extLst>
      <p:ext uri="{BB962C8B-B14F-4D97-AF65-F5344CB8AC3E}">
        <p14:creationId xmlns:p14="http://schemas.microsoft.com/office/powerpoint/2010/main" val="2000411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0DAE5F-A849-2A4D-AC76-F4A80325F8F7}"/>
              </a:ext>
            </a:extLst>
          </p:cNvPr>
          <p:cNvSpPr>
            <a:spLocks noGrp="1"/>
          </p:cNvSpPr>
          <p:nvPr>
            <p:ph type="title"/>
          </p:nvPr>
        </p:nvSpPr>
        <p:spPr/>
        <p:txBody>
          <a:bodyPr/>
          <a:lstStyle/>
          <a:p>
            <a:r>
              <a:rPr lang="en-IN" b="1" dirty="0">
                <a:latin typeface="Times New Roman" pitchFamily="18" charset="0"/>
                <a:cs typeface="Times New Roman" pitchFamily="18" charset="0"/>
              </a:rPr>
              <a:t>Classification of food</a:t>
            </a:r>
            <a:endParaRPr lang="en-US" b="1"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D6A7FAD9-0BD3-C24C-B052-C5EC5B48E0EF}"/>
              </a:ext>
            </a:extLst>
          </p:cNvPr>
          <p:cNvSpPr>
            <a:spLocks noGrp="1"/>
          </p:cNvSpPr>
          <p:nvPr>
            <p:ph idx="1"/>
          </p:nvPr>
        </p:nvSpPr>
        <p:spPr/>
        <p:txBody>
          <a:bodyPr>
            <a:normAutofit/>
          </a:bodyPr>
          <a:lstStyle/>
          <a:p>
            <a:pPr marL="0" indent="0">
              <a:buNone/>
            </a:pPr>
            <a:r>
              <a:rPr lang="en-IN" sz="2800" b="1" dirty="0">
                <a:solidFill>
                  <a:schemeClr val="accent1"/>
                </a:solidFill>
                <a:latin typeface="Times New Roman" pitchFamily="18" charset="0"/>
                <a:cs typeface="Times New Roman" pitchFamily="18" charset="0"/>
              </a:rPr>
              <a:t>Classification of food on the basis of </a:t>
            </a:r>
            <a:r>
              <a:rPr lang="en-IN" sz="2800" b="1" dirty="0" err="1">
                <a:solidFill>
                  <a:schemeClr val="accent1"/>
                </a:solidFill>
                <a:latin typeface="Times New Roman" pitchFamily="18" charset="0"/>
                <a:cs typeface="Times New Roman" pitchFamily="18" charset="0"/>
              </a:rPr>
              <a:t>it’sperihability</a:t>
            </a:r>
            <a:r>
              <a:rPr lang="en-IN" sz="2800" b="1" dirty="0">
                <a:solidFill>
                  <a:schemeClr val="accent1"/>
                </a:solidFill>
                <a:latin typeface="Times New Roman" pitchFamily="18" charset="0"/>
                <a:cs typeface="Times New Roman" pitchFamily="18" charset="0"/>
              </a:rPr>
              <a:t>:</a:t>
            </a:r>
          </a:p>
          <a:p>
            <a:pPr marL="514350" indent="-514350">
              <a:buFont typeface="+mj-lt"/>
              <a:buAutoNum type="arabicPeriod"/>
            </a:pPr>
            <a:r>
              <a:rPr lang="en-IN" sz="2800" b="1" dirty="0">
                <a:solidFill>
                  <a:schemeClr val="accent1"/>
                </a:solidFill>
                <a:latin typeface="Times New Roman" pitchFamily="18" charset="0"/>
                <a:cs typeface="Times New Roman" pitchFamily="18" charset="0"/>
              </a:rPr>
              <a:t>Perishable food</a:t>
            </a:r>
            <a:r>
              <a:rPr lang="en-IN" sz="2800" dirty="0">
                <a:solidFill>
                  <a:schemeClr val="accent1"/>
                </a:solidFill>
                <a:latin typeface="Times New Roman" pitchFamily="18" charset="0"/>
                <a:cs typeface="Times New Roman" pitchFamily="18" charset="0"/>
              </a:rPr>
              <a:t>: </a:t>
            </a:r>
          </a:p>
          <a:p>
            <a:r>
              <a:rPr lang="en-IN" sz="2400" dirty="0">
                <a:solidFill>
                  <a:schemeClr val="tx1"/>
                </a:solidFill>
                <a:latin typeface="Times New Roman" pitchFamily="18" charset="0"/>
                <a:cs typeface="Times New Roman" pitchFamily="18" charset="0"/>
              </a:rPr>
              <a:t>   The food which </a:t>
            </a:r>
            <a:r>
              <a:rPr lang="en-IN" sz="2400" dirty="0" err="1">
                <a:solidFill>
                  <a:schemeClr val="tx1"/>
                </a:solidFill>
                <a:latin typeface="Times New Roman" pitchFamily="18" charset="0"/>
                <a:cs typeface="Times New Roman" pitchFamily="18" charset="0"/>
              </a:rPr>
              <a:t>detoriorate</a:t>
            </a:r>
            <a:r>
              <a:rPr lang="en-IN" sz="2400" dirty="0">
                <a:solidFill>
                  <a:schemeClr val="tx1"/>
                </a:solidFill>
                <a:latin typeface="Times New Roman" pitchFamily="18" charset="0"/>
                <a:cs typeface="Times New Roman" pitchFamily="18" charset="0"/>
              </a:rPr>
              <a:t> ( spoil) quick after harvest or </a:t>
            </a:r>
            <a:r>
              <a:rPr lang="en-IN" sz="2400" dirty="0" err="1">
                <a:solidFill>
                  <a:schemeClr val="tx1"/>
                </a:solidFill>
                <a:latin typeface="Times New Roman" pitchFamily="18" charset="0"/>
                <a:cs typeface="Times New Roman" pitchFamily="18" charset="0"/>
              </a:rPr>
              <a:t>slaughtring</a:t>
            </a:r>
            <a:r>
              <a:rPr lang="en-IN" sz="2400" dirty="0">
                <a:solidFill>
                  <a:schemeClr val="tx1"/>
                </a:solidFill>
                <a:latin typeface="Times New Roman" pitchFamily="18" charset="0"/>
                <a:cs typeface="Times New Roman" pitchFamily="18" charset="0"/>
              </a:rPr>
              <a:t>  are called as perishable food.</a:t>
            </a:r>
          </a:p>
          <a:p>
            <a:r>
              <a:rPr lang="en-IN" sz="2400" dirty="0">
                <a:solidFill>
                  <a:schemeClr val="tx1"/>
                </a:solidFill>
                <a:latin typeface="Times New Roman" pitchFamily="18" charset="0"/>
                <a:cs typeface="Times New Roman" pitchFamily="18" charset="0"/>
              </a:rPr>
              <a:t>It includes </a:t>
            </a:r>
            <a:r>
              <a:rPr lang="en-IN" sz="2400" dirty="0" err="1">
                <a:solidFill>
                  <a:schemeClr val="tx1"/>
                </a:solidFill>
                <a:latin typeface="Times New Roman" pitchFamily="18" charset="0"/>
                <a:cs typeface="Times New Roman" pitchFamily="18" charset="0"/>
              </a:rPr>
              <a:t>vegetables,soft</a:t>
            </a:r>
            <a:r>
              <a:rPr lang="en-IN" sz="2400" dirty="0">
                <a:solidFill>
                  <a:schemeClr val="tx1"/>
                </a:solidFill>
                <a:latin typeface="Times New Roman" pitchFamily="18" charset="0"/>
                <a:cs typeface="Times New Roman" pitchFamily="18" charset="0"/>
              </a:rPr>
              <a:t> fruits, meat, poultry and fish etc. </a:t>
            </a:r>
            <a:endParaRPr lang="en-US"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8488833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4</TotalTime>
  <Words>672</Words>
  <Application>Microsoft Office PowerPoint</Application>
  <PresentationFormat>Custom</PresentationFormat>
  <Paragraphs>97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Facet</vt:lpstr>
      <vt:lpstr>Shahid Virpatni Lakshmi Mahavidyalaya, Titave Department of Home Science ( Food Science &amp; Nutrition)  Class : TY                               Sem :V</vt:lpstr>
      <vt:lpstr>Definition of food</vt:lpstr>
      <vt:lpstr>Important function of food</vt:lpstr>
      <vt:lpstr> Definition of Food science</vt:lpstr>
      <vt:lpstr>Objective of studying food science</vt:lpstr>
      <vt:lpstr>Definition of food technology</vt:lpstr>
      <vt:lpstr>Composition of food</vt:lpstr>
      <vt:lpstr>The Non energy components of food include: </vt:lpstr>
      <vt:lpstr>Classification of food</vt:lpstr>
      <vt:lpstr>PowerPoint Presentation</vt:lpstr>
      <vt:lpstr>Classification of food on the basis of it’s function:</vt:lpstr>
      <vt:lpstr>PowerPoint Presentation</vt:lpstr>
      <vt:lpstr>Classification of food on the basis of Resources</vt:lpstr>
      <vt:lpstr>PowerPoint Presentation</vt:lpstr>
      <vt:lpstr>Classification Of the Food ON THE BASIS OF PH</vt:lpstr>
      <vt:lpstr>Classification Of the Food INTO GROUPS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of food science and technology</dc:title>
  <dc:creator>918010916747</dc:creator>
  <cp:lastModifiedBy>Shahid PC</cp:lastModifiedBy>
  <cp:revision>6</cp:revision>
  <dcterms:created xsi:type="dcterms:W3CDTF">2022-12-18T08:47:58Z</dcterms:created>
  <dcterms:modified xsi:type="dcterms:W3CDTF">2023-12-06T10:27:47Z</dcterms:modified>
</cp:coreProperties>
</file>