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1"/>
  </p:notesMasterIdLst>
  <p:sldIdLst>
    <p:sldId id="265" r:id="rId5"/>
    <p:sldId id="256" r:id="rId6"/>
    <p:sldId id="262" r:id="rId7"/>
    <p:sldId id="257" r:id="rId8"/>
    <p:sldId id="264"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come" id="{E75E278A-FF0E-49A4-B170-79828D63BBAD}">
          <p14:sldIdLst>
            <p14:sldId id="265"/>
            <p14:sldId id="256"/>
          </p14:sldIdLst>
        </p14:section>
        <p14:section name="Design, Impress, Work Together" id="{B9B51309-D148-4332-87C2-07BE32FBCA3B}">
          <p14:sldIdLst>
            <p14:sldId id="262"/>
            <p14:sldId id="257"/>
            <p14:sldId id="264"/>
          </p14:sldIdLst>
        </p14:section>
        <p14:section name="Learn More" id="{2CC34DB2-6590-42C0-AD4B-A04C6060184E}">
          <p14:sldIdLst>
            <p14:sldId id="263"/>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D5A2"/>
    <a:srgbClr val="D2B4A6"/>
    <a:srgbClr val="734F29"/>
    <a:srgbClr val="D24726"/>
    <a:srgbClr val="DD462F"/>
    <a:srgbClr val="AEB785"/>
    <a:srgbClr val="3B3026"/>
    <a:srgbClr val="ECE1CA"/>
    <a:srgbClr val="79553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62" autoAdjust="0"/>
    <p:restoredTop sz="94280" autoAdjust="0"/>
  </p:normalViewPr>
  <p:slideViewPr>
    <p:cSldViewPr snapToGrid="0">
      <p:cViewPr varScale="1">
        <p:scale>
          <a:sx n="92" d="100"/>
          <a:sy n="92" d="100"/>
        </p:scale>
        <p:origin x="444"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13577B-6902-467D-A26C-08A0DD5E4E03}" type="datetimeFigureOut">
              <a:rPr lang="en-US" smtClean="0"/>
              <a:t>4/11/2024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1EA0F-A667-4B49-8422-0062BC55E249}" type="slidenum">
              <a:rPr lang="en-US" smtClean="0"/>
              <a:t>‹#›</a:t>
            </a:fld>
            <a:endParaRPr lang="en-US"/>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t>2</a:t>
            </a:fld>
            <a:endParaRPr lang="en-US"/>
          </a:p>
        </p:txBody>
      </p:sp>
    </p:spTree>
    <p:extLst>
      <p:ext uri="{BB962C8B-B14F-4D97-AF65-F5344CB8AC3E}">
        <p14:creationId xmlns:p14="http://schemas.microsoft.com/office/powerpoint/2010/main" val="1011769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smtClean="0"/>
              <a:t>In </a:t>
            </a:r>
            <a:r>
              <a:rPr lang="en-US" baseline="0" dirty="0" smtClean="0"/>
              <a:t>Slide Show mode, click the arrow to enter the PowerPoint Getting Started Center.</a:t>
            </a:r>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t>6</a:t>
            </a:fld>
            <a:endParaRPr lang="en-US"/>
          </a:p>
        </p:txBody>
      </p:sp>
    </p:spTree>
    <p:extLst>
      <p:ext uri="{BB962C8B-B14F-4D97-AF65-F5344CB8AC3E}">
        <p14:creationId xmlns:p14="http://schemas.microsoft.com/office/powerpoint/2010/main" val="1851196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12192000" cy="4866468"/>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838200" y="2061006"/>
            <a:ext cx="10515600" cy="2387600"/>
          </a:xfrm>
        </p:spPr>
        <p:txBody>
          <a:bodyPr anchor="b">
            <a:normAutofit/>
          </a:bodyPr>
          <a:lstStyle>
            <a:lvl1pPr algn="l">
              <a:defRPr sz="5400">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38202" y="5110609"/>
            <a:ext cx="6705599" cy="1137793"/>
          </a:xfrm>
        </p:spPr>
        <p:txBody>
          <a:bodyPr>
            <a:normAutofit/>
          </a:bodyPr>
          <a:lstStyle>
            <a:lvl1pPr marL="0" indent="0" algn="l">
              <a:lnSpc>
                <a:spcPct val="150000"/>
              </a:lnSpc>
              <a:spcBef>
                <a:spcPts val="600"/>
              </a:spcBef>
              <a:buNone/>
              <a:defRPr sz="2800">
                <a:solidFill>
                  <a:srgbClr val="D24726"/>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t>4/11/2024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a:p>
        </p:txBody>
      </p:sp>
      <p:sp>
        <p:nvSpPr>
          <p:cNvPr id="8" name="Rectangle 7"/>
          <p:cNvSpPr/>
          <p:nvPr userDrawn="1"/>
        </p:nvSpPr>
        <p:spPr>
          <a:xfrm>
            <a:off x="0" y="0"/>
            <a:ext cx="12192000" cy="4866468"/>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718549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t>4/11/2024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a:p>
        </p:txBody>
      </p:sp>
      <p:sp>
        <p:nvSpPr>
          <p:cNvPr id="8" name="Rectangle 7"/>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596921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0095346" y="0"/>
            <a:ext cx="2096655" cy="6858000"/>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10215419" y="365125"/>
            <a:ext cx="1819564" cy="5811838"/>
          </a:xfrm>
        </p:spPr>
        <p:txBody>
          <a:bodyPr vert="eaVert" anchor="b">
            <a:normAutofit/>
          </a:bodyPr>
          <a:lstStyle>
            <a:lvl1pPr>
              <a:defRPr sz="3600">
                <a:solidFill>
                  <a:schemeClr val="bg1"/>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EEBAAA-29B5-4AF5-BC5F-7E580C29002D}" type="datetimeFigureOut">
              <a:rPr lang="en-US" smtClean="0"/>
              <a:t>4/11/2024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a:p>
        </p:txBody>
      </p:sp>
      <p:sp>
        <p:nvSpPr>
          <p:cNvPr id="8" name="Rectangle 7"/>
          <p:cNvSpPr/>
          <p:nvPr userDrawn="1"/>
        </p:nvSpPr>
        <p:spPr>
          <a:xfrm>
            <a:off x="10095346" y="0"/>
            <a:ext cx="2096655" cy="6858000"/>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02266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4434" y="0"/>
            <a:ext cx="10749367" cy="1208868"/>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838201" y="1825625"/>
            <a:ext cx="4167753" cy="4351338"/>
          </a:xfrm>
        </p:spPr>
        <p:txBody>
          <a:bodyPr>
            <a:normAutofit/>
          </a:bodyPr>
          <a:lstStyle>
            <a:lvl1pPr marL="0" indent="0">
              <a:lnSpc>
                <a:spcPct val="150000"/>
              </a:lnSpc>
              <a:spcAft>
                <a:spcPts val="1200"/>
              </a:spcAft>
              <a:buNone/>
              <a:defRPr sz="1600">
                <a:solidFill>
                  <a:schemeClr val="bg1">
                    <a:lumMod val="50000"/>
                  </a:schemeClr>
                </a:solidFill>
              </a:defRPr>
            </a:lvl1pPr>
            <a:lvl2pPr>
              <a:lnSpc>
                <a:spcPct val="150000"/>
              </a:lnSpc>
              <a:spcAft>
                <a:spcPts val="1200"/>
              </a:spcAft>
              <a:defRPr sz="1400">
                <a:solidFill>
                  <a:schemeClr val="bg1">
                    <a:lumMod val="50000"/>
                  </a:schemeClr>
                </a:solidFill>
              </a:defRPr>
            </a:lvl2pPr>
            <a:lvl3pPr>
              <a:lnSpc>
                <a:spcPct val="150000"/>
              </a:lnSpc>
              <a:spcAft>
                <a:spcPts val="1200"/>
              </a:spcAft>
              <a:defRPr sz="1200">
                <a:solidFill>
                  <a:schemeClr val="bg1">
                    <a:lumMod val="50000"/>
                  </a:schemeClr>
                </a:solidFill>
              </a:defRPr>
            </a:lvl3pPr>
            <a:lvl4pPr>
              <a:lnSpc>
                <a:spcPct val="150000"/>
              </a:lnSpc>
              <a:spcAft>
                <a:spcPts val="1200"/>
              </a:spcAft>
              <a:defRPr sz="1100">
                <a:solidFill>
                  <a:schemeClr val="bg1">
                    <a:lumMod val="50000"/>
                  </a:schemeClr>
                </a:solidFill>
              </a:defRPr>
            </a:lvl4pPr>
            <a:lvl5pPr>
              <a:lnSpc>
                <a:spcPct val="150000"/>
              </a:lnSpc>
              <a:spcAft>
                <a:spcPts val="1200"/>
              </a:spcAft>
              <a:defRPr sz="1100">
                <a:solidFill>
                  <a:schemeClr val="bg1">
                    <a:lumMod val="50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BEEBAAA-29B5-4AF5-BC5F-7E580C29002D}" type="datetimeFigureOut">
              <a:rPr lang="en-US" smtClean="0"/>
              <a:t>4/11/2024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a:p>
        </p:txBody>
      </p:sp>
      <p:sp>
        <p:nvSpPr>
          <p:cNvPr id="8" name="Rectangle 7"/>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5656882" y="1709738"/>
            <a:ext cx="6535119" cy="357518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838201" y="2402238"/>
            <a:ext cx="4508715" cy="2187227"/>
          </a:xfrm>
        </p:spPr>
        <p:txBody>
          <a:bodyPr anchor="ctr">
            <a:noAutofit/>
          </a:bodyPr>
          <a:lstStyle>
            <a:lvl1pPr algn="l">
              <a:defRPr sz="4800">
                <a:solidFill>
                  <a:srgbClr val="D247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323308" y="2402237"/>
            <a:ext cx="5269424" cy="2187226"/>
          </a:xfrm>
        </p:spPr>
        <p:txBody>
          <a:bodyPr anchor="ctr">
            <a:normAutofit/>
          </a:bodyPr>
          <a:lstStyle>
            <a:lvl1pPr marL="0" indent="0">
              <a:lnSpc>
                <a:spcPct val="150000"/>
              </a:lnSpc>
              <a:buNone/>
              <a:defRPr sz="2800">
                <a:solidFill>
                  <a:schemeClr val="bg1"/>
                </a:solidFill>
                <a:latin typeface="+mj-lt"/>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EEBAAA-29B5-4AF5-BC5F-7E580C29002D}" type="datetimeFigureOut">
              <a:rPr lang="en-US" smtClean="0"/>
              <a:t>4/11/2024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t>‹#›</a:t>
            </a:fld>
            <a:endParaRPr lang="en-US"/>
          </a:p>
        </p:txBody>
      </p:sp>
      <p:sp>
        <p:nvSpPr>
          <p:cNvPr id="8" name="Rectangle 7"/>
          <p:cNvSpPr/>
          <p:nvPr userDrawn="1"/>
        </p:nvSpPr>
        <p:spPr>
          <a:xfrm>
            <a:off x="5656882" y="1709738"/>
            <a:ext cx="6535119" cy="357518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335655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5" name="Date Placeholder 4"/>
          <p:cNvSpPr>
            <a:spLocks noGrp="1"/>
          </p:cNvSpPr>
          <p:nvPr>
            <p:ph type="dt" sz="half" idx="10"/>
          </p:nvPr>
        </p:nvSpPr>
        <p:spPr/>
        <p:txBody>
          <a:bodyPr/>
          <a:lstStyle/>
          <a:p>
            <a:fld id="{8BEEBAAA-29B5-4AF5-BC5F-7E580C29002D}" type="datetimeFigureOut">
              <a:rPr lang="en-US" smtClean="0"/>
              <a:t>4/11/2024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t>‹#›</a:t>
            </a:fld>
            <a:endParaRPr lang="en-US"/>
          </a:p>
        </p:txBody>
      </p:sp>
      <p:sp>
        <p:nvSpPr>
          <p:cNvPr id="9" name="Rectangle 8"/>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328223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0"/>
            <a:ext cx="10737851" cy="1228436"/>
          </a:xfrm>
        </p:spPr>
        <p:txBody>
          <a:bodyPr anchor="b">
            <a:normAutofit/>
          </a:bodyPr>
          <a:lstStyle>
            <a:lvl1pPr>
              <a:defRPr sz="3600">
                <a:solidFill>
                  <a:schemeClr val="bg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831851" y="1489075"/>
            <a:ext cx="5156200"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1851" y="2193927"/>
            <a:ext cx="5156200"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dirty="0"/>
          </a:p>
        </p:txBody>
      </p:sp>
      <p:sp>
        <p:nvSpPr>
          <p:cNvPr id="5" name="Text Placeholder 4"/>
          <p:cNvSpPr>
            <a:spLocks noGrp="1"/>
          </p:cNvSpPr>
          <p:nvPr>
            <p:ph type="body" sz="quarter" idx="3"/>
          </p:nvPr>
        </p:nvSpPr>
        <p:spPr>
          <a:xfrm>
            <a:off x="6189664" y="1489075"/>
            <a:ext cx="5157787"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9664" y="2193927"/>
            <a:ext cx="5157787" cy="397827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7" name="Date Placeholder 6"/>
          <p:cNvSpPr>
            <a:spLocks noGrp="1"/>
          </p:cNvSpPr>
          <p:nvPr>
            <p:ph type="dt" sz="half" idx="10"/>
          </p:nvPr>
        </p:nvSpPr>
        <p:spPr/>
        <p:txBody>
          <a:bodyPr/>
          <a:lstStyle/>
          <a:p>
            <a:fld id="{8BEEBAAA-29B5-4AF5-BC5F-7E580C29002D}" type="datetimeFigureOut">
              <a:rPr lang="en-US" smtClean="0"/>
              <a:t>4/11/2024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60EDB8-5305-433F-BE41-D7A86D811DB3}" type="slidenum">
              <a:rPr lang="en-US" smtClean="0"/>
              <a:t>‹#›</a:t>
            </a:fld>
            <a:endParaRPr lang="en-US"/>
          </a:p>
        </p:txBody>
      </p:sp>
      <p:sp>
        <p:nvSpPr>
          <p:cNvPr id="11" name="Rectangle 10"/>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606029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609600" y="1"/>
            <a:ext cx="10744200" cy="1228436"/>
          </a:xfrm>
        </p:spPr>
        <p:txBody>
          <a:bodyPr anchor="b">
            <a:normAutofit/>
          </a:bodyPr>
          <a:lstStyle>
            <a:lvl1pPr>
              <a:defRPr sz="3600">
                <a:solidFill>
                  <a:schemeClr val="bg1"/>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BEEBAAA-29B5-4AF5-BC5F-7E580C29002D}" type="datetimeFigureOut">
              <a:rPr lang="en-US" smtClean="0"/>
              <a:t>4/11/2024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60EDB8-5305-433F-BE41-D7A86D811DB3}" type="slidenum">
              <a:rPr lang="en-US" smtClean="0"/>
              <a:t>‹#›</a:t>
            </a:fld>
            <a:endParaRPr lang="en-US"/>
          </a:p>
        </p:txBody>
      </p:sp>
      <p:sp>
        <p:nvSpPr>
          <p:cNvPr id="7" name="Rectangle 6"/>
          <p:cNvSpPr/>
          <p:nvPr userDrawn="1"/>
        </p:nvSpPr>
        <p:spPr>
          <a:xfrm>
            <a:off x="0" y="0"/>
            <a:ext cx="12192000" cy="1332854"/>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00814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EEBAAA-29B5-4AF5-BC5F-7E580C29002D}" type="datetimeFigureOut">
              <a:rPr lang="en-US" smtClean="0"/>
              <a:t>4/11/2024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60EDB8-5305-433F-BE41-D7A86D811DB3}" type="slidenum">
              <a:rPr lang="en-US" smtClean="0"/>
              <a:t>‹#›</a:t>
            </a:fld>
            <a:endParaRPr lang="en-US"/>
          </a:p>
        </p:txBody>
      </p:sp>
    </p:spTree>
    <p:extLst>
      <p:ext uri="{BB962C8B-B14F-4D97-AF65-F5344CB8AC3E}">
        <p14:creationId xmlns:p14="http://schemas.microsoft.com/office/powerpoint/2010/main" val="4037432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7"/>
            <a:ext cx="6172200" cy="4873625"/>
          </a:xfrm>
        </p:spPr>
        <p:txBody>
          <a:bodyPr vert="horz" lIns="91440" tIns="45720" rIns="91440" bIns="45720" rtlCol="0">
            <a:normAutofit/>
          </a:bodyPr>
          <a:lstStyle>
            <a:lvl1pPr>
              <a:defRPr lang="en-US" sz="1600" smtClean="0">
                <a:solidFill>
                  <a:schemeClr val="bg1">
                    <a:lumMod val="50000"/>
                  </a:schemeClr>
                </a:solidFill>
              </a:defRPr>
            </a:lvl1pPr>
            <a:lvl2pPr>
              <a:defRPr lang="en-US" sz="1400" smtClean="0">
                <a:solidFill>
                  <a:schemeClr val="bg1">
                    <a:lumMod val="50000"/>
                  </a:schemeClr>
                </a:solidFill>
              </a:defRPr>
            </a:lvl2pPr>
            <a:lvl3pPr>
              <a:defRPr lang="en-US" sz="1200" smtClean="0">
                <a:solidFill>
                  <a:schemeClr val="bg1">
                    <a:lumMod val="50000"/>
                  </a:schemeClr>
                </a:solidFill>
              </a:defRPr>
            </a:lvl3pPr>
            <a:lvl4pPr>
              <a:defRPr lang="en-US" sz="1100" smtClean="0">
                <a:solidFill>
                  <a:schemeClr val="bg1">
                    <a:lumMod val="50000"/>
                  </a:schemeClr>
                </a:solidFill>
              </a:defRPr>
            </a:lvl4pPr>
            <a:lvl5pPr>
              <a:defRPr lang="en-US" sz="1100">
                <a:solidFill>
                  <a:schemeClr val="bg1">
                    <a:lumMod val="50000"/>
                  </a:schemeClr>
                </a:solidFill>
              </a:defRPr>
            </a:lvl5pPr>
          </a:lstStyle>
          <a:p>
            <a:pPr marL="0" lvl="0" indent="0">
              <a:lnSpc>
                <a:spcPct val="150000"/>
              </a:lnSpc>
              <a:spcAft>
                <a:spcPts val="1200"/>
              </a:spcAft>
              <a:buNone/>
            </a:pPr>
            <a:r>
              <a:rPr lang="en-US" smtClean="0"/>
              <a:t>Click to edit Master text styles</a:t>
            </a:r>
          </a:p>
          <a:p>
            <a:pPr marL="0" lvl="1" indent="0">
              <a:lnSpc>
                <a:spcPct val="150000"/>
              </a:lnSpc>
              <a:spcAft>
                <a:spcPts val="1200"/>
              </a:spcAft>
              <a:buNone/>
            </a:pPr>
            <a:r>
              <a:rPr lang="en-US" smtClean="0"/>
              <a:t>Second level</a:t>
            </a:r>
          </a:p>
          <a:p>
            <a:pPr marL="0" lvl="2" indent="0">
              <a:lnSpc>
                <a:spcPct val="150000"/>
              </a:lnSpc>
              <a:spcAft>
                <a:spcPts val="1200"/>
              </a:spcAft>
              <a:buNone/>
            </a:pPr>
            <a:r>
              <a:rPr lang="en-US" smtClean="0"/>
              <a:t>Third level</a:t>
            </a:r>
          </a:p>
          <a:p>
            <a:pPr marL="0" lvl="3" indent="0">
              <a:lnSpc>
                <a:spcPct val="150000"/>
              </a:lnSpc>
              <a:spcAft>
                <a:spcPts val="1200"/>
              </a:spcAft>
              <a:buNone/>
            </a:pPr>
            <a:r>
              <a:rPr lang="en-US" smtClean="0"/>
              <a:t>Fourth level</a:t>
            </a:r>
          </a:p>
          <a:p>
            <a:pPr marL="0" lvl="4" indent="0">
              <a:lnSpc>
                <a:spcPct val="150000"/>
              </a:lnSpc>
              <a:spcAft>
                <a:spcPts val="1200"/>
              </a:spcAft>
              <a:buNone/>
            </a:pPr>
            <a:r>
              <a:rPr lang="en-US" smtClean="0"/>
              <a:t>Fifth level</a:t>
            </a:r>
            <a:endParaRPr lang="en-US"/>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t>4/11/2024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t>‹#›</a:t>
            </a:fld>
            <a:endParaRPr lang="en-US"/>
          </a:p>
        </p:txBody>
      </p:sp>
    </p:spTree>
    <p:extLst>
      <p:ext uri="{BB962C8B-B14F-4D97-AF65-F5344CB8AC3E}">
        <p14:creationId xmlns:p14="http://schemas.microsoft.com/office/powerpoint/2010/main" val="1784193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EEBAAA-29B5-4AF5-BC5F-7E580C29002D}" type="datetimeFigureOut">
              <a:rPr lang="en-US" smtClean="0"/>
              <a:t>4/11/2024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60EDB8-5305-433F-BE41-D7A86D811DB3}" type="slidenum">
              <a:rPr lang="en-US" smtClean="0"/>
              <a:t>‹#›</a:t>
            </a:fld>
            <a:endParaRPr lang="en-US"/>
          </a:p>
        </p:txBody>
      </p:sp>
    </p:spTree>
    <p:extLst>
      <p:ext uri="{BB962C8B-B14F-4D97-AF65-F5344CB8AC3E}">
        <p14:creationId xmlns:p14="http://schemas.microsoft.com/office/powerpoint/2010/main" val="3161095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2"/>
            <a:ext cx="3276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EEBAAA-29B5-4AF5-BC5F-7E580C29002D}" type="datetimeFigureOut">
              <a:rPr lang="en-US" smtClean="0"/>
              <a:t>4/11/2024</a:t>
            </a:fld>
            <a:endParaRPr lang="en-US"/>
          </a:p>
        </p:txBody>
      </p:sp>
      <p:sp>
        <p:nvSpPr>
          <p:cNvPr id="5" name="Footer Placeholder 4"/>
          <p:cNvSpPr>
            <a:spLocks noGrp="1"/>
          </p:cNvSpPr>
          <p:nvPr>
            <p:ph type="ftr" sz="quarter" idx="3"/>
          </p:nvPr>
        </p:nvSpPr>
        <p:spPr>
          <a:xfrm>
            <a:off x="4648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077200" y="6356352"/>
            <a:ext cx="3276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60EDB8-5305-433F-BE41-D7A86D811DB3}" type="slidenum">
              <a:rPr lang="en-US" smtClean="0"/>
              <a:t>‹#›</a:t>
            </a:fld>
            <a:endParaRPr lang="en-US"/>
          </a:p>
        </p:txBody>
      </p: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Conservation_of_energy" TargetMode="External"/><Relationship Id="rId2" Type="http://schemas.openxmlformats.org/officeDocument/2006/relationships/hyperlink" Target="https://en.wikipedia.org/wiki/First_law_of_thermodynamics" TargetMode="External"/><Relationship Id="rId1" Type="http://schemas.openxmlformats.org/officeDocument/2006/relationships/slideLayout" Target="../slideLayouts/slideLayout2.xml"/><Relationship Id="rId6" Type="http://schemas.openxmlformats.org/officeDocument/2006/relationships/hyperlink" Target="https://en.wikipedia.org/wiki/Internal_energy" TargetMode="External"/><Relationship Id="rId5" Type="http://schemas.openxmlformats.org/officeDocument/2006/relationships/hyperlink" Target="https://en.wikipedia.org/wiki/Isolated_system" TargetMode="External"/><Relationship Id="rId4" Type="http://schemas.openxmlformats.org/officeDocument/2006/relationships/hyperlink" Target="https://en.wikipedia.org/wiki/Energy"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wiki/Entropy" TargetMode="External"/><Relationship Id="rId2" Type="http://schemas.openxmlformats.org/officeDocument/2006/relationships/hyperlink" Target="https://en.wikipedia.org/wiki/Second_law_of_thermodynamics"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Entropy_(energy_dispersal)" TargetMode="External"/><Relationship Id="rId2" Type="http://schemas.openxmlformats.org/officeDocument/2006/relationships/hyperlink" Target="https://en.wikipedia.org/wiki/Entrop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o15.officeredir.microsoft.com/r/rlid2013GettingStartedCntrPPT?clid=1033"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863434" y="1826029"/>
            <a:ext cx="8517083" cy="2122515"/>
          </a:xfrm>
          <a:prstGeom prst="rect">
            <a:avLst/>
          </a:prstGeom>
        </p:spPr>
        <p:txBody>
          <a:bodyPr>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dirty="0" smtClean="0">
                <a:solidFill>
                  <a:srgbClr val="FF0000"/>
                </a:solidFill>
              </a:rPr>
              <a:t/>
            </a:r>
            <a:br>
              <a:rPr lang="en-US" sz="2400" dirty="0" smtClean="0">
                <a:solidFill>
                  <a:srgbClr val="FF0000"/>
                </a:solidFill>
              </a:rPr>
            </a:br>
            <a:r>
              <a:rPr lang="en-US" sz="3200" b="1" dirty="0" err="1" smtClean="0">
                <a:solidFill>
                  <a:srgbClr val="EFD5A2"/>
                </a:solidFill>
                <a:latin typeface="Algerian" panose="04020705040A02060702" pitchFamily="82" charset="0"/>
              </a:rPr>
              <a:t>Shahid</a:t>
            </a:r>
            <a:r>
              <a:rPr lang="en-US" sz="3200" b="1" dirty="0" smtClean="0">
                <a:solidFill>
                  <a:srgbClr val="EFD5A2"/>
                </a:solidFill>
                <a:latin typeface="Algerian" panose="04020705040A02060702" pitchFamily="82" charset="0"/>
              </a:rPr>
              <a:t> </a:t>
            </a:r>
            <a:r>
              <a:rPr lang="en-US" sz="3200" b="1" dirty="0" err="1" smtClean="0">
                <a:solidFill>
                  <a:srgbClr val="EFD5A2"/>
                </a:solidFill>
                <a:latin typeface="Algerian" panose="04020705040A02060702" pitchFamily="82" charset="0"/>
              </a:rPr>
              <a:t>Virpatni</a:t>
            </a:r>
            <a:r>
              <a:rPr lang="en-US" sz="3200" b="1" dirty="0" smtClean="0">
                <a:solidFill>
                  <a:srgbClr val="EFD5A2"/>
                </a:solidFill>
                <a:latin typeface="Algerian" panose="04020705040A02060702" pitchFamily="82" charset="0"/>
              </a:rPr>
              <a:t> </a:t>
            </a:r>
            <a:r>
              <a:rPr lang="en-US" sz="3200" b="1" dirty="0" err="1" smtClean="0">
                <a:solidFill>
                  <a:srgbClr val="EFD5A2"/>
                </a:solidFill>
                <a:latin typeface="Algerian" panose="04020705040A02060702" pitchFamily="82" charset="0"/>
              </a:rPr>
              <a:t>Laxmi</a:t>
            </a:r>
            <a:r>
              <a:rPr lang="en-US" sz="3200" b="1" dirty="0" smtClean="0">
                <a:solidFill>
                  <a:srgbClr val="EFD5A2"/>
                </a:solidFill>
                <a:latin typeface="Algerian" panose="04020705040A02060702" pitchFamily="82" charset="0"/>
              </a:rPr>
              <a:t> </a:t>
            </a:r>
            <a:r>
              <a:rPr lang="en-US" sz="3200" b="1" dirty="0" err="1" smtClean="0">
                <a:solidFill>
                  <a:srgbClr val="EFD5A2"/>
                </a:solidFill>
                <a:latin typeface="Algerian" panose="04020705040A02060702" pitchFamily="82" charset="0"/>
              </a:rPr>
              <a:t>Mahavidyalaya</a:t>
            </a:r>
            <a:r>
              <a:rPr lang="en-US" sz="3200" b="1" dirty="0" smtClean="0">
                <a:solidFill>
                  <a:srgbClr val="EFD5A2"/>
                </a:solidFill>
                <a:latin typeface="Algerian" panose="04020705040A02060702" pitchFamily="82" charset="0"/>
              </a:rPr>
              <a:t>, </a:t>
            </a:r>
            <a:r>
              <a:rPr lang="en-US" sz="3200" b="1" dirty="0" err="1" smtClean="0">
                <a:solidFill>
                  <a:srgbClr val="EFD5A2"/>
                </a:solidFill>
                <a:latin typeface="Algerian" panose="04020705040A02060702" pitchFamily="82" charset="0"/>
              </a:rPr>
              <a:t>Titave</a:t>
            </a:r>
            <a:r>
              <a:rPr lang="en-IN" sz="3600" b="1" dirty="0" smtClean="0">
                <a:solidFill>
                  <a:srgbClr val="EFD5A2"/>
                </a:solidFill>
                <a:latin typeface="Algerian" panose="04020705040A02060702" pitchFamily="82" charset="0"/>
              </a:rPr>
              <a:t> </a:t>
            </a:r>
            <a:r>
              <a:rPr lang="en-IN" sz="2800" b="1" dirty="0" smtClean="0">
                <a:latin typeface="Algerian" panose="04020705040A02060702" pitchFamily="82" charset="0"/>
              </a:rPr>
              <a:t/>
            </a:r>
            <a:br>
              <a:rPr lang="en-IN" sz="2800" b="1" dirty="0" smtClean="0">
                <a:latin typeface="Algerian" panose="04020705040A02060702" pitchFamily="82" charset="0"/>
              </a:rPr>
            </a:br>
            <a:endParaRPr lang="en-IN" sz="2800" b="1" dirty="0" smtClean="0">
              <a:latin typeface="Algerian" panose="04020705040A02060702" pitchFamily="82" charset="0"/>
            </a:endParaRPr>
          </a:p>
          <a:p>
            <a:r>
              <a:rPr lang="en-US" sz="3900" b="1" dirty="0" smtClean="0">
                <a:latin typeface="Times New Roman" panose="02020603050405020304" pitchFamily="18" charset="0"/>
                <a:ea typeface="SimSun" panose="02010600030101010101" pitchFamily="2" charset="-122"/>
                <a:cs typeface="Times New Roman" panose="02020603050405020304" pitchFamily="18" charset="0"/>
              </a:rPr>
              <a:t>Department of Science</a:t>
            </a:r>
            <a:endParaRPr lang="en-US" sz="39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45182" y="523010"/>
            <a:ext cx="1143000" cy="1303020"/>
          </a:xfrm>
          <a:prstGeom prst="rect">
            <a:avLst/>
          </a:prstGeom>
        </p:spPr>
      </p:pic>
      <p:sp>
        <p:nvSpPr>
          <p:cNvPr id="6" name="Subtitle 2"/>
          <p:cNvSpPr txBox="1">
            <a:spLocks/>
          </p:cNvSpPr>
          <p:nvPr/>
        </p:nvSpPr>
        <p:spPr>
          <a:xfrm>
            <a:off x="5053445" y="5043055"/>
            <a:ext cx="6553200" cy="26670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000" b="1" i="1" dirty="0" smtClean="0">
                <a:solidFill>
                  <a:srgbClr val="002060"/>
                </a:solidFill>
                <a:latin typeface="Times New Roman" panose="02020603050405020304" pitchFamily="18" charset="0"/>
                <a:cs typeface="Times New Roman" panose="02020603050405020304" pitchFamily="18" charset="0"/>
              </a:rPr>
              <a:t>Miss. </a:t>
            </a:r>
            <a:r>
              <a:rPr lang="en-US" sz="2000" b="1" i="1" dirty="0" err="1" smtClean="0">
                <a:solidFill>
                  <a:srgbClr val="002060"/>
                </a:solidFill>
                <a:latin typeface="Times New Roman" panose="02020603050405020304" pitchFamily="18" charset="0"/>
                <a:cs typeface="Times New Roman" panose="02020603050405020304" pitchFamily="18" charset="0"/>
              </a:rPr>
              <a:t>Kajal</a:t>
            </a:r>
            <a:r>
              <a:rPr lang="en-US" sz="2000" b="1" i="1" dirty="0" smtClean="0">
                <a:solidFill>
                  <a:srgbClr val="002060"/>
                </a:solidFill>
                <a:latin typeface="Times New Roman" panose="02020603050405020304" pitchFamily="18" charset="0"/>
                <a:cs typeface="Times New Roman" panose="02020603050405020304" pitchFamily="18" charset="0"/>
              </a:rPr>
              <a:t> P. </a:t>
            </a:r>
            <a:r>
              <a:rPr lang="en-US" sz="2000" b="1" i="1" dirty="0" err="1" smtClean="0">
                <a:solidFill>
                  <a:srgbClr val="002060"/>
                </a:solidFill>
                <a:latin typeface="Times New Roman" panose="02020603050405020304" pitchFamily="18" charset="0"/>
                <a:cs typeface="Times New Roman" panose="02020603050405020304" pitchFamily="18" charset="0"/>
              </a:rPr>
              <a:t>Balugade</a:t>
            </a:r>
            <a:endParaRPr lang="en-US" sz="2000" b="1" i="1" dirty="0" smtClean="0">
              <a:solidFill>
                <a:srgbClr val="002060"/>
              </a:solidFill>
              <a:latin typeface="Times New Roman" panose="02020603050405020304" pitchFamily="18" charset="0"/>
              <a:cs typeface="Times New Roman" panose="02020603050405020304" pitchFamily="18" charset="0"/>
            </a:endParaRPr>
          </a:p>
          <a:p>
            <a:pPr marL="0" indent="0">
              <a:buNone/>
            </a:pPr>
            <a:r>
              <a:rPr lang="en-US" sz="2000" b="1" i="1" dirty="0" err="1" smtClean="0">
                <a:solidFill>
                  <a:srgbClr val="002060"/>
                </a:solidFill>
                <a:latin typeface="Times New Roman" panose="02020603050405020304" pitchFamily="18" charset="0"/>
                <a:cs typeface="Times New Roman" panose="02020603050405020304" pitchFamily="18" charset="0"/>
              </a:rPr>
              <a:t>M.Sc</a:t>
            </a:r>
            <a:r>
              <a:rPr lang="en-US" sz="2000" b="1" i="1" dirty="0">
                <a:solidFill>
                  <a:srgbClr val="002060"/>
                </a:solidFill>
                <a:latin typeface="Times New Roman" panose="02020603050405020304" pitchFamily="18" charset="0"/>
                <a:cs typeface="Times New Roman" panose="02020603050405020304" pitchFamily="18" charset="0"/>
              </a:rPr>
              <a:t> </a:t>
            </a:r>
            <a:r>
              <a:rPr lang="en-US" sz="2000" b="1" i="1" dirty="0" smtClean="0">
                <a:solidFill>
                  <a:srgbClr val="002060"/>
                </a:solidFill>
                <a:latin typeface="Times New Roman" panose="02020603050405020304" pitchFamily="18" charset="0"/>
                <a:cs typeface="Times New Roman" panose="02020603050405020304" pitchFamily="18" charset="0"/>
              </a:rPr>
              <a:t>(Organic Chemistry) </a:t>
            </a:r>
          </a:p>
          <a:p>
            <a:pPr marL="0" indent="0">
              <a:buNone/>
            </a:pPr>
            <a:r>
              <a:rPr lang="en-US" sz="2000" b="1" i="1" dirty="0" smtClean="0">
                <a:solidFill>
                  <a:srgbClr val="002060"/>
                </a:solidFill>
                <a:latin typeface="Times New Roman" panose="02020603050405020304" pitchFamily="18" charset="0"/>
                <a:cs typeface="Times New Roman" panose="02020603050405020304" pitchFamily="18" charset="0"/>
              </a:rPr>
              <a:t>(</a:t>
            </a:r>
            <a:r>
              <a:rPr lang="en-US" sz="2000" b="1" i="1" dirty="0">
                <a:solidFill>
                  <a:srgbClr val="002060"/>
                </a:solidFill>
                <a:latin typeface="Times New Roman" panose="02020603050405020304" pitchFamily="18" charset="0"/>
                <a:cs typeface="Times New Roman" panose="02020603050405020304" pitchFamily="18" charset="0"/>
              </a:rPr>
              <a:t>Assistant Professor)</a:t>
            </a:r>
          </a:p>
          <a:p>
            <a:pPr marL="0" indent="0">
              <a:buNone/>
            </a:pPr>
            <a:endParaRPr lang="en-US" sz="2000" b="1" i="1" dirty="0" smtClean="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9903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6411" y="996287"/>
            <a:ext cx="10043615" cy="1132763"/>
          </a:xfrm>
        </p:spPr>
        <p:txBody>
          <a:bodyPr>
            <a:normAutofit fontScale="90000"/>
          </a:bodyPr>
          <a:lstStyle/>
          <a:p>
            <a:pPr algn="ctr"/>
            <a:r>
              <a:rPr lang="en-US" sz="6600" b="1" dirty="0" smtClean="0">
                <a:solidFill>
                  <a:srgbClr val="FFC000"/>
                </a:solidFill>
                <a:latin typeface="Algerian" panose="04020705040A02060702" pitchFamily="82" charset="0"/>
              </a:rPr>
              <a:t>Laws of thermodynamics</a:t>
            </a:r>
            <a:endParaRPr lang="en-US" sz="6600" b="1" dirty="0">
              <a:solidFill>
                <a:srgbClr val="FFC000"/>
              </a:solidFill>
              <a:latin typeface="Algerian" panose="04020705040A02060702" pitchFamily="82" charset="0"/>
            </a:endParaRPr>
          </a:p>
        </p:txBody>
      </p:sp>
      <p:sp>
        <p:nvSpPr>
          <p:cNvPr id="3" name="Subtitle 2"/>
          <p:cNvSpPr>
            <a:spLocks noGrp="1"/>
          </p:cNvSpPr>
          <p:nvPr>
            <p:ph type="subTitle" idx="1"/>
          </p:nvPr>
        </p:nvSpPr>
        <p:spPr>
          <a:xfrm>
            <a:off x="2093796" y="5110609"/>
            <a:ext cx="6705599" cy="1137793"/>
          </a:xfrm>
        </p:spPr>
        <p:txBody>
          <a:bodyPr>
            <a:normAutofit/>
          </a:bodyPr>
          <a:lstStyle/>
          <a:p>
            <a:pPr algn="ctr"/>
            <a:r>
              <a:rPr lang="en-US" dirty="0" smtClean="0">
                <a:solidFill>
                  <a:schemeClr val="tx1"/>
                </a:solidFill>
              </a:rPr>
              <a:t>First&amp; Second law</a:t>
            </a:r>
            <a:endParaRPr lang="en-US" dirty="0">
              <a:solidFill>
                <a:schemeClr val="tx1"/>
              </a:solidFill>
            </a:endParaRPr>
          </a:p>
        </p:txBody>
      </p:sp>
    </p:spTree>
    <p:extLst>
      <p:ext uri="{BB962C8B-B14F-4D97-AF65-F5344CB8AC3E}">
        <p14:creationId xmlns:p14="http://schemas.microsoft.com/office/powerpoint/2010/main" val="24718077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a:solidFill>
                  <a:srgbClr val="0070C0"/>
                </a:solidFill>
              </a:rPr>
              <a:t>The</a:t>
            </a:r>
            <a:r>
              <a:rPr lang="en-IN" dirty="0">
                <a:solidFill>
                  <a:schemeClr val="tx1"/>
                </a:solidFill>
              </a:rPr>
              <a:t> </a:t>
            </a:r>
            <a:r>
              <a:rPr lang="en-IN" u="sng" dirty="0">
                <a:solidFill>
                  <a:schemeClr val="tx1"/>
                </a:solidFill>
                <a:hlinkClick r:id="rId2" tooltip="First law of thermodynamics"/>
              </a:rPr>
              <a:t>first law of thermodynamics</a:t>
            </a:r>
            <a:endParaRPr lang="en-US" dirty="0">
              <a:solidFill>
                <a:schemeClr val="tx1"/>
              </a:solidFill>
            </a:endParaRPr>
          </a:p>
        </p:txBody>
      </p:sp>
      <p:sp>
        <p:nvSpPr>
          <p:cNvPr id="3" name="Content Placeholder 2"/>
          <p:cNvSpPr>
            <a:spLocks noGrp="1"/>
          </p:cNvSpPr>
          <p:nvPr>
            <p:ph idx="1"/>
          </p:nvPr>
        </p:nvSpPr>
        <p:spPr>
          <a:xfrm>
            <a:off x="468265" y="1811977"/>
            <a:ext cx="11021704" cy="4315869"/>
          </a:xfrm>
        </p:spPr>
        <p:txBody>
          <a:bodyPr>
            <a:normAutofit/>
          </a:bodyPr>
          <a:lstStyle/>
          <a:p>
            <a:pPr marL="285750" indent="-285750">
              <a:buFont typeface="Wingdings" panose="05000000000000000000" pitchFamily="2" charset="2"/>
              <a:buChar char="Ø"/>
            </a:pPr>
            <a:r>
              <a:rPr lang="en-IN" dirty="0">
                <a:solidFill>
                  <a:schemeClr val="tx1"/>
                </a:solidFill>
              </a:rPr>
              <a:t>The </a:t>
            </a:r>
            <a:r>
              <a:rPr lang="en-IN" u="sng" dirty="0">
                <a:solidFill>
                  <a:schemeClr val="tx1"/>
                </a:solidFill>
                <a:hlinkClick r:id="rId2" tooltip="First law of thermodynamics"/>
              </a:rPr>
              <a:t>first law of thermodynamics</a:t>
            </a:r>
            <a:r>
              <a:rPr lang="en-IN" dirty="0">
                <a:solidFill>
                  <a:schemeClr val="tx1"/>
                </a:solidFill>
              </a:rPr>
              <a:t> is a version of the law of </a:t>
            </a:r>
            <a:r>
              <a:rPr lang="en-IN" u="sng" dirty="0">
                <a:solidFill>
                  <a:schemeClr val="tx1"/>
                </a:solidFill>
                <a:hlinkClick r:id="rId3" tooltip="Conservation of energy"/>
              </a:rPr>
              <a:t>conservation of energy</a:t>
            </a:r>
            <a:r>
              <a:rPr lang="en-IN" dirty="0">
                <a:solidFill>
                  <a:schemeClr val="tx1"/>
                </a:solidFill>
              </a:rPr>
              <a:t>, adapted for thermodynamic processes. </a:t>
            </a:r>
          </a:p>
          <a:p>
            <a:pPr marL="285750" indent="-285750">
              <a:buFont typeface="Wingdings" panose="05000000000000000000" pitchFamily="2" charset="2"/>
              <a:buChar char="Ø"/>
            </a:pPr>
            <a:r>
              <a:rPr lang="en-IN" dirty="0" smtClean="0">
                <a:solidFill>
                  <a:schemeClr val="tx1"/>
                </a:solidFill>
              </a:rPr>
              <a:t>In </a:t>
            </a:r>
            <a:r>
              <a:rPr lang="en-IN" dirty="0">
                <a:solidFill>
                  <a:schemeClr val="tx1"/>
                </a:solidFill>
              </a:rPr>
              <a:t>general, the conservation law states that the total </a:t>
            </a:r>
            <a:r>
              <a:rPr lang="en-IN" u="sng" dirty="0">
                <a:solidFill>
                  <a:schemeClr val="tx1"/>
                </a:solidFill>
                <a:hlinkClick r:id="rId4" tooltip="Energy"/>
              </a:rPr>
              <a:t>energy</a:t>
            </a:r>
            <a:r>
              <a:rPr lang="en-IN" dirty="0">
                <a:solidFill>
                  <a:schemeClr val="tx1"/>
                </a:solidFill>
              </a:rPr>
              <a:t> of an </a:t>
            </a:r>
            <a:r>
              <a:rPr lang="en-IN" u="sng" dirty="0">
                <a:solidFill>
                  <a:schemeClr val="tx1"/>
                </a:solidFill>
                <a:hlinkClick r:id="rId5" tooltip="Isolated system"/>
              </a:rPr>
              <a:t>isolated system</a:t>
            </a:r>
            <a:r>
              <a:rPr lang="en-IN" dirty="0">
                <a:solidFill>
                  <a:schemeClr val="tx1"/>
                </a:solidFill>
              </a:rPr>
              <a:t> is constant; energy can be transformed from one form to another, but can be neither created nor destroyed.</a:t>
            </a:r>
            <a:endParaRPr lang="en-US" dirty="0">
              <a:solidFill>
                <a:schemeClr val="tx1"/>
              </a:solidFill>
            </a:endParaRPr>
          </a:p>
          <a:p>
            <a:pPr marL="285750" indent="-285750">
              <a:buFont typeface="Wingdings" panose="05000000000000000000" pitchFamily="2" charset="2"/>
              <a:buChar char="Ø"/>
            </a:pPr>
            <a:r>
              <a:rPr lang="en-IN" dirty="0">
                <a:solidFill>
                  <a:schemeClr val="tx1"/>
                </a:solidFill>
              </a:rPr>
              <a:t>T</a:t>
            </a:r>
            <a:r>
              <a:rPr lang="en-IN" dirty="0" smtClean="0">
                <a:solidFill>
                  <a:schemeClr val="tx1"/>
                </a:solidFill>
              </a:rPr>
              <a:t>he </a:t>
            </a:r>
            <a:r>
              <a:rPr lang="en-IN" dirty="0">
                <a:solidFill>
                  <a:schemeClr val="tx1"/>
                </a:solidFill>
              </a:rPr>
              <a:t>first law states that the change in </a:t>
            </a:r>
            <a:r>
              <a:rPr lang="en-IN" u="sng" dirty="0">
                <a:solidFill>
                  <a:schemeClr val="tx1"/>
                </a:solidFill>
                <a:hlinkClick r:id="rId6" tooltip="Internal energy"/>
              </a:rPr>
              <a:t>internal energy</a:t>
            </a:r>
            <a:r>
              <a:rPr lang="en-IN" dirty="0">
                <a:solidFill>
                  <a:schemeClr val="tx1"/>
                </a:solidFill>
              </a:rPr>
              <a:t> of the system (</a:t>
            </a:r>
            <a:r>
              <a:rPr lang="en-IN" dirty="0" err="1">
                <a:solidFill>
                  <a:schemeClr val="tx1"/>
                </a:solidFill>
              </a:rPr>
              <a:t>Δ</a:t>
            </a:r>
            <a:r>
              <a:rPr lang="en-IN" i="1" dirty="0" err="1">
                <a:solidFill>
                  <a:schemeClr val="tx1"/>
                </a:solidFill>
              </a:rPr>
              <a:t>U</a:t>
            </a:r>
            <a:r>
              <a:rPr lang="en-IN" baseline="-25000" dirty="0" err="1">
                <a:solidFill>
                  <a:schemeClr val="tx1"/>
                </a:solidFill>
              </a:rPr>
              <a:t>system</a:t>
            </a:r>
            <a:r>
              <a:rPr lang="en-IN" dirty="0">
                <a:solidFill>
                  <a:schemeClr val="tx1"/>
                </a:solidFill>
              </a:rPr>
              <a:t>) is equal to the difference between the heat supplied to the system (</a:t>
            </a:r>
            <a:r>
              <a:rPr lang="en-IN" i="1" dirty="0">
                <a:solidFill>
                  <a:schemeClr val="tx1"/>
                </a:solidFill>
              </a:rPr>
              <a:t>Q</a:t>
            </a:r>
            <a:r>
              <a:rPr lang="en-IN" dirty="0">
                <a:solidFill>
                  <a:schemeClr val="tx1"/>
                </a:solidFill>
              </a:rPr>
              <a:t>) and the work (</a:t>
            </a:r>
            <a:r>
              <a:rPr lang="en-IN" i="1" dirty="0">
                <a:solidFill>
                  <a:schemeClr val="tx1"/>
                </a:solidFill>
              </a:rPr>
              <a:t>W</a:t>
            </a:r>
            <a:r>
              <a:rPr lang="en-IN" dirty="0">
                <a:solidFill>
                  <a:schemeClr val="tx1"/>
                </a:solidFill>
              </a:rPr>
              <a:t>) done </a:t>
            </a:r>
            <a:r>
              <a:rPr lang="en-IN" i="1" dirty="0">
                <a:solidFill>
                  <a:schemeClr val="tx1"/>
                </a:solidFill>
              </a:rPr>
              <a:t>by</a:t>
            </a:r>
            <a:r>
              <a:rPr lang="en-IN" dirty="0">
                <a:solidFill>
                  <a:schemeClr val="tx1"/>
                </a:solidFill>
              </a:rPr>
              <a:t> the system on its surroundings. </a:t>
            </a:r>
            <a:r>
              <a:rPr lang="en-IN" dirty="0" smtClean="0">
                <a:solidFill>
                  <a:schemeClr val="tx1"/>
                </a:solidFill>
              </a:rPr>
              <a:t> </a:t>
            </a:r>
          </a:p>
          <a:p>
            <a:pPr marL="285750" indent="-285750">
              <a:buFont typeface="Wingdings" panose="05000000000000000000" pitchFamily="2" charset="2"/>
              <a:buChar char="Ø"/>
            </a:pPr>
            <a:r>
              <a:rPr lang="en-IN" dirty="0">
                <a:solidFill>
                  <a:schemeClr val="tx1"/>
                </a:solidFill>
              </a:rPr>
              <a:t>T</a:t>
            </a:r>
            <a:r>
              <a:rPr lang="en-IN" dirty="0" smtClean="0">
                <a:solidFill>
                  <a:schemeClr val="tx1"/>
                </a:solidFill>
              </a:rPr>
              <a:t>he </a:t>
            </a:r>
            <a:r>
              <a:rPr lang="en-IN" dirty="0">
                <a:solidFill>
                  <a:schemeClr val="tx1"/>
                </a:solidFill>
              </a:rPr>
              <a:t>first law of thermodynamics: it is not possible to construct a machine which will perpetually output work without an equal amount of energy input to that machine. Or more briefly, a perpetual motion machine of the first kind is impossible.</a:t>
            </a:r>
            <a:endParaRPr lang="en-US" dirty="0">
              <a:solidFill>
                <a:schemeClr val="tx1"/>
              </a:solidFill>
            </a:endParaRPr>
          </a:p>
          <a:p>
            <a:pPr marL="285750" indent="-285750">
              <a:buFont typeface="Wingdings" panose="05000000000000000000" pitchFamily="2" charset="2"/>
              <a:buChar char="Ø"/>
            </a:pPr>
            <a:endParaRPr lang="en-IN" dirty="0" smtClean="0">
              <a:solidFill>
                <a:schemeClr val="tx1"/>
              </a:solidFill>
            </a:endParaRPr>
          </a:p>
          <a:p>
            <a:endParaRPr lang="en-US" dirty="0"/>
          </a:p>
          <a:p>
            <a:endParaRPr lang="en-US" dirty="0">
              <a:solidFill>
                <a:schemeClr val="tx1"/>
              </a:solidFill>
            </a:endParaRPr>
          </a:p>
        </p:txBody>
      </p:sp>
    </p:spTree>
    <p:extLst>
      <p:ext uri="{BB962C8B-B14F-4D97-AF65-F5344CB8AC3E}">
        <p14:creationId xmlns:p14="http://schemas.microsoft.com/office/powerpoint/2010/main" val="20907338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 Law Of Thermodynamics</a:t>
            </a:r>
            <a:endParaRPr lang="en-US" dirty="0"/>
          </a:p>
        </p:txBody>
      </p:sp>
      <p:sp>
        <p:nvSpPr>
          <p:cNvPr id="3" name="Content Placeholder 2"/>
          <p:cNvSpPr>
            <a:spLocks noGrp="1"/>
          </p:cNvSpPr>
          <p:nvPr>
            <p:ph idx="1"/>
          </p:nvPr>
        </p:nvSpPr>
        <p:spPr>
          <a:xfrm>
            <a:off x="729017" y="1829716"/>
            <a:ext cx="10515601" cy="4670709"/>
          </a:xfrm>
        </p:spPr>
        <p:txBody>
          <a:bodyPr>
            <a:normAutofit/>
          </a:bodyPr>
          <a:lstStyle/>
          <a:p>
            <a:pPr marL="285750" indent="-285750">
              <a:buFont typeface="Wingdings" panose="05000000000000000000" pitchFamily="2" charset="2"/>
              <a:buChar char="Ø"/>
            </a:pPr>
            <a:r>
              <a:rPr lang="en-IN" dirty="0">
                <a:solidFill>
                  <a:schemeClr val="tx1"/>
                </a:solidFill>
              </a:rPr>
              <a:t>The </a:t>
            </a:r>
            <a:r>
              <a:rPr lang="en-IN" u="sng" dirty="0">
                <a:solidFill>
                  <a:schemeClr val="tx1"/>
                </a:solidFill>
                <a:hlinkClick r:id="rId2" tooltip="Second law of thermodynamics"/>
              </a:rPr>
              <a:t>second law of thermodynamics</a:t>
            </a:r>
            <a:r>
              <a:rPr lang="en-IN" dirty="0">
                <a:solidFill>
                  <a:schemeClr val="tx1"/>
                </a:solidFill>
              </a:rPr>
              <a:t> that heat does not spontaneously pass from a colder to a hotter body.</a:t>
            </a:r>
            <a:endParaRPr lang="en-US" dirty="0">
              <a:solidFill>
                <a:schemeClr val="tx1"/>
              </a:solidFill>
            </a:endParaRPr>
          </a:p>
          <a:p>
            <a:pPr marL="285750" indent="-285750">
              <a:buFont typeface="Wingdings" panose="05000000000000000000" pitchFamily="2" charset="2"/>
              <a:buChar char="Ø"/>
            </a:pPr>
            <a:r>
              <a:rPr lang="en-IN" dirty="0">
                <a:solidFill>
                  <a:schemeClr val="tx1"/>
                </a:solidFill>
              </a:rPr>
              <a:t>The sum of the </a:t>
            </a:r>
            <a:r>
              <a:rPr lang="en-IN" u="sng" dirty="0">
                <a:solidFill>
                  <a:schemeClr val="tx1"/>
                </a:solidFill>
                <a:hlinkClick r:id="rId3" tooltip="Entropy"/>
              </a:rPr>
              <a:t>entropies</a:t>
            </a:r>
            <a:r>
              <a:rPr lang="en-IN" dirty="0">
                <a:solidFill>
                  <a:schemeClr val="tx1"/>
                </a:solidFill>
              </a:rPr>
              <a:t> of the initially isolated systems is less than or equal to the total entropy of the final combination. Equality occurs just when the two original systems have all their respective intensive variables (temperature, pressure) equal; then the final system also has the same values.</a:t>
            </a:r>
            <a:endParaRPr lang="en-US" dirty="0">
              <a:solidFill>
                <a:schemeClr val="tx1"/>
              </a:solidFill>
            </a:endParaRPr>
          </a:p>
          <a:p>
            <a:pPr marL="285750" indent="-285750">
              <a:buFont typeface="Wingdings" panose="05000000000000000000" pitchFamily="2" charset="2"/>
              <a:buChar char="Ø"/>
            </a:pPr>
            <a:r>
              <a:rPr lang="en-IN" dirty="0">
                <a:solidFill>
                  <a:schemeClr val="tx1"/>
                </a:solidFill>
              </a:rPr>
              <a:t>The second law is applicable to a wide variety of processes, both reversible and irreversible. According to the second law, in a reversible heat transfer, an element of heat transferred </a:t>
            </a:r>
            <a:r>
              <a:rPr lang="en-IN" dirty="0" smtClean="0">
                <a:solidFill>
                  <a:schemeClr val="tx1"/>
                </a:solidFill>
              </a:rPr>
              <a:t>is </a:t>
            </a:r>
            <a:r>
              <a:rPr lang="en-IN" dirty="0">
                <a:solidFill>
                  <a:schemeClr val="tx1"/>
                </a:solidFill>
              </a:rPr>
              <a:t>the product of the temperature </a:t>
            </a:r>
            <a:r>
              <a:rPr lang="en-IN" dirty="0" smtClean="0">
                <a:solidFill>
                  <a:schemeClr val="tx1"/>
                </a:solidFill>
              </a:rPr>
              <a:t>both </a:t>
            </a:r>
            <a:r>
              <a:rPr lang="en-IN" dirty="0">
                <a:solidFill>
                  <a:schemeClr val="tx1"/>
                </a:solidFill>
              </a:rPr>
              <a:t>of the system and of the sources or destination of the heat, with the increment </a:t>
            </a:r>
            <a:r>
              <a:rPr lang="en-IN" dirty="0" smtClean="0">
                <a:solidFill>
                  <a:schemeClr val="tx1"/>
                </a:solidFill>
              </a:rPr>
              <a:t>of </a:t>
            </a:r>
            <a:r>
              <a:rPr lang="en-IN" dirty="0">
                <a:solidFill>
                  <a:schemeClr val="tx1"/>
                </a:solidFill>
              </a:rPr>
              <a:t>the system's conjugate variable, its </a:t>
            </a:r>
            <a:r>
              <a:rPr lang="en-IN" u="sng" dirty="0" smtClean="0">
                <a:solidFill>
                  <a:schemeClr val="tx1"/>
                </a:solidFill>
                <a:hlinkClick r:id="rId3" tooltip="Entropy"/>
              </a:rPr>
              <a:t>entropy</a:t>
            </a:r>
            <a:endParaRPr lang="en-IN" u="sng" dirty="0" smtClean="0">
              <a:solidFill>
                <a:schemeClr val="tx1"/>
              </a:solidFill>
            </a:endParaRPr>
          </a:p>
          <a:p>
            <a:pPr marL="285750" indent="-285750">
              <a:buFont typeface="Wingdings" panose="05000000000000000000" pitchFamily="2" charset="2"/>
              <a:buChar char="Ø"/>
            </a:pPr>
            <a:r>
              <a:rPr lang="en-IN" u="sng" dirty="0">
                <a:solidFill>
                  <a:schemeClr val="tx1"/>
                </a:solidFill>
                <a:hlinkClick r:id="rId3" tooltip="Entropy"/>
              </a:rPr>
              <a:t>Entropy</a:t>
            </a:r>
            <a:r>
              <a:rPr lang="en-IN" dirty="0">
                <a:solidFill>
                  <a:schemeClr val="tx1"/>
                </a:solidFill>
              </a:rPr>
              <a:t> may also be viewed as a physical measure concerning the microscopic details of the motion and configuration of a system, when only the macroscopic states are known.</a:t>
            </a:r>
            <a:endParaRPr lang="en-US" dirty="0">
              <a:solidFill>
                <a:schemeClr val="tx1"/>
              </a:solidFill>
            </a:endParaRPr>
          </a:p>
        </p:txBody>
      </p:sp>
      <p:pic>
        <p:nvPicPr>
          <p:cNvPr id="6" name="Picture 5"/>
          <p:cNvPicPr>
            <a:picLocks noChangeAspect="1"/>
          </p:cNvPicPr>
          <p:nvPr/>
        </p:nvPicPr>
        <p:blipFill>
          <a:blip r:embed="rId4"/>
          <a:stretch>
            <a:fillRect/>
          </a:stretch>
        </p:blipFill>
        <p:spPr>
          <a:xfrm>
            <a:off x="114299" y="5811702"/>
            <a:ext cx="495300" cy="447675"/>
          </a:xfrm>
          <a:prstGeom prst="rect">
            <a:avLst/>
          </a:prstGeom>
        </p:spPr>
      </p:pic>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49958" y="4165070"/>
            <a:ext cx="499915" cy="445047"/>
          </a:xfrm>
          <a:prstGeom prst="rect">
            <a:avLst/>
          </a:prstGeom>
        </p:spPr>
      </p:pic>
    </p:spTree>
    <p:extLst>
      <p:ext uri="{BB962C8B-B14F-4D97-AF65-F5344CB8AC3E}">
        <p14:creationId xmlns:p14="http://schemas.microsoft.com/office/powerpoint/2010/main" val="13286760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tx1"/>
                </a:solidFill>
              </a:rPr>
              <a:t>Entropy</a:t>
            </a:r>
            <a:endParaRPr lang="en-US" b="1" dirty="0">
              <a:solidFill>
                <a:schemeClr val="tx1"/>
              </a:solidFill>
            </a:endParaRPr>
          </a:p>
        </p:txBody>
      </p:sp>
      <p:sp>
        <p:nvSpPr>
          <p:cNvPr id="3" name="Content Placeholder 2"/>
          <p:cNvSpPr>
            <a:spLocks noGrp="1"/>
          </p:cNvSpPr>
          <p:nvPr>
            <p:ph idx="1"/>
          </p:nvPr>
        </p:nvSpPr>
        <p:spPr>
          <a:xfrm>
            <a:off x="838201" y="1825624"/>
            <a:ext cx="10216486" cy="4479641"/>
          </a:xfrm>
        </p:spPr>
        <p:txBody>
          <a:bodyPr>
            <a:noAutofit/>
          </a:bodyPr>
          <a:lstStyle/>
          <a:p>
            <a:pPr marL="342900" indent="-342900">
              <a:buFont typeface="Wingdings" panose="05000000000000000000" pitchFamily="2" charset="2"/>
              <a:buChar char="Ø"/>
            </a:pPr>
            <a:r>
              <a:rPr lang="en-IN" sz="2000" u="sng" dirty="0">
                <a:solidFill>
                  <a:schemeClr val="tx1"/>
                </a:solidFill>
                <a:hlinkClick r:id="rId2" tooltip="Entropy"/>
              </a:rPr>
              <a:t>Entropy</a:t>
            </a:r>
            <a:r>
              <a:rPr lang="en-IN" sz="2000" dirty="0">
                <a:solidFill>
                  <a:schemeClr val="tx1"/>
                </a:solidFill>
              </a:rPr>
              <a:t> may also be viewed as a physical measure concerning the microscopic details of the motion and configuration of a system, when only the macroscopic states are known. Such details are often referred to as </a:t>
            </a:r>
            <a:r>
              <a:rPr lang="en-IN" sz="2000" i="1" dirty="0">
                <a:solidFill>
                  <a:schemeClr val="tx1"/>
                </a:solidFill>
              </a:rPr>
              <a:t>disorder</a:t>
            </a:r>
            <a:r>
              <a:rPr lang="en-IN" sz="2000" dirty="0">
                <a:solidFill>
                  <a:schemeClr val="tx1"/>
                </a:solidFill>
              </a:rPr>
              <a:t> on a microscopic or molecular scale, and less often as </a:t>
            </a:r>
            <a:r>
              <a:rPr lang="en-IN" sz="2000" i="1" u="sng" dirty="0">
                <a:solidFill>
                  <a:schemeClr val="tx1"/>
                </a:solidFill>
                <a:hlinkClick r:id="rId3" tooltip="Entropy (energy dispersal)"/>
              </a:rPr>
              <a:t>dispersal of energy</a:t>
            </a:r>
            <a:endParaRPr lang="en-US" sz="2000" dirty="0">
              <a:solidFill>
                <a:schemeClr val="tx1"/>
              </a:solidFill>
            </a:endParaRPr>
          </a:p>
        </p:txBody>
      </p:sp>
    </p:spTree>
    <p:extLst>
      <p:ext uri="{BB962C8B-B14F-4D97-AF65-F5344CB8AC3E}">
        <p14:creationId xmlns:p14="http://schemas.microsoft.com/office/powerpoint/2010/main" val="15315322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a:xfrm>
            <a:off x="6028267" y="2402237"/>
            <a:ext cx="5859506" cy="2187226"/>
          </a:xfrm>
        </p:spPr>
        <p:txBody>
          <a:bodyPr>
            <a:noAutofit/>
          </a:bodyPr>
          <a:lstStyle/>
          <a:p>
            <a:pPr algn="ctr"/>
            <a:r>
              <a:rPr lang="en-US" sz="4000" dirty="0" smtClean="0">
                <a:solidFill>
                  <a:schemeClr val="tx1"/>
                </a:solidFill>
              </a:rPr>
              <a:t>Thank You</a:t>
            </a:r>
            <a:endParaRPr lang="en-US" sz="4000" dirty="0">
              <a:solidFill>
                <a:schemeClr val="tx1"/>
              </a:solidFill>
            </a:endParaRPr>
          </a:p>
        </p:txBody>
      </p:sp>
      <p:sp>
        <p:nvSpPr>
          <p:cNvPr id="8" name="Freeform 7">
            <a:hlinkClick r:id="rId3" tooltip="Learn More"/>
          </p:cNvPr>
          <p:cNvSpPr/>
          <p:nvPr/>
        </p:nvSpPr>
        <p:spPr>
          <a:xfrm>
            <a:off x="11557038" y="6134153"/>
            <a:ext cx="431763" cy="431763"/>
          </a:xfrm>
          <a:custGeom>
            <a:avLst/>
            <a:gdLst>
              <a:gd name="connsiteX0" fmla="*/ 283692 w 643468"/>
              <a:gd name="connsiteY0" fmla="*/ 156886 h 643468"/>
              <a:gd name="connsiteX1" fmla="*/ 315574 w 643468"/>
              <a:gd name="connsiteY1" fmla="*/ 156886 h 643468"/>
              <a:gd name="connsiteX2" fmla="*/ 486582 w 643468"/>
              <a:gd name="connsiteY2" fmla="*/ 321734 h 643468"/>
              <a:gd name="connsiteX3" fmla="*/ 315574 w 643468"/>
              <a:gd name="connsiteY3" fmla="*/ 486582 h 643468"/>
              <a:gd name="connsiteX4" fmla="*/ 283692 w 643468"/>
              <a:gd name="connsiteY4" fmla="*/ 486582 h 643468"/>
              <a:gd name="connsiteX5" fmla="*/ 441545 w 643468"/>
              <a:gd name="connsiteY5" fmla="*/ 334415 h 643468"/>
              <a:gd name="connsiteX6" fmla="*/ 156887 w 643468"/>
              <a:gd name="connsiteY6" fmla="*/ 334415 h 643468"/>
              <a:gd name="connsiteX7" fmla="*/ 156887 w 643468"/>
              <a:gd name="connsiteY7" fmla="*/ 309054 h 643468"/>
              <a:gd name="connsiteX8" fmla="*/ 441545 w 643468"/>
              <a:gd name="connsiteY8" fmla="*/ 309054 h 643468"/>
              <a:gd name="connsiteX9" fmla="*/ 321733 w 643468"/>
              <a:gd name="connsiteY9" fmla="*/ 16937 h 643468"/>
              <a:gd name="connsiteX10" fmla="*/ 16936 w 643468"/>
              <a:gd name="connsiteY10" fmla="*/ 321734 h 643468"/>
              <a:gd name="connsiteX11" fmla="*/ 321733 w 643468"/>
              <a:gd name="connsiteY11" fmla="*/ 626531 h 643468"/>
              <a:gd name="connsiteX12" fmla="*/ 626530 w 643468"/>
              <a:gd name="connsiteY12" fmla="*/ 321734 h 643468"/>
              <a:gd name="connsiteX13" fmla="*/ 321733 w 643468"/>
              <a:gd name="connsiteY13" fmla="*/ 16937 h 643468"/>
              <a:gd name="connsiteX14" fmla="*/ 321734 w 643468"/>
              <a:gd name="connsiteY14" fmla="*/ 0 h 643468"/>
              <a:gd name="connsiteX15" fmla="*/ 643468 w 643468"/>
              <a:gd name="connsiteY15" fmla="*/ 321734 h 643468"/>
              <a:gd name="connsiteX16" fmla="*/ 321734 w 643468"/>
              <a:gd name="connsiteY16" fmla="*/ 643468 h 643468"/>
              <a:gd name="connsiteX17" fmla="*/ 0 w 643468"/>
              <a:gd name="connsiteY17" fmla="*/ 321734 h 643468"/>
              <a:gd name="connsiteX18" fmla="*/ 321734 w 643468"/>
              <a:gd name="connsiteY18" fmla="*/ 0 h 643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643468" h="643468">
                <a:moveTo>
                  <a:pt x="283692" y="156886"/>
                </a:moveTo>
                <a:lnTo>
                  <a:pt x="315574" y="156886"/>
                </a:lnTo>
                <a:lnTo>
                  <a:pt x="486582" y="321734"/>
                </a:lnTo>
                <a:lnTo>
                  <a:pt x="315574" y="486582"/>
                </a:lnTo>
                <a:lnTo>
                  <a:pt x="283692" y="486582"/>
                </a:lnTo>
                <a:lnTo>
                  <a:pt x="441545" y="334415"/>
                </a:lnTo>
                <a:lnTo>
                  <a:pt x="156887" y="334415"/>
                </a:lnTo>
                <a:lnTo>
                  <a:pt x="156887" y="309054"/>
                </a:lnTo>
                <a:lnTo>
                  <a:pt x="441545" y="309054"/>
                </a:lnTo>
                <a:close/>
                <a:moveTo>
                  <a:pt x="321733" y="16937"/>
                </a:moveTo>
                <a:cubicBezTo>
                  <a:pt x="153398" y="16937"/>
                  <a:pt x="16936" y="153399"/>
                  <a:pt x="16936" y="321734"/>
                </a:cubicBezTo>
                <a:cubicBezTo>
                  <a:pt x="16936" y="490069"/>
                  <a:pt x="153398" y="626531"/>
                  <a:pt x="321733" y="626531"/>
                </a:cubicBezTo>
                <a:cubicBezTo>
                  <a:pt x="490068" y="626531"/>
                  <a:pt x="626530" y="490069"/>
                  <a:pt x="626530" y="321734"/>
                </a:cubicBezTo>
                <a:cubicBezTo>
                  <a:pt x="626530" y="153399"/>
                  <a:pt x="490068" y="16937"/>
                  <a:pt x="321733" y="16937"/>
                </a:cubicBezTo>
                <a:close/>
                <a:moveTo>
                  <a:pt x="321734" y="0"/>
                </a:moveTo>
                <a:cubicBezTo>
                  <a:pt x="499423" y="0"/>
                  <a:pt x="643468" y="144045"/>
                  <a:pt x="643468" y="321734"/>
                </a:cubicBezTo>
                <a:cubicBezTo>
                  <a:pt x="643468" y="499423"/>
                  <a:pt x="499423" y="643468"/>
                  <a:pt x="321734" y="643468"/>
                </a:cubicBezTo>
                <a:cubicBezTo>
                  <a:pt x="144045" y="643468"/>
                  <a:pt x="0" y="499423"/>
                  <a:pt x="0" y="321734"/>
                </a:cubicBezTo>
                <a:cubicBezTo>
                  <a:pt x="0" y="144045"/>
                  <a:pt x="144045" y="0"/>
                  <a:pt x="321734" y="0"/>
                </a:cubicBezTo>
                <a:close/>
              </a:path>
            </a:pathLst>
          </a:custGeom>
          <a:solidFill>
            <a:srgbClr val="DD46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Text Placeholder 2">
            <a:hlinkClick r:id="rId3" tooltip="Learn More"/>
          </p:cNvPr>
          <p:cNvSpPr txBox="1">
            <a:spLocks/>
          </p:cNvSpPr>
          <p:nvPr/>
        </p:nvSpPr>
        <p:spPr>
          <a:xfrm>
            <a:off x="2897188" y="5844663"/>
            <a:ext cx="8659850" cy="931371"/>
          </a:xfrm>
          <a:prstGeom prst="rect">
            <a:avLst/>
          </a:prstGeom>
        </p:spPr>
        <p:txBody>
          <a:bodyPr vert="horz" lIns="91440" tIns="45720" rIns="91440" bIns="45720" rtlCol="0" anchor="ctr">
            <a:normAutofit/>
          </a:bodyPr>
          <a:lstStyle>
            <a:lvl1pPr marL="0" indent="0" algn="l" defTabSz="914400" rtl="0" eaLnBrk="1" latinLnBrk="0" hangingPunct="1">
              <a:lnSpc>
                <a:spcPct val="150000"/>
              </a:lnSpc>
              <a:spcBef>
                <a:spcPct val="30000"/>
              </a:spcBef>
              <a:buFont typeface="Arial" panose="020B0604020202020204" pitchFamily="34" charset="0"/>
              <a:buNone/>
              <a:defRPr sz="2800" kern="1200">
                <a:solidFill>
                  <a:schemeClr val="bg1"/>
                </a:solidFill>
                <a:latin typeface="+mj-lt"/>
                <a:ea typeface="+mn-ea"/>
                <a:cs typeface="+mn-cs"/>
              </a:defRPr>
            </a:lvl1pPr>
            <a:lvl2pPr marL="457200" indent="0" algn="l" defTabSz="914400" rtl="0" eaLnBrk="1" latinLnBrk="0" hangingPunct="1">
              <a:lnSpc>
                <a:spcPct val="90000"/>
              </a:lnSpc>
              <a:spcBef>
                <a:spcPct val="30000"/>
              </a:spcBef>
              <a:buFont typeface="Arial" panose="020B0604020202020204" pitchFamily="34" charset="0"/>
              <a:buNone/>
              <a:defRPr sz="2000" kern="1200">
                <a:solidFill>
                  <a:schemeClr val="tx1"/>
                </a:solidFill>
                <a:latin typeface="+mn-lt"/>
                <a:ea typeface="+mn-ea"/>
                <a:cs typeface="+mn-cs"/>
              </a:defRPr>
            </a:lvl2pPr>
            <a:lvl3pPr marL="914400" indent="0" algn="l" defTabSz="914400" rtl="0" eaLnBrk="1" latinLnBrk="0" hangingPunct="1">
              <a:lnSpc>
                <a:spcPct val="90000"/>
              </a:lnSpc>
              <a:spcBef>
                <a:spcPct val="30000"/>
              </a:spcBef>
              <a:buFont typeface="Arial" panose="020B0604020202020204" pitchFamily="34" charset="0"/>
              <a:buNone/>
              <a:defRPr sz="1800" kern="1200">
                <a:solidFill>
                  <a:schemeClr val="tx1"/>
                </a:solidFill>
                <a:latin typeface="+mn-lt"/>
                <a:ea typeface="+mn-ea"/>
                <a:cs typeface="+mn-cs"/>
              </a:defRPr>
            </a:lvl3pPr>
            <a:lvl4pPr marL="1371600" indent="0" algn="l" defTabSz="914400" rtl="0" eaLnBrk="1" latinLnBrk="0"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4pPr>
            <a:lvl5pPr marL="1828800" indent="0" algn="l" defTabSz="914400" rtl="0" eaLnBrk="1" latinLnBrk="0"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5pPr>
            <a:lvl6pPr marL="2286000" indent="0" algn="l" defTabSz="914400" rtl="0" eaLnBrk="1" latinLnBrk="0"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6pPr>
            <a:lvl7pPr marL="2743200" indent="0" algn="l" defTabSz="914400" rtl="0" eaLnBrk="1" latinLnBrk="0"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7pPr>
            <a:lvl8pPr marL="3200400" indent="0" algn="l" defTabSz="914400" rtl="0" eaLnBrk="1" latinLnBrk="0"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8pPr>
            <a:lvl9pPr marL="3657600" indent="0" algn="l" defTabSz="914400" rtl="0" eaLnBrk="1" latinLnBrk="0" hangingPunct="1">
              <a:lnSpc>
                <a:spcPct val="90000"/>
              </a:lnSpc>
              <a:spcBef>
                <a:spcPct val="30000"/>
              </a:spcBef>
              <a:buFont typeface="Arial" panose="020B0604020202020204" pitchFamily="34" charset="0"/>
              <a:buNone/>
              <a:defRPr sz="1600" kern="1200">
                <a:solidFill>
                  <a:schemeClr val="tx1"/>
                </a:solidFill>
                <a:latin typeface="+mn-lt"/>
                <a:ea typeface="+mn-ea"/>
                <a:cs typeface="+mn-cs"/>
              </a:defRPr>
            </a:lvl9pPr>
          </a:lstStyle>
          <a:p>
            <a:pPr algn="r"/>
            <a:r>
              <a:rPr lang="en-US" sz="1800" dirty="0">
                <a:solidFill>
                  <a:srgbClr val="DD462F"/>
                </a:solidFill>
              </a:rPr>
              <a:t>Find out more at the PowerPoint Getting Started Center</a:t>
            </a:r>
          </a:p>
        </p:txBody>
      </p:sp>
      <p:sp>
        <p:nvSpPr>
          <p:cNvPr id="4" name="TextBox 3"/>
          <p:cNvSpPr txBox="1"/>
          <p:nvPr/>
        </p:nvSpPr>
        <p:spPr>
          <a:xfrm>
            <a:off x="8466022" y="6477369"/>
            <a:ext cx="2963979" cy="298665"/>
          </a:xfrm>
          <a:prstGeom prst="rect">
            <a:avLst/>
          </a:prstGeom>
          <a:noFill/>
        </p:spPr>
        <p:txBody>
          <a:bodyPr wrap="none" rtlCol="0">
            <a:noAutofit/>
          </a:bodyPr>
          <a:lstStyle/>
          <a:p>
            <a:r>
              <a:rPr lang="en-US" sz="1200" dirty="0">
                <a:solidFill>
                  <a:srgbClr val="D24726">
                    <a:alpha val="37000"/>
                  </a:srgbClr>
                </a:solidFill>
              </a:rPr>
              <a:t>(Click the arrow when in Slide Show mode)</a:t>
            </a:r>
          </a:p>
          <a:p>
            <a:endParaRPr lang="en-US" sz="1200" dirty="0">
              <a:solidFill>
                <a:srgbClr val="D24726">
                  <a:alpha val="37000"/>
                </a:srgbClr>
              </a:solidFill>
            </a:endParaRPr>
          </a:p>
        </p:txBody>
      </p:sp>
    </p:spTree>
    <p:extLst>
      <p:ext uri="{BB962C8B-B14F-4D97-AF65-F5344CB8AC3E}">
        <p14:creationId xmlns:p14="http://schemas.microsoft.com/office/powerpoint/2010/main" val="23175021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come to PowerPoint.potx" id="{43699C43-EC89-4A55-9A99-3FD944590577}" vid="{3C36ED3A-1C33-4ECB-8650-37D568EF454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irectSourceMarket xmlns="4873beb7-5857-4685-be1f-d57550cc96cc" xsi:nil="true"/>
    <ApprovalStatus xmlns="4873beb7-5857-4685-be1f-d57550cc96cc">InProgress</ApprovalStatus>
    <MarketSpecific xmlns="4873beb7-5857-4685-be1f-d57550cc96cc">false</MarketSpecific>
    <LocComments xmlns="4873beb7-5857-4685-be1f-d57550cc96cc" xsi:nil="true"/>
    <ThumbnailAssetId xmlns="4873beb7-5857-4685-be1f-d57550cc96cc" xsi:nil="true"/>
    <PrimaryImageGen xmlns="4873beb7-5857-4685-be1f-d57550cc96cc">true</PrimaryImageGen>
    <LegacyData xmlns="4873beb7-5857-4685-be1f-d57550cc96cc" xsi:nil="true"/>
    <LocRecommendedHandoff xmlns="4873beb7-5857-4685-be1f-d57550cc96cc" xsi:nil="true"/>
    <BusinessGroup xmlns="4873beb7-5857-4685-be1f-d57550cc96cc" xsi:nil="true"/>
    <BlockPublish xmlns="4873beb7-5857-4685-be1f-d57550cc96cc">false</BlockPublish>
    <TPFriendlyName xmlns="4873beb7-5857-4685-be1f-d57550cc96cc" xsi:nil="true"/>
    <NumericId xmlns="4873beb7-5857-4685-be1f-d57550cc96cc" xsi:nil="true"/>
    <APEditor xmlns="4873beb7-5857-4685-be1f-d57550cc96cc">
      <UserInfo>
        <DisplayName/>
        <AccountId xsi:nil="true"/>
        <AccountType/>
      </UserInfo>
    </APEditor>
    <SourceTitle xmlns="4873beb7-5857-4685-be1f-d57550cc96cc" xsi:nil="true"/>
    <OpenTemplate xmlns="4873beb7-5857-4685-be1f-d57550cc96cc">true</OpenTemplate>
    <UALocComments xmlns="4873beb7-5857-4685-be1f-d57550cc96cc" xsi:nil="true"/>
    <ParentAssetId xmlns="4873beb7-5857-4685-be1f-d57550cc96cc" xsi:nil="true"/>
    <IntlLangReviewDate xmlns="4873beb7-5857-4685-be1f-d57550cc96cc" xsi:nil="true"/>
    <FeatureTagsTaxHTField0 xmlns="4873beb7-5857-4685-be1f-d57550cc96cc">
      <Terms xmlns="http://schemas.microsoft.com/office/infopath/2007/PartnerControls"/>
    </FeatureTagsTaxHTField0>
    <PublishStatusLookup xmlns="4873beb7-5857-4685-be1f-d57550cc96cc">
      <Value>1584528</Value>
    </PublishStatusLookup>
    <Providers xmlns="4873beb7-5857-4685-be1f-d57550cc96cc" xsi:nil="true"/>
    <MachineTranslated xmlns="4873beb7-5857-4685-be1f-d57550cc96cc">false</MachineTranslated>
    <OriginalSourceMarket xmlns="4873beb7-5857-4685-be1f-d57550cc96cc" xsi:nil="true"/>
    <APDescription xmlns="4873beb7-5857-4685-be1f-d57550cc96cc" xsi:nil="true"/>
    <ClipArtFilename xmlns="4873beb7-5857-4685-be1f-d57550cc96cc" xsi:nil="true"/>
    <ContentItem xmlns="4873beb7-5857-4685-be1f-d57550cc96cc" xsi:nil="true"/>
    <TPInstallLocation xmlns="4873beb7-5857-4685-be1f-d57550cc96cc" xsi:nil="true"/>
    <PublishTargets xmlns="4873beb7-5857-4685-be1f-d57550cc96cc">OfficeOnlineVNext</PublishTargets>
    <TimesCloned xmlns="4873beb7-5857-4685-be1f-d57550cc96cc" xsi:nil="true"/>
    <AssetStart xmlns="4873beb7-5857-4685-be1f-d57550cc96cc">2012-06-20T23:39:00+00:00</AssetStart>
    <Provider xmlns="4873beb7-5857-4685-be1f-d57550cc96cc" xsi:nil="true"/>
    <AcquiredFrom xmlns="4873beb7-5857-4685-be1f-d57550cc96cc">Internal MS</AcquiredFrom>
    <FriendlyTitle xmlns="4873beb7-5857-4685-be1f-d57550cc96cc" xsi:nil="true"/>
    <LastHandOff xmlns="4873beb7-5857-4685-be1f-d57550cc96cc" xsi:nil="true"/>
    <TPClientViewer xmlns="4873beb7-5857-4685-be1f-d57550cc96cc" xsi:nil="true"/>
    <UACurrentWords xmlns="4873beb7-5857-4685-be1f-d57550cc96cc" xsi:nil="true"/>
    <ArtSampleDocs xmlns="4873beb7-5857-4685-be1f-d57550cc96cc" xsi:nil="true"/>
    <UALocRecommendation xmlns="4873beb7-5857-4685-be1f-d57550cc96cc">Localize</UALocRecommendation>
    <Manager xmlns="4873beb7-5857-4685-be1f-d57550cc96cc" xsi:nil="true"/>
    <ShowIn xmlns="4873beb7-5857-4685-be1f-d57550cc96cc">Show everywhere</ShowIn>
    <UANotes xmlns="4873beb7-5857-4685-be1f-d57550cc96cc" xsi:nil="true"/>
    <TemplateStatus xmlns="4873beb7-5857-4685-be1f-d57550cc96cc">Complete</TemplateStatus>
    <InternalTagsTaxHTField0 xmlns="4873beb7-5857-4685-be1f-d57550cc96cc">
      <Terms xmlns="http://schemas.microsoft.com/office/infopath/2007/PartnerControls"/>
    </InternalTagsTaxHTField0>
    <CSXHash xmlns="4873beb7-5857-4685-be1f-d57550cc96cc" xsi:nil="true"/>
    <Downloads xmlns="4873beb7-5857-4685-be1f-d57550cc96cc">0</Downloads>
    <VoteCount xmlns="4873beb7-5857-4685-be1f-d57550cc96cc" xsi:nil="true"/>
    <OOCacheId xmlns="4873beb7-5857-4685-be1f-d57550cc96cc" xsi:nil="true"/>
    <IsDeleted xmlns="4873beb7-5857-4685-be1f-d57550cc96cc">false</IsDeleted>
    <AssetExpire xmlns="4873beb7-5857-4685-be1f-d57550cc96cc">2029-01-01T08:00:00+00:00</AssetExpire>
    <DSATActionTaken xmlns="4873beb7-5857-4685-be1f-d57550cc96cc" xsi:nil="true"/>
    <CSXSubmissionMarket xmlns="4873beb7-5857-4685-be1f-d57550cc96cc" xsi:nil="true"/>
    <TPExecutable xmlns="4873beb7-5857-4685-be1f-d57550cc96cc" xsi:nil="true"/>
    <SubmitterId xmlns="4873beb7-5857-4685-be1f-d57550cc96cc" xsi:nil="true"/>
    <EditorialTags xmlns="4873beb7-5857-4685-be1f-d57550cc96cc" xsi:nil="true"/>
    <ApprovalLog xmlns="4873beb7-5857-4685-be1f-d57550cc96cc" xsi:nil="true"/>
    <AssetType xmlns="4873beb7-5857-4685-be1f-d57550cc96cc">TP</AssetType>
    <BugNumber xmlns="4873beb7-5857-4685-be1f-d57550cc96cc" xsi:nil="true"/>
    <CSXSubmissionDate xmlns="4873beb7-5857-4685-be1f-d57550cc96cc" xsi:nil="true"/>
    <CSXUpdate xmlns="4873beb7-5857-4685-be1f-d57550cc96cc">false</CSXUpdate>
    <Milestone xmlns="4873beb7-5857-4685-be1f-d57550cc96cc" xsi:nil="true"/>
    <RecommendationsModifier xmlns="4873beb7-5857-4685-be1f-d57550cc96cc" xsi:nil="true"/>
    <OriginAsset xmlns="4873beb7-5857-4685-be1f-d57550cc96cc" xsi:nil="true"/>
    <TPComponent xmlns="4873beb7-5857-4685-be1f-d57550cc96cc" xsi:nil="true"/>
    <AssetId xmlns="4873beb7-5857-4685-be1f-d57550cc96cc">TP102923943</AssetId>
    <IntlLocPriority xmlns="4873beb7-5857-4685-be1f-d57550cc96cc" xsi:nil="true"/>
    <PolicheckWords xmlns="4873beb7-5857-4685-be1f-d57550cc96cc" xsi:nil="true"/>
    <TPLaunchHelpLink xmlns="4873beb7-5857-4685-be1f-d57550cc96cc" xsi:nil="true"/>
    <TPApplication xmlns="4873beb7-5857-4685-be1f-d57550cc96cc" xsi:nil="true"/>
    <CrawlForDependencies xmlns="4873beb7-5857-4685-be1f-d57550cc96cc">false</CrawlForDependencies>
    <HandoffToMSDN xmlns="4873beb7-5857-4685-be1f-d57550cc96cc" xsi:nil="true"/>
    <PlannedPubDate xmlns="4873beb7-5857-4685-be1f-d57550cc96cc" xsi:nil="true"/>
    <IntlLangReviewer xmlns="4873beb7-5857-4685-be1f-d57550cc96cc" xsi:nil="true"/>
    <TrustLevel xmlns="4873beb7-5857-4685-be1f-d57550cc96cc">1 Microsoft Managed Content</TrustLevel>
    <LocLastLocAttemptVersionLookup xmlns="4873beb7-5857-4685-be1f-d57550cc96cc">843282</LocLastLocAttemptVersionLookup>
    <IsSearchable xmlns="4873beb7-5857-4685-be1f-d57550cc96cc">true</IsSearchable>
    <TemplateTemplateType xmlns="4873beb7-5857-4685-be1f-d57550cc96cc">PowerPoint Template - Slideshow Launch</TemplateTemplateType>
    <CampaignTagsTaxHTField0 xmlns="4873beb7-5857-4685-be1f-d57550cc96cc">
      <Terms xmlns="http://schemas.microsoft.com/office/infopath/2007/PartnerControls"/>
    </CampaignTagsTaxHTField0>
    <TPNamespace xmlns="4873beb7-5857-4685-be1f-d57550cc96cc" xsi:nil="true"/>
    <TaxCatchAll xmlns="4873beb7-5857-4685-be1f-d57550cc96cc"/>
    <Markets xmlns="4873beb7-5857-4685-be1f-d57550cc96cc"/>
    <UAProjectedTotalWords xmlns="4873beb7-5857-4685-be1f-d57550cc96cc" xsi:nil="true"/>
    <IntlLangReview xmlns="4873beb7-5857-4685-be1f-d57550cc96cc">false</IntlLangReview>
    <OutputCachingOn xmlns="4873beb7-5857-4685-be1f-d57550cc96cc">false</OutputCachingOn>
    <AverageRating xmlns="4873beb7-5857-4685-be1f-d57550cc96cc" xsi:nil="true"/>
    <LocMarketGroupTiers2 xmlns="4873beb7-5857-4685-be1f-d57550cc96cc" xsi:nil="true"/>
    <APAuthor xmlns="4873beb7-5857-4685-be1f-d57550cc96cc">
      <UserInfo>
        <DisplayName>REDMOND\v-sa</DisplayName>
        <AccountId>2467</AccountId>
        <AccountType/>
      </UserInfo>
    </APAuthor>
    <LocManualTestRequired xmlns="4873beb7-5857-4685-be1f-d57550cc96cc">false</LocManualTestRequired>
    <TPCommandLine xmlns="4873beb7-5857-4685-be1f-d57550cc96cc" xsi:nil="true"/>
    <TPAppVersion xmlns="4873beb7-5857-4685-be1f-d57550cc96cc" xsi:nil="true"/>
    <EditorialStatus xmlns="4873beb7-5857-4685-be1f-d57550cc96cc">Complete</EditorialStatus>
    <LastModifiedDateTime xmlns="4873beb7-5857-4685-be1f-d57550cc96cc" xsi:nil="true"/>
    <ScenarioTagsTaxHTField0 xmlns="4873beb7-5857-4685-be1f-d57550cc96cc">
      <Terms xmlns="http://schemas.microsoft.com/office/infopath/2007/PartnerControls"/>
    </ScenarioTagsTaxHTField0>
    <OriginalRelease xmlns="4873beb7-5857-4685-be1f-d57550cc96cc">15</OriginalRelease>
    <TPLaunchHelpLinkType xmlns="4873beb7-5857-4685-be1f-d57550cc96cc">Template</TPLaunchHelpLinkType>
    <LocalizationTagsTaxHTField0 xmlns="4873beb7-5857-4685-be1f-d57550cc96cc">
      <Terms xmlns="http://schemas.microsoft.com/office/infopath/2007/PartnerControls"/>
    </LocalizationTagsTaxHTField0>
  </documentManagement>
</p:properties>
</file>

<file path=customXml/itemProps1.xml><?xml version="1.0" encoding="utf-8"?>
<ds:datastoreItem xmlns:ds="http://schemas.openxmlformats.org/officeDocument/2006/customXml" ds:itemID="{63EE7759-C66F-4EA4-9863-7EBA32518D3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3DEC53A-9DF1-4780-BE92-17E971B7A9ED}">
  <ds:schemaRefs>
    <ds:schemaRef ds:uri="http://schemas.microsoft.com/sharepoint/v3/contenttype/forms"/>
  </ds:schemaRefs>
</ds:datastoreItem>
</file>

<file path=customXml/itemProps3.xml><?xml version="1.0" encoding="utf-8"?>
<ds:datastoreItem xmlns:ds="http://schemas.openxmlformats.org/officeDocument/2006/customXml" ds:itemID="{B970C04F-E7AC-41AB-9C6D-1B1BB88BFF7F}">
  <ds:schemaRefs>
    <ds:schemaRef ds:uri="http://schemas.microsoft.com/office/2006/metadata/properties"/>
    <ds:schemaRef ds:uri="http://schemas.microsoft.com/office/2006/documentManagement/types"/>
    <ds:schemaRef ds:uri="http://purl.org/dc/dcmitype/"/>
    <ds:schemaRef ds:uri="http://purl.org/dc/terms/"/>
    <ds:schemaRef ds:uri="http://www.w3.org/XML/1998/namespace"/>
    <ds:schemaRef ds:uri="4873beb7-5857-4685-be1f-d57550cc96cc"/>
    <ds:schemaRef ds:uri="http://purl.org/dc/elements/1.1/"/>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Welcome to PowerPoint 2013</Template>
  <TotalTime>80</TotalTime>
  <Words>70</Words>
  <Application>Microsoft Office PowerPoint</Application>
  <PresentationFormat>Widescreen</PresentationFormat>
  <Paragraphs>26</Paragraphs>
  <Slides>6</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vt:i4>
      </vt:variant>
    </vt:vector>
  </HeadingPairs>
  <TitlesOfParts>
    <vt:vector size="15" baseType="lpstr">
      <vt:lpstr>SimSun</vt:lpstr>
      <vt:lpstr>Algerian</vt:lpstr>
      <vt:lpstr>Arial</vt:lpstr>
      <vt:lpstr>Calibri</vt:lpstr>
      <vt:lpstr>Segoe UI</vt:lpstr>
      <vt:lpstr>Segoe UI Light</vt:lpstr>
      <vt:lpstr>Times New Roman</vt:lpstr>
      <vt:lpstr>Wingdings</vt:lpstr>
      <vt:lpstr>WelcomeDoc</vt:lpstr>
      <vt:lpstr>PowerPoint Presentation</vt:lpstr>
      <vt:lpstr>Laws of thermodynamics</vt:lpstr>
      <vt:lpstr>The first law of thermodynamics</vt:lpstr>
      <vt:lpstr>Second Law Of Thermodynamics</vt:lpstr>
      <vt:lpstr>Entropy</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svlm</dc:creator>
  <cp:keywords/>
  <cp:lastModifiedBy>svlm</cp:lastModifiedBy>
  <cp:revision>6</cp:revision>
  <dcterms:created xsi:type="dcterms:W3CDTF">2023-10-13T09:27:53Z</dcterms:created>
  <dcterms:modified xsi:type="dcterms:W3CDTF">2024-04-11T08:00:49Z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_TemplateID">
    <vt:lpwstr>TC029239449991</vt:lpwstr>
  </property>
  <property fmtid="{D5CDD505-2E9C-101B-9397-08002B2CF9AE}" pid="4" name="ContentTypeId">
    <vt:lpwstr>0x0101006EDDDB5EE6D98C44930B742096920B300400F5B6D36B3EF94B4E9A635CDF2A18F5B8</vt:lpwstr>
  </property>
  <property fmtid="{D5CDD505-2E9C-101B-9397-08002B2CF9AE}" pid="5" name="FeatureTags">
    <vt:lpwstr/>
  </property>
  <property fmtid="{D5CDD505-2E9C-101B-9397-08002B2CF9AE}" pid="6" name="LocalizationTags">
    <vt:lpwstr/>
  </property>
  <property fmtid="{D5CDD505-2E9C-101B-9397-08002B2CF9AE}" pid="7" name="ScenarioTags">
    <vt:lpwstr/>
  </property>
  <property fmtid="{D5CDD505-2E9C-101B-9397-08002B2CF9AE}" pid="8" name="CampaignTags">
    <vt:lpwstr/>
  </property>
</Properties>
</file>