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92" d="100"/>
          <a:sy n="92" d="100"/>
        </p:scale>
        <p:origin x="4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4/11/2024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ctrTitle"/>
          </p:nvPr>
        </p:nvSpPr>
        <p:spPr>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FF0000"/>
                </a:solidFill>
              </a:rPr>
              <a:t/>
            </a:r>
            <a:br>
              <a:rPr lang="en-US" sz="2400" dirty="0" smtClean="0">
                <a:solidFill>
                  <a:srgbClr val="FF0000"/>
                </a:solidFill>
              </a:rPr>
            </a:br>
            <a:r>
              <a:rPr lang="en-US" sz="2400" b="1" dirty="0" err="1" smtClean="0">
                <a:solidFill>
                  <a:srgbClr val="C00000"/>
                </a:solidFill>
                <a:latin typeface="Algerian" panose="04020705040A02060702" pitchFamily="82" charset="0"/>
              </a:rPr>
              <a:t>Shahid</a:t>
            </a:r>
            <a:r>
              <a:rPr lang="en-US" sz="2400" b="1" dirty="0" smtClean="0">
                <a:solidFill>
                  <a:srgbClr val="C00000"/>
                </a:solidFill>
                <a:latin typeface="Algerian" panose="04020705040A02060702" pitchFamily="82" charset="0"/>
              </a:rPr>
              <a:t> </a:t>
            </a:r>
            <a:r>
              <a:rPr lang="en-US" sz="2400" b="1" dirty="0" err="1" smtClean="0">
                <a:solidFill>
                  <a:srgbClr val="C00000"/>
                </a:solidFill>
                <a:latin typeface="Algerian" panose="04020705040A02060702" pitchFamily="82" charset="0"/>
              </a:rPr>
              <a:t>Virpatni</a:t>
            </a:r>
            <a:r>
              <a:rPr lang="en-US" sz="2400" b="1" dirty="0" smtClean="0">
                <a:solidFill>
                  <a:srgbClr val="C00000"/>
                </a:solidFill>
                <a:latin typeface="Algerian" panose="04020705040A02060702" pitchFamily="82" charset="0"/>
              </a:rPr>
              <a:t> </a:t>
            </a:r>
            <a:r>
              <a:rPr lang="en-US" sz="2400" b="1" dirty="0" err="1" smtClean="0">
                <a:solidFill>
                  <a:srgbClr val="C00000"/>
                </a:solidFill>
                <a:latin typeface="Algerian" panose="04020705040A02060702" pitchFamily="82" charset="0"/>
              </a:rPr>
              <a:t>Laxmi</a:t>
            </a:r>
            <a:r>
              <a:rPr lang="en-US" sz="2400" b="1" dirty="0" smtClean="0">
                <a:solidFill>
                  <a:srgbClr val="C00000"/>
                </a:solidFill>
                <a:latin typeface="Algerian" panose="04020705040A02060702" pitchFamily="82" charset="0"/>
              </a:rPr>
              <a:t> </a:t>
            </a:r>
            <a:r>
              <a:rPr lang="en-US" sz="2400" b="1" dirty="0" err="1" smtClean="0">
                <a:solidFill>
                  <a:srgbClr val="C00000"/>
                </a:solidFill>
                <a:latin typeface="Algerian" panose="04020705040A02060702" pitchFamily="82" charset="0"/>
              </a:rPr>
              <a:t>Mahavidyalaya</a:t>
            </a:r>
            <a:r>
              <a:rPr lang="en-US" sz="2400" b="1" dirty="0" smtClean="0">
                <a:solidFill>
                  <a:srgbClr val="C00000"/>
                </a:solidFill>
                <a:latin typeface="Algerian" panose="04020705040A02060702" pitchFamily="82" charset="0"/>
              </a:rPr>
              <a:t>, </a:t>
            </a:r>
            <a:r>
              <a:rPr lang="en-US" sz="2400" b="1" dirty="0" err="1" smtClean="0">
                <a:solidFill>
                  <a:srgbClr val="C00000"/>
                </a:solidFill>
                <a:latin typeface="Algerian" panose="04020705040A02060702" pitchFamily="82" charset="0"/>
              </a:rPr>
              <a:t>Titave</a:t>
            </a:r>
            <a:r>
              <a:rPr lang="en-IN" sz="2800" b="1" dirty="0" smtClean="0">
                <a:latin typeface="Algerian" panose="04020705040A02060702" pitchFamily="82" charset="0"/>
              </a:rPr>
              <a:t> </a:t>
            </a:r>
            <a:br>
              <a:rPr lang="en-IN" sz="2800" b="1" dirty="0" smtClean="0">
                <a:latin typeface="Algerian" panose="04020705040A02060702" pitchFamily="82" charset="0"/>
              </a:rPr>
            </a:br>
            <a:endParaRPr lang="en-IN" sz="2800" b="1" dirty="0" smtClean="0">
              <a:latin typeface="Algerian" panose="04020705040A02060702" pitchFamily="82" charset="0"/>
            </a:endParaRPr>
          </a:p>
          <a:p>
            <a:r>
              <a:rPr lang="en-US" sz="2800" b="1" dirty="0" smtClean="0">
                <a:latin typeface="Times New Roman" panose="02020603050405020304" pitchFamily="18" charset="0"/>
                <a:ea typeface="SimSun" panose="02010600030101010101" pitchFamily="2" charset="-122"/>
                <a:cs typeface="Times New Roman" panose="02020603050405020304" pitchFamily="18" charset="0"/>
              </a:rPr>
              <a:t>Department of Science</a:t>
            </a: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4500" y="1252371"/>
            <a:ext cx="1143000" cy="1303020"/>
          </a:xfrm>
          <a:prstGeom prst="rect">
            <a:avLst/>
          </a:prstGeom>
        </p:spPr>
      </p:pic>
      <p:sp>
        <p:nvSpPr>
          <p:cNvPr id="6" name="Subtitle 2"/>
          <p:cNvSpPr txBox="1">
            <a:spLocks/>
          </p:cNvSpPr>
          <p:nvPr/>
        </p:nvSpPr>
        <p:spPr>
          <a:xfrm>
            <a:off x="5209309" y="3809998"/>
            <a:ext cx="6553200" cy="2667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i="1" dirty="0" smtClean="0">
                <a:solidFill>
                  <a:srgbClr val="002060"/>
                </a:solidFill>
                <a:latin typeface="Times New Roman" panose="02020603050405020304" pitchFamily="18" charset="0"/>
                <a:cs typeface="Times New Roman" panose="02020603050405020304" pitchFamily="18" charset="0"/>
              </a:rPr>
              <a:t>Miss. Swati </a:t>
            </a:r>
            <a:r>
              <a:rPr lang="en-US" sz="2000" b="1" i="1" dirty="0" err="1" smtClean="0">
                <a:solidFill>
                  <a:srgbClr val="002060"/>
                </a:solidFill>
                <a:latin typeface="Times New Roman" panose="02020603050405020304" pitchFamily="18" charset="0"/>
                <a:cs typeface="Times New Roman" panose="02020603050405020304" pitchFamily="18" charset="0"/>
              </a:rPr>
              <a:t>Shashikant</a:t>
            </a:r>
            <a:r>
              <a:rPr lang="en-US" sz="2000" b="1" i="1" dirty="0" smtClean="0">
                <a:solidFill>
                  <a:srgbClr val="002060"/>
                </a:solidFill>
                <a:latin typeface="Times New Roman" panose="02020603050405020304" pitchFamily="18" charset="0"/>
                <a:cs typeface="Times New Roman" panose="02020603050405020304" pitchFamily="18" charset="0"/>
              </a:rPr>
              <a:t> </a:t>
            </a:r>
            <a:r>
              <a:rPr lang="en-US" sz="2000" b="1" i="1" dirty="0" err="1" smtClean="0">
                <a:solidFill>
                  <a:srgbClr val="002060"/>
                </a:solidFill>
                <a:latin typeface="Times New Roman" panose="02020603050405020304" pitchFamily="18" charset="0"/>
                <a:cs typeface="Times New Roman" panose="02020603050405020304" pitchFamily="18" charset="0"/>
              </a:rPr>
              <a:t>Powar</a:t>
            </a:r>
            <a:endParaRPr lang="en-US" sz="2000" b="1" i="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000" b="1" i="1" dirty="0" err="1" smtClean="0">
                <a:solidFill>
                  <a:srgbClr val="002060"/>
                </a:solidFill>
                <a:latin typeface="Times New Roman" panose="02020603050405020304" pitchFamily="18" charset="0"/>
                <a:cs typeface="Times New Roman" panose="02020603050405020304" pitchFamily="18" charset="0"/>
              </a:rPr>
              <a:t>M.Sc</a:t>
            </a:r>
            <a:r>
              <a:rPr lang="en-US" sz="2000" b="1" i="1" dirty="0">
                <a:solidFill>
                  <a:srgbClr val="002060"/>
                </a:solidFill>
                <a:latin typeface="Times New Roman" panose="02020603050405020304" pitchFamily="18" charset="0"/>
                <a:cs typeface="Times New Roman" panose="02020603050405020304" pitchFamily="18" charset="0"/>
              </a:rPr>
              <a:t> </a:t>
            </a:r>
            <a:r>
              <a:rPr lang="en-US" sz="2000" b="1" i="1" dirty="0" smtClean="0">
                <a:solidFill>
                  <a:srgbClr val="002060"/>
                </a:solidFill>
                <a:latin typeface="Times New Roman" panose="02020603050405020304" pitchFamily="18" charset="0"/>
                <a:cs typeface="Times New Roman" panose="02020603050405020304" pitchFamily="18" charset="0"/>
              </a:rPr>
              <a:t>(Microbiology) </a:t>
            </a:r>
          </a:p>
          <a:p>
            <a:pPr marL="0" indent="0">
              <a:buNone/>
            </a:pPr>
            <a:endParaRPr lang="en-US" sz="2000" b="1" i="1"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2000" b="1" i="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851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922" y="2175109"/>
            <a:ext cx="10479151" cy="830997"/>
          </a:xfrm>
          <a:prstGeom prst="rect">
            <a:avLst/>
          </a:prstGeom>
        </p:spPr>
        <p:txBody>
          <a:bodyPr wrap="none">
            <a:spAutoFit/>
          </a:bodyPr>
          <a:lstStyle/>
          <a:p>
            <a:r>
              <a:rPr lang="en-IN" sz="4800" b="1" dirty="0">
                <a:solidFill>
                  <a:srgbClr val="002060"/>
                </a:solidFill>
                <a:latin typeface="Algerian" panose="04020705040A02060702" pitchFamily="82" charset="0"/>
              </a:rPr>
              <a:t>DNA Replication in Prokaryotes</a:t>
            </a:r>
            <a:endParaRPr lang="en-IN" sz="4800" b="1" dirty="0">
              <a:solidFill>
                <a:srgbClr val="002060"/>
              </a:solidFill>
              <a:effectLst/>
              <a:latin typeface="Algerian" panose="04020705040A02060702" pitchFamily="82" charset="0"/>
            </a:endParaRPr>
          </a:p>
        </p:txBody>
      </p:sp>
    </p:spTree>
    <p:extLst>
      <p:ext uri="{BB962C8B-B14F-4D97-AF65-F5344CB8AC3E}">
        <p14:creationId xmlns:p14="http://schemas.microsoft.com/office/powerpoint/2010/main" val="1188558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llustration shows the replication fork. Helicase unwinds the helix, and single-strand binding proteins prevent the helix from re-forming. Topoisomerase prevents the DNA from getting too tightly coiled ahead of the replication fork. DNA primase forms an RNA primer, and DNA polymerase extends the DNA strand from the RNA primer. DNA synthesis occurs only in the 5' to 3' direction. On the leading strand, DNA synthesis occurs continuously. On the lagging strand, DNA synthesis restarts many times as the helix unwinds, resulting in many short fragments called “Okazaki fragments.” DNA ligase joins the Okazaki fragments together into a single DNA molecu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956" y="1505951"/>
            <a:ext cx="9586119" cy="460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7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851" y="738201"/>
            <a:ext cx="3507499" cy="461665"/>
          </a:xfrm>
          <a:prstGeom prst="rect">
            <a:avLst/>
          </a:prstGeom>
        </p:spPr>
        <p:txBody>
          <a:bodyPr wrap="none">
            <a:spAutoFit/>
          </a:bodyPr>
          <a:lstStyle/>
          <a:p>
            <a:pPr algn="just"/>
            <a:r>
              <a:rPr lang="en-IN" sz="2400" b="1" dirty="0">
                <a:solidFill>
                  <a:srgbClr val="444444"/>
                </a:solidFill>
                <a:latin typeface="Poppins"/>
              </a:rPr>
              <a:t>DNA Replication Steps</a:t>
            </a:r>
            <a:endParaRPr lang="en-IN" sz="2400" b="1" i="0" dirty="0">
              <a:solidFill>
                <a:srgbClr val="444444"/>
              </a:solidFill>
              <a:effectLst/>
              <a:latin typeface="Poppins"/>
            </a:endParaRPr>
          </a:p>
        </p:txBody>
      </p:sp>
      <p:sp>
        <p:nvSpPr>
          <p:cNvPr id="3" name="Rectangle 2"/>
          <p:cNvSpPr/>
          <p:nvPr/>
        </p:nvSpPr>
        <p:spPr>
          <a:xfrm>
            <a:off x="1188469" y="2860511"/>
            <a:ext cx="1890261" cy="369332"/>
          </a:xfrm>
          <a:prstGeom prst="rect">
            <a:avLst/>
          </a:prstGeom>
        </p:spPr>
        <p:txBody>
          <a:bodyPr wrap="none">
            <a:spAutoFit/>
          </a:bodyPr>
          <a:lstStyle/>
          <a:p>
            <a:pPr algn="just"/>
            <a:r>
              <a:rPr lang="en-IN" b="1" dirty="0" smtClean="0">
                <a:solidFill>
                  <a:srgbClr val="444444"/>
                </a:solidFill>
                <a:latin typeface="Poppins"/>
              </a:rPr>
              <a:t>     2.Elongation</a:t>
            </a:r>
            <a:endParaRPr lang="en-IN" b="1" i="0" dirty="0">
              <a:solidFill>
                <a:srgbClr val="444444"/>
              </a:solidFill>
              <a:effectLst/>
              <a:latin typeface="Poppins"/>
            </a:endParaRPr>
          </a:p>
        </p:txBody>
      </p:sp>
      <p:sp>
        <p:nvSpPr>
          <p:cNvPr id="4" name="Rectangle 3"/>
          <p:cNvSpPr/>
          <p:nvPr/>
        </p:nvSpPr>
        <p:spPr>
          <a:xfrm>
            <a:off x="1512711" y="2121847"/>
            <a:ext cx="6096000" cy="923330"/>
          </a:xfrm>
          <a:prstGeom prst="rect">
            <a:avLst/>
          </a:prstGeom>
        </p:spPr>
        <p:txBody>
          <a:bodyPr>
            <a:spAutoFit/>
          </a:bodyPr>
          <a:lstStyle/>
          <a:p>
            <a:pPr algn="just"/>
            <a:r>
              <a:rPr lang="en-IN" b="1" dirty="0" smtClean="0">
                <a:solidFill>
                  <a:srgbClr val="444444"/>
                </a:solidFill>
                <a:latin typeface="Poppins"/>
              </a:rPr>
              <a:t>1.Initiation</a:t>
            </a:r>
            <a:endParaRPr lang="en-IN" b="1" dirty="0">
              <a:solidFill>
                <a:srgbClr val="444444"/>
              </a:solidFill>
              <a:latin typeface="Poppins"/>
            </a:endParaRPr>
          </a:p>
          <a:p>
            <a:r>
              <a:rPr lang="en-IN" dirty="0"/>
              <a:t/>
            </a:r>
            <a:br>
              <a:rPr lang="en-IN" dirty="0"/>
            </a:br>
            <a:endParaRPr lang="en-IN" dirty="0"/>
          </a:p>
        </p:txBody>
      </p:sp>
      <p:sp>
        <p:nvSpPr>
          <p:cNvPr id="5" name="Rectangle 4"/>
          <p:cNvSpPr/>
          <p:nvPr/>
        </p:nvSpPr>
        <p:spPr>
          <a:xfrm>
            <a:off x="1494129" y="3695890"/>
            <a:ext cx="1680781" cy="369332"/>
          </a:xfrm>
          <a:prstGeom prst="rect">
            <a:avLst/>
          </a:prstGeom>
        </p:spPr>
        <p:txBody>
          <a:bodyPr wrap="none">
            <a:spAutoFit/>
          </a:bodyPr>
          <a:lstStyle/>
          <a:p>
            <a:pPr algn="just"/>
            <a:r>
              <a:rPr lang="en-IN" b="1" dirty="0" smtClean="0">
                <a:solidFill>
                  <a:srgbClr val="444444"/>
                </a:solidFill>
                <a:latin typeface="Poppins"/>
              </a:rPr>
              <a:t>3.Termination</a:t>
            </a:r>
            <a:endParaRPr lang="en-IN" b="1" i="0" dirty="0">
              <a:solidFill>
                <a:srgbClr val="444444"/>
              </a:solidFill>
              <a:effectLst/>
              <a:latin typeface="Poppins"/>
            </a:endParaRPr>
          </a:p>
        </p:txBody>
      </p:sp>
    </p:spTree>
    <p:extLst>
      <p:ext uri="{BB962C8B-B14F-4D97-AF65-F5344CB8AC3E}">
        <p14:creationId xmlns:p14="http://schemas.microsoft.com/office/powerpoint/2010/main" val="510788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8978" y="1168697"/>
            <a:ext cx="6096000" cy="5355312"/>
          </a:xfrm>
          <a:prstGeom prst="rect">
            <a:avLst/>
          </a:prstGeom>
        </p:spPr>
        <p:txBody>
          <a:bodyPr>
            <a:spAutoFit/>
          </a:bodyPr>
          <a:lstStyle/>
          <a:p>
            <a:pPr algn="just"/>
            <a:r>
              <a:rPr lang="en-US" sz="2400" b="1" dirty="0">
                <a:solidFill>
                  <a:srgbClr val="7030A0"/>
                </a:solidFill>
                <a:latin typeface="Poppins"/>
              </a:rPr>
              <a:t>Role of Enzymes in DNA </a:t>
            </a:r>
            <a:r>
              <a:rPr lang="en-US" sz="2400" b="1" dirty="0" smtClean="0">
                <a:solidFill>
                  <a:srgbClr val="7030A0"/>
                </a:solidFill>
                <a:latin typeface="Poppins"/>
              </a:rPr>
              <a:t>Replication</a:t>
            </a:r>
            <a:endParaRPr lang="en-US" sz="2400" dirty="0" smtClean="0">
              <a:solidFill>
                <a:srgbClr val="7030A0"/>
              </a:solidFill>
              <a:latin typeface="Poppins"/>
            </a:endParaRPr>
          </a:p>
          <a:p>
            <a:pPr algn="just"/>
            <a:endParaRPr lang="en-US" sz="2400" b="1" dirty="0">
              <a:solidFill>
                <a:srgbClr val="7030A0"/>
              </a:solidFill>
              <a:latin typeface="Poppins"/>
            </a:endParaRPr>
          </a:p>
          <a:p>
            <a:pPr algn="just"/>
            <a:endParaRPr lang="en-US" b="1" dirty="0" smtClean="0">
              <a:solidFill>
                <a:srgbClr val="7030A0"/>
              </a:solidFill>
              <a:latin typeface="Poppins"/>
            </a:endParaRPr>
          </a:p>
          <a:p>
            <a:pPr algn="just"/>
            <a:r>
              <a:rPr lang="en-US" b="1" dirty="0" smtClean="0">
                <a:solidFill>
                  <a:srgbClr val="444444"/>
                </a:solidFill>
                <a:latin typeface="Poppins"/>
              </a:rPr>
              <a:t>1.DNA-dependent </a:t>
            </a:r>
            <a:r>
              <a:rPr lang="en-US" b="1" dirty="0">
                <a:solidFill>
                  <a:srgbClr val="444444"/>
                </a:solidFill>
                <a:latin typeface="Poppins"/>
              </a:rPr>
              <a:t>DNA </a:t>
            </a:r>
            <a:r>
              <a:rPr lang="en-US" b="1" dirty="0" smtClean="0">
                <a:solidFill>
                  <a:srgbClr val="444444"/>
                </a:solidFill>
                <a:latin typeface="Poppins"/>
              </a:rPr>
              <a:t>polymerase</a:t>
            </a:r>
          </a:p>
          <a:p>
            <a:pPr algn="just"/>
            <a:endParaRPr lang="en-US" b="1" dirty="0">
              <a:solidFill>
                <a:srgbClr val="444444"/>
              </a:solidFill>
              <a:latin typeface="Poppins"/>
            </a:endParaRPr>
          </a:p>
          <a:p>
            <a:pPr algn="just"/>
            <a:r>
              <a:rPr lang="en-US" sz="2000" dirty="0" smtClean="0">
                <a:solidFill>
                  <a:srgbClr val="FFC000"/>
                </a:solidFill>
                <a:latin typeface="Poppins"/>
              </a:rPr>
              <a:t>DNA </a:t>
            </a:r>
            <a:r>
              <a:rPr lang="en-US" sz="2000" dirty="0">
                <a:solidFill>
                  <a:srgbClr val="FFC000"/>
                </a:solidFill>
                <a:latin typeface="Poppins"/>
              </a:rPr>
              <a:t>polymerase is of three </a:t>
            </a:r>
            <a:r>
              <a:rPr lang="en-US" sz="2000" dirty="0" smtClean="0">
                <a:solidFill>
                  <a:srgbClr val="FFC000"/>
                </a:solidFill>
                <a:latin typeface="Poppins"/>
              </a:rPr>
              <a:t>types</a:t>
            </a:r>
          </a:p>
          <a:p>
            <a:pPr algn="just"/>
            <a:endParaRPr lang="en-US" sz="2000" dirty="0">
              <a:solidFill>
                <a:srgbClr val="FFC000"/>
              </a:solidFill>
              <a:latin typeface="Poppins"/>
            </a:endParaRPr>
          </a:p>
          <a:p>
            <a:r>
              <a:rPr lang="en-US" b="1" dirty="0" smtClean="0">
                <a:solidFill>
                  <a:srgbClr val="444444"/>
                </a:solidFill>
                <a:latin typeface="Poppins"/>
              </a:rPr>
              <a:t>2.DNA Polymerase </a:t>
            </a:r>
            <a:r>
              <a:rPr lang="en-US" b="1" dirty="0">
                <a:solidFill>
                  <a:srgbClr val="444444"/>
                </a:solidFill>
                <a:latin typeface="Poppins"/>
              </a:rPr>
              <a:t>I</a:t>
            </a:r>
          </a:p>
          <a:p>
            <a:r>
              <a:rPr lang="en-US" dirty="0">
                <a:solidFill>
                  <a:srgbClr val="444444"/>
                </a:solidFill>
                <a:latin typeface="Poppins"/>
              </a:rPr>
              <a:t>It is a DNA </a:t>
            </a:r>
            <a:r>
              <a:rPr lang="en-US" dirty="0" smtClean="0">
                <a:solidFill>
                  <a:srgbClr val="444444"/>
                </a:solidFill>
                <a:latin typeface="Poppins"/>
              </a:rPr>
              <a:t>repair enzyme. It is involved in three activities:</a:t>
            </a:r>
          </a:p>
          <a:p>
            <a:pPr>
              <a:buFont typeface="Arial" panose="020B0604020202020204" pitchFamily="34" charset="0"/>
              <a:buChar char="•"/>
            </a:pPr>
            <a:r>
              <a:rPr lang="en-US" dirty="0" smtClean="0">
                <a:solidFill>
                  <a:srgbClr val="444444"/>
                </a:solidFill>
                <a:latin typeface="Poppins"/>
              </a:rPr>
              <a:t>5′-3′ polymerase activity</a:t>
            </a:r>
          </a:p>
          <a:p>
            <a:pPr>
              <a:buFont typeface="Arial" panose="020B0604020202020204" pitchFamily="34" charset="0"/>
              <a:buChar char="•"/>
            </a:pPr>
            <a:r>
              <a:rPr lang="en-US" dirty="0" smtClean="0">
                <a:solidFill>
                  <a:srgbClr val="444444"/>
                </a:solidFill>
                <a:latin typeface="Poppins"/>
              </a:rPr>
              <a:t>5′-3′ exonuclease activity</a:t>
            </a:r>
          </a:p>
          <a:p>
            <a:pPr>
              <a:buFont typeface="Arial" panose="020B0604020202020204" pitchFamily="34" charset="0"/>
              <a:buChar char="•"/>
            </a:pPr>
            <a:r>
              <a:rPr lang="en-US" dirty="0" smtClean="0">
                <a:solidFill>
                  <a:srgbClr val="444444"/>
                </a:solidFill>
                <a:latin typeface="Poppins"/>
              </a:rPr>
              <a:t>3′-5′ exonuclease activity</a:t>
            </a:r>
          </a:p>
          <a:p>
            <a:pPr>
              <a:buFont typeface="Arial" panose="020B0604020202020204" pitchFamily="34" charset="0"/>
              <a:buChar char="•"/>
            </a:pPr>
            <a:endParaRPr lang="en-US" dirty="0">
              <a:solidFill>
                <a:srgbClr val="444444"/>
              </a:solidFill>
              <a:latin typeface="Poppins"/>
            </a:endParaRPr>
          </a:p>
          <a:p>
            <a:r>
              <a:rPr lang="en-US" b="1" dirty="0" smtClean="0">
                <a:solidFill>
                  <a:srgbClr val="444444"/>
                </a:solidFill>
                <a:latin typeface="Poppins"/>
              </a:rPr>
              <a:t>3.DNA </a:t>
            </a:r>
            <a:r>
              <a:rPr lang="en-US" b="1" dirty="0">
                <a:solidFill>
                  <a:srgbClr val="444444"/>
                </a:solidFill>
                <a:latin typeface="Poppins"/>
              </a:rPr>
              <a:t>Polymerase </a:t>
            </a:r>
            <a:r>
              <a:rPr lang="en-US" b="1" dirty="0" smtClean="0">
                <a:solidFill>
                  <a:srgbClr val="444444"/>
                </a:solidFill>
                <a:latin typeface="Poppins"/>
              </a:rPr>
              <a:t>II</a:t>
            </a:r>
            <a:endParaRPr lang="en-US" b="1" dirty="0">
              <a:solidFill>
                <a:srgbClr val="444444"/>
              </a:solidFill>
              <a:latin typeface="Poppins"/>
            </a:endParaRPr>
          </a:p>
          <a:p>
            <a:r>
              <a:rPr lang="en-US" dirty="0">
                <a:solidFill>
                  <a:srgbClr val="444444"/>
                </a:solidFill>
                <a:latin typeface="Poppins"/>
              </a:rPr>
              <a:t>It is responsible for primer extension and proofreading</a:t>
            </a:r>
            <a:r>
              <a:rPr lang="en-US" dirty="0" smtClean="0">
                <a:solidFill>
                  <a:srgbClr val="444444"/>
                </a:solidFill>
                <a:latin typeface="Poppins"/>
              </a:rPr>
              <a:t>.</a:t>
            </a:r>
          </a:p>
          <a:p>
            <a:endParaRPr lang="en-US" dirty="0">
              <a:solidFill>
                <a:srgbClr val="444444"/>
              </a:solidFill>
              <a:latin typeface="Poppins"/>
            </a:endParaRPr>
          </a:p>
          <a:p>
            <a:r>
              <a:rPr lang="en-US" b="1" dirty="0" smtClean="0">
                <a:solidFill>
                  <a:srgbClr val="444444"/>
                </a:solidFill>
                <a:latin typeface="Poppins"/>
              </a:rPr>
              <a:t>4.DNA </a:t>
            </a:r>
            <a:r>
              <a:rPr lang="en-US" b="1" dirty="0">
                <a:solidFill>
                  <a:srgbClr val="444444"/>
                </a:solidFill>
                <a:latin typeface="Poppins"/>
              </a:rPr>
              <a:t>Polymerase III</a:t>
            </a:r>
          </a:p>
          <a:p>
            <a:r>
              <a:rPr lang="en-US" dirty="0">
                <a:solidFill>
                  <a:srgbClr val="444444"/>
                </a:solidFill>
                <a:latin typeface="Poppins"/>
              </a:rPr>
              <a:t>It is responsible for in </a:t>
            </a:r>
            <a:r>
              <a:rPr lang="en-US" dirty="0" smtClean="0">
                <a:solidFill>
                  <a:srgbClr val="444444"/>
                </a:solidFill>
                <a:latin typeface="Poppins"/>
              </a:rPr>
              <a:t>vivo DNA replication.</a:t>
            </a:r>
            <a:endParaRPr lang="en-US" dirty="0">
              <a:solidFill>
                <a:srgbClr val="444444"/>
              </a:solidFill>
              <a:latin typeface="Poppins"/>
            </a:endParaRPr>
          </a:p>
        </p:txBody>
      </p:sp>
    </p:spTree>
    <p:extLst>
      <p:ext uri="{BB962C8B-B14F-4D97-AF65-F5344CB8AC3E}">
        <p14:creationId xmlns:p14="http://schemas.microsoft.com/office/powerpoint/2010/main" val="214043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4578" y="1006608"/>
            <a:ext cx="6096000" cy="4524315"/>
          </a:xfrm>
          <a:prstGeom prst="rect">
            <a:avLst/>
          </a:prstGeom>
        </p:spPr>
        <p:txBody>
          <a:bodyPr>
            <a:spAutoFit/>
          </a:bodyPr>
          <a:lstStyle/>
          <a:p>
            <a:pPr algn="just"/>
            <a:r>
              <a:rPr lang="en-US" b="1" dirty="0" smtClean="0">
                <a:solidFill>
                  <a:srgbClr val="444444"/>
                </a:solidFill>
                <a:latin typeface="Poppins"/>
              </a:rPr>
              <a:t>5.Helicase</a:t>
            </a:r>
          </a:p>
          <a:p>
            <a:pPr algn="just"/>
            <a:r>
              <a:rPr lang="en-US" dirty="0" smtClean="0">
                <a:solidFill>
                  <a:srgbClr val="444444"/>
                </a:solidFill>
                <a:latin typeface="Poppins"/>
              </a:rPr>
              <a:t>Helicase </a:t>
            </a:r>
            <a:r>
              <a:rPr lang="en-US" dirty="0">
                <a:solidFill>
                  <a:srgbClr val="444444"/>
                </a:solidFill>
                <a:latin typeface="Poppins"/>
              </a:rPr>
              <a:t>is the enzyme, which unzips the DNA strands by breaking the hydrogen bonds between them. Thus, it helps in the formation of the replication fork.</a:t>
            </a:r>
          </a:p>
          <a:p>
            <a:pPr algn="just"/>
            <a:endParaRPr lang="en-US" b="1" dirty="0" smtClean="0">
              <a:solidFill>
                <a:srgbClr val="444444"/>
              </a:solidFill>
              <a:latin typeface="Poppins"/>
            </a:endParaRPr>
          </a:p>
          <a:p>
            <a:pPr algn="just"/>
            <a:r>
              <a:rPr lang="en-US" b="1" dirty="0" smtClean="0">
                <a:solidFill>
                  <a:srgbClr val="444444"/>
                </a:solidFill>
                <a:latin typeface="Poppins"/>
              </a:rPr>
              <a:t>6.Ligase</a:t>
            </a:r>
          </a:p>
          <a:p>
            <a:pPr algn="just"/>
            <a:r>
              <a:rPr lang="en-US" dirty="0" smtClean="0">
                <a:solidFill>
                  <a:srgbClr val="444444"/>
                </a:solidFill>
                <a:latin typeface="Poppins"/>
              </a:rPr>
              <a:t>Ligase </a:t>
            </a:r>
            <a:r>
              <a:rPr lang="en-US" dirty="0">
                <a:solidFill>
                  <a:srgbClr val="444444"/>
                </a:solidFill>
                <a:latin typeface="Poppins"/>
              </a:rPr>
              <a:t>is the enzyme which joins together the Okazaki fragments of the discontinuous DNA </a:t>
            </a:r>
            <a:r>
              <a:rPr lang="en-US" dirty="0" smtClean="0">
                <a:solidFill>
                  <a:srgbClr val="444444"/>
                </a:solidFill>
                <a:latin typeface="Poppins"/>
              </a:rPr>
              <a:t>strands.</a:t>
            </a:r>
          </a:p>
          <a:p>
            <a:pPr algn="just"/>
            <a:endParaRPr lang="en-US" dirty="0">
              <a:solidFill>
                <a:srgbClr val="444444"/>
              </a:solidFill>
              <a:latin typeface="Poppins"/>
            </a:endParaRPr>
          </a:p>
          <a:p>
            <a:r>
              <a:rPr lang="en-US" b="1" dirty="0" smtClean="0">
                <a:solidFill>
                  <a:srgbClr val="444444"/>
                </a:solidFill>
                <a:latin typeface="Poppins"/>
              </a:rPr>
              <a:t>7.Primase</a:t>
            </a:r>
          </a:p>
          <a:p>
            <a:r>
              <a:rPr lang="en-US" dirty="0" smtClean="0">
                <a:solidFill>
                  <a:srgbClr val="444444"/>
                </a:solidFill>
                <a:latin typeface="Poppins"/>
              </a:rPr>
              <a:t>This </a:t>
            </a:r>
            <a:r>
              <a:rPr lang="en-US" dirty="0">
                <a:solidFill>
                  <a:srgbClr val="444444"/>
                </a:solidFill>
                <a:latin typeface="Poppins"/>
              </a:rPr>
              <a:t>enzyme helps in the synthesis of RNA primer complementary to the DNA template </a:t>
            </a:r>
            <a:r>
              <a:rPr lang="en-US" dirty="0" smtClean="0">
                <a:solidFill>
                  <a:srgbClr val="444444"/>
                </a:solidFill>
                <a:latin typeface="Poppins"/>
              </a:rPr>
              <a:t>strand.</a:t>
            </a:r>
          </a:p>
          <a:p>
            <a:endParaRPr lang="en-US" b="1" dirty="0">
              <a:solidFill>
                <a:srgbClr val="444444"/>
              </a:solidFill>
              <a:latin typeface="Poppins"/>
            </a:endParaRPr>
          </a:p>
          <a:p>
            <a:r>
              <a:rPr lang="en-US" b="1" dirty="0" smtClean="0">
                <a:solidFill>
                  <a:srgbClr val="444444"/>
                </a:solidFill>
                <a:latin typeface="Poppins"/>
              </a:rPr>
              <a:t>8.Endonucleases</a:t>
            </a:r>
          </a:p>
          <a:p>
            <a:r>
              <a:rPr lang="en-US" dirty="0" smtClean="0">
                <a:solidFill>
                  <a:srgbClr val="444444"/>
                </a:solidFill>
                <a:latin typeface="Poppins"/>
              </a:rPr>
              <a:t>These </a:t>
            </a:r>
            <a:r>
              <a:rPr lang="en-US" dirty="0">
                <a:solidFill>
                  <a:srgbClr val="444444"/>
                </a:solidFill>
                <a:latin typeface="Poppins"/>
              </a:rPr>
              <a:t>produce a single-stranded or a double-stranded cut in a DNA </a:t>
            </a:r>
            <a:r>
              <a:rPr lang="en-US" dirty="0" smtClean="0">
                <a:solidFill>
                  <a:srgbClr val="444444"/>
                </a:solidFill>
                <a:latin typeface="Poppins"/>
              </a:rPr>
              <a:t>molecule.5</a:t>
            </a:r>
            <a:endParaRPr lang="en-US" b="0" i="0" dirty="0">
              <a:solidFill>
                <a:srgbClr val="444444"/>
              </a:solidFill>
              <a:effectLst/>
              <a:latin typeface="Poppins"/>
            </a:endParaRPr>
          </a:p>
        </p:txBody>
      </p:sp>
    </p:spTree>
    <p:extLst>
      <p:ext uri="{BB962C8B-B14F-4D97-AF65-F5344CB8AC3E}">
        <p14:creationId xmlns:p14="http://schemas.microsoft.com/office/powerpoint/2010/main" val="2393329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6473" y="726912"/>
            <a:ext cx="6091539" cy="461665"/>
          </a:xfrm>
          <a:prstGeom prst="rect">
            <a:avLst/>
          </a:prstGeom>
        </p:spPr>
        <p:txBody>
          <a:bodyPr wrap="none">
            <a:spAutoFit/>
          </a:bodyPr>
          <a:lstStyle/>
          <a:p>
            <a:r>
              <a:rPr lang="en-US" sz="2400" b="1" dirty="0">
                <a:solidFill>
                  <a:srgbClr val="444444"/>
                </a:solidFill>
                <a:latin typeface="Poppins"/>
              </a:rPr>
              <a:t>DNA Replication Process in Prokaryotes</a:t>
            </a:r>
            <a:endParaRPr lang="en-US" sz="2400" b="1" i="0" dirty="0">
              <a:solidFill>
                <a:srgbClr val="444444"/>
              </a:solidFill>
              <a:effectLst/>
              <a:latin typeface="Poppins"/>
            </a:endParaRPr>
          </a:p>
        </p:txBody>
      </p:sp>
      <p:sp>
        <p:nvSpPr>
          <p:cNvPr id="3" name="Rectangle 2"/>
          <p:cNvSpPr/>
          <p:nvPr/>
        </p:nvSpPr>
        <p:spPr>
          <a:xfrm>
            <a:off x="1494102" y="1577961"/>
            <a:ext cx="6096000" cy="2862322"/>
          </a:xfrm>
          <a:prstGeom prst="rect">
            <a:avLst/>
          </a:prstGeom>
        </p:spPr>
        <p:txBody>
          <a:bodyPr>
            <a:spAutoFit/>
          </a:bodyPr>
          <a:lstStyle/>
          <a:p>
            <a:pPr>
              <a:buFont typeface="+mj-lt"/>
              <a:buAutoNum type="arabicPeriod"/>
            </a:pPr>
            <a:r>
              <a:rPr lang="en-US" dirty="0">
                <a:solidFill>
                  <a:srgbClr val="444444"/>
                </a:solidFill>
                <a:latin typeface="Poppins"/>
              </a:rPr>
              <a:t>The two strands of DNA unwind at the origin of replication</a:t>
            </a:r>
            <a:r>
              <a:rPr lang="en-US" dirty="0" smtClean="0">
                <a:solidFill>
                  <a:srgbClr val="444444"/>
                </a:solidFill>
                <a:latin typeface="Poppins"/>
              </a:rPr>
              <a:t>.</a:t>
            </a:r>
          </a:p>
          <a:p>
            <a:pPr>
              <a:buFont typeface="+mj-lt"/>
              <a:buAutoNum type="arabicPeriod"/>
            </a:pPr>
            <a:endParaRPr lang="en-US" dirty="0">
              <a:solidFill>
                <a:srgbClr val="444444"/>
              </a:solidFill>
              <a:latin typeface="Poppins"/>
            </a:endParaRPr>
          </a:p>
          <a:p>
            <a:pPr>
              <a:buFont typeface="+mj-lt"/>
              <a:buAutoNum type="arabicPeriod"/>
            </a:pPr>
            <a:r>
              <a:rPr lang="en-US" dirty="0">
                <a:solidFill>
                  <a:srgbClr val="444444"/>
                </a:solidFill>
                <a:latin typeface="Poppins"/>
              </a:rPr>
              <a:t>Helicase opens the DNA and replication forks are formed</a:t>
            </a:r>
            <a:r>
              <a:rPr lang="en-US" dirty="0" smtClean="0">
                <a:solidFill>
                  <a:srgbClr val="444444"/>
                </a:solidFill>
                <a:latin typeface="Poppins"/>
              </a:rPr>
              <a:t>.</a:t>
            </a:r>
          </a:p>
          <a:p>
            <a:pPr>
              <a:buFont typeface="+mj-lt"/>
              <a:buAutoNum type="arabicPeriod"/>
            </a:pPr>
            <a:endParaRPr lang="en-US" dirty="0" smtClean="0">
              <a:solidFill>
                <a:srgbClr val="444444"/>
              </a:solidFill>
              <a:latin typeface="Poppins"/>
            </a:endParaRPr>
          </a:p>
          <a:p>
            <a:pPr>
              <a:buFont typeface="+mj-lt"/>
              <a:buAutoNum type="arabicPeriod"/>
            </a:pPr>
            <a:r>
              <a:rPr lang="en-US" dirty="0" smtClean="0">
                <a:solidFill>
                  <a:srgbClr val="444444"/>
                </a:solidFill>
                <a:latin typeface="Poppins"/>
              </a:rPr>
              <a:t>The </a:t>
            </a:r>
            <a:r>
              <a:rPr lang="en-US" dirty="0">
                <a:solidFill>
                  <a:srgbClr val="444444"/>
                </a:solidFill>
                <a:latin typeface="Poppins"/>
              </a:rPr>
              <a:t>DNA is coated by the single-strand binding proteins around the replication fork to prevent rewinding of DNA</a:t>
            </a:r>
            <a:r>
              <a:rPr lang="en-US" dirty="0" smtClean="0">
                <a:solidFill>
                  <a:srgbClr val="444444"/>
                </a:solidFill>
                <a:latin typeface="Poppins"/>
              </a:rPr>
              <a:t>.</a:t>
            </a:r>
          </a:p>
          <a:p>
            <a:pPr>
              <a:buFont typeface="+mj-lt"/>
              <a:buAutoNum type="arabicPeriod"/>
            </a:pPr>
            <a:endParaRPr lang="en-US" dirty="0">
              <a:solidFill>
                <a:srgbClr val="444444"/>
              </a:solidFill>
              <a:latin typeface="Poppins"/>
            </a:endParaRPr>
          </a:p>
          <a:p>
            <a:pPr>
              <a:buFont typeface="+mj-lt"/>
              <a:buAutoNum type="arabicPeriod"/>
            </a:pPr>
            <a:r>
              <a:rPr lang="en-US" dirty="0">
                <a:solidFill>
                  <a:srgbClr val="444444"/>
                </a:solidFill>
                <a:latin typeface="Poppins"/>
              </a:rPr>
              <a:t>Topoisomerase prevents the supercoiling of DNA.</a:t>
            </a:r>
            <a:endParaRPr lang="en-US" b="0" i="0" dirty="0">
              <a:solidFill>
                <a:srgbClr val="444444"/>
              </a:solidFill>
              <a:effectLst/>
              <a:latin typeface="Poppins"/>
            </a:endParaRPr>
          </a:p>
        </p:txBody>
      </p:sp>
    </p:spTree>
    <p:extLst>
      <p:ext uri="{BB962C8B-B14F-4D97-AF65-F5344CB8AC3E}">
        <p14:creationId xmlns:p14="http://schemas.microsoft.com/office/powerpoint/2010/main" val="1840672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5289" y="832893"/>
            <a:ext cx="6096000" cy="2862322"/>
          </a:xfrm>
          <a:prstGeom prst="rect">
            <a:avLst/>
          </a:prstGeom>
        </p:spPr>
        <p:txBody>
          <a:bodyPr>
            <a:spAutoFit/>
          </a:bodyPr>
          <a:lstStyle/>
          <a:p>
            <a:r>
              <a:rPr lang="en-US" dirty="0" smtClean="0">
                <a:solidFill>
                  <a:srgbClr val="444444"/>
                </a:solidFill>
                <a:latin typeface="Poppins"/>
              </a:rPr>
              <a:t>5.RNA </a:t>
            </a:r>
            <a:r>
              <a:rPr lang="en-US" dirty="0">
                <a:solidFill>
                  <a:srgbClr val="444444"/>
                </a:solidFill>
                <a:latin typeface="Poppins"/>
              </a:rPr>
              <a:t>primers are </a:t>
            </a:r>
            <a:r>
              <a:rPr lang="en-US" dirty="0" err="1">
                <a:solidFill>
                  <a:srgbClr val="444444"/>
                </a:solidFill>
                <a:latin typeface="Poppins"/>
              </a:rPr>
              <a:t>synthesised</a:t>
            </a:r>
            <a:r>
              <a:rPr lang="en-US" dirty="0">
                <a:solidFill>
                  <a:srgbClr val="444444"/>
                </a:solidFill>
                <a:latin typeface="Poppins"/>
              </a:rPr>
              <a:t> by primase. These primers are complementary to the DNA strand</a:t>
            </a:r>
            <a:r>
              <a:rPr lang="en-US" dirty="0" smtClean="0">
                <a:solidFill>
                  <a:srgbClr val="444444"/>
                </a:solidFill>
                <a:latin typeface="Poppins"/>
              </a:rPr>
              <a:t>.</a:t>
            </a:r>
          </a:p>
          <a:p>
            <a:endParaRPr lang="en-US" dirty="0">
              <a:solidFill>
                <a:srgbClr val="444444"/>
              </a:solidFill>
              <a:latin typeface="Poppins"/>
            </a:endParaRPr>
          </a:p>
          <a:p>
            <a:r>
              <a:rPr lang="en-US" dirty="0" smtClean="0">
                <a:solidFill>
                  <a:srgbClr val="444444"/>
                </a:solidFill>
                <a:latin typeface="Poppins"/>
              </a:rPr>
              <a:t>6. DNA </a:t>
            </a:r>
            <a:r>
              <a:rPr lang="en-US" dirty="0">
                <a:solidFill>
                  <a:srgbClr val="444444"/>
                </a:solidFill>
                <a:latin typeface="Poppins"/>
              </a:rPr>
              <a:t>polymerase III starts adding nucleotides at the end of the primers</a:t>
            </a:r>
            <a:r>
              <a:rPr lang="en-US" dirty="0" smtClean="0">
                <a:solidFill>
                  <a:srgbClr val="444444"/>
                </a:solidFill>
                <a:latin typeface="Poppins"/>
              </a:rPr>
              <a:t>.</a:t>
            </a:r>
          </a:p>
          <a:p>
            <a:endParaRPr lang="en-US" dirty="0">
              <a:solidFill>
                <a:srgbClr val="444444"/>
              </a:solidFill>
              <a:latin typeface="Poppins"/>
            </a:endParaRPr>
          </a:p>
          <a:p>
            <a:r>
              <a:rPr lang="en-US" dirty="0" smtClean="0">
                <a:solidFill>
                  <a:srgbClr val="444444"/>
                </a:solidFill>
                <a:latin typeface="Poppins"/>
              </a:rPr>
              <a:t>7.The </a:t>
            </a:r>
            <a:r>
              <a:rPr lang="en-US" dirty="0">
                <a:solidFill>
                  <a:srgbClr val="444444"/>
                </a:solidFill>
                <a:latin typeface="Poppins"/>
              </a:rPr>
              <a:t>leading </a:t>
            </a:r>
            <a:r>
              <a:rPr lang="en-US" dirty="0" smtClean="0">
                <a:solidFill>
                  <a:srgbClr val="444444"/>
                </a:solidFill>
                <a:latin typeface="Poppins"/>
              </a:rPr>
              <a:t>and </a:t>
            </a:r>
            <a:r>
              <a:rPr lang="en-US" dirty="0">
                <a:solidFill>
                  <a:srgbClr val="444444"/>
                </a:solidFill>
                <a:latin typeface="Poppins"/>
              </a:rPr>
              <a:t>lagging strands continue to elongate</a:t>
            </a:r>
            <a:r>
              <a:rPr lang="en-US" dirty="0" smtClean="0">
                <a:solidFill>
                  <a:srgbClr val="444444"/>
                </a:solidFill>
                <a:latin typeface="Poppins"/>
              </a:rPr>
              <a:t>.</a:t>
            </a:r>
          </a:p>
          <a:p>
            <a:pPr>
              <a:buFont typeface="+mj-lt"/>
              <a:buAutoNum type="arabicPeriod"/>
            </a:pPr>
            <a:endParaRPr lang="en-US" dirty="0">
              <a:solidFill>
                <a:srgbClr val="444444"/>
              </a:solidFill>
              <a:latin typeface="Poppins"/>
            </a:endParaRPr>
          </a:p>
          <a:p>
            <a:r>
              <a:rPr lang="en-US" dirty="0" smtClean="0">
                <a:solidFill>
                  <a:srgbClr val="444444"/>
                </a:solidFill>
                <a:latin typeface="Poppins"/>
              </a:rPr>
              <a:t>8.The </a:t>
            </a:r>
            <a:r>
              <a:rPr lang="en-US" dirty="0">
                <a:solidFill>
                  <a:srgbClr val="444444"/>
                </a:solidFill>
                <a:latin typeface="Poppins"/>
              </a:rPr>
              <a:t>primers are removed and the gaps are filled with DNA Polymerase I and sealed by ligase.</a:t>
            </a:r>
            <a:endParaRPr lang="en-US" b="0" i="0" dirty="0">
              <a:solidFill>
                <a:srgbClr val="444444"/>
              </a:solidFill>
              <a:effectLst/>
              <a:latin typeface="Poppins"/>
            </a:endParaRPr>
          </a:p>
        </p:txBody>
      </p:sp>
    </p:spTree>
    <p:extLst>
      <p:ext uri="{BB962C8B-B14F-4D97-AF65-F5344CB8AC3E}">
        <p14:creationId xmlns:p14="http://schemas.microsoft.com/office/powerpoint/2010/main" val="4063234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389" y="2059001"/>
            <a:ext cx="5343707" cy="1323439"/>
          </a:xfrm>
          <a:prstGeom prst="rect">
            <a:avLst/>
          </a:prstGeom>
        </p:spPr>
        <p:txBody>
          <a:bodyPr wrap="none">
            <a:spAutoFit/>
          </a:bodyPr>
          <a:lstStyle/>
          <a:p>
            <a:r>
              <a:rPr lang="en-IN" sz="8000" dirty="0"/>
              <a:t>THANK YOU</a:t>
            </a:r>
          </a:p>
        </p:txBody>
      </p:sp>
    </p:spTree>
    <p:extLst>
      <p:ext uri="{BB962C8B-B14F-4D97-AF65-F5344CB8AC3E}">
        <p14:creationId xmlns:p14="http://schemas.microsoft.com/office/powerpoint/2010/main" val="429197319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31</TotalTime>
  <Words>285</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SimSun</vt:lpstr>
      <vt:lpstr>Algerian</vt:lpstr>
      <vt:lpstr>Arial</vt:lpstr>
      <vt:lpstr>Poppins</vt:lpstr>
      <vt:lpstr>Times New Roman</vt:lpstr>
      <vt:lpstr>Tw Cen MT</vt:lpstr>
      <vt:lpstr>Droplet</vt:lpstr>
      <vt:lpstr> Shahid Virpatni Laxmi Mahavidyalaya, Titave   Department of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svlm</dc:creator>
  <cp:lastModifiedBy>svlm</cp:lastModifiedBy>
  <cp:revision>5</cp:revision>
  <dcterms:created xsi:type="dcterms:W3CDTF">2023-10-15T05:25:58Z</dcterms:created>
  <dcterms:modified xsi:type="dcterms:W3CDTF">2024-04-11T07:24:44Z</dcterms:modified>
</cp:coreProperties>
</file>