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160A"/>
    <a:srgbClr val="CA14B4"/>
    <a:srgbClr val="5B2405"/>
    <a:srgbClr val="3C06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5E67DB-7CD0-4A91-8F47-45BFB424BDCF}"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F76ABB-752D-4EED-B285-8FA5D9E8F738}" type="slidenum">
              <a:rPr lang="en-US" smtClean="0"/>
              <a:t>‹#›</a:t>
            </a:fld>
            <a:endParaRPr lang="en-US"/>
          </a:p>
        </p:txBody>
      </p:sp>
    </p:spTree>
    <p:extLst>
      <p:ext uri="{BB962C8B-B14F-4D97-AF65-F5344CB8AC3E}">
        <p14:creationId xmlns:p14="http://schemas.microsoft.com/office/powerpoint/2010/main" val="3453932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5E67DB-7CD0-4A91-8F47-45BFB424BDCF}"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F76ABB-752D-4EED-B285-8FA5D9E8F738}" type="slidenum">
              <a:rPr lang="en-US" smtClean="0"/>
              <a:t>‹#›</a:t>
            </a:fld>
            <a:endParaRPr lang="en-US"/>
          </a:p>
        </p:txBody>
      </p:sp>
    </p:spTree>
    <p:extLst>
      <p:ext uri="{BB962C8B-B14F-4D97-AF65-F5344CB8AC3E}">
        <p14:creationId xmlns:p14="http://schemas.microsoft.com/office/powerpoint/2010/main" val="861937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5E67DB-7CD0-4A91-8F47-45BFB424BDCF}"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F76ABB-752D-4EED-B285-8FA5D9E8F738}" type="slidenum">
              <a:rPr lang="en-US" smtClean="0"/>
              <a:t>‹#›</a:t>
            </a:fld>
            <a:endParaRPr lang="en-US"/>
          </a:p>
        </p:txBody>
      </p:sp>
    </p:spTree>
    <p:extLst>
      <p:ext uri="{BB962C8B-B14F-4D97-AF65-F5344CB8AC3E}">
        <p14:creationId xmlns:p14="http://schemas.microsoft.com/office/powerpoint/2010/main" val="982343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5E67DB-7CD0-4A91-8F47-45BFB424BDCF}"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F76ABB-752D-4EED-B285-8FA5D9E8F738}" type="slidenum">
              <a:rPr lang="en-US" smtClean="0"/>
              <a:t>‹#›</a:t>
            </a:fld>
            <a:endParaRPr lang="en-US"/>
          </a:p>
        </p:txBody>
      </p:sp>
    </p:spTree>
    <p:extLst>
      <p:ext uri="{BB962C8B-B14F-4D97-AF65-F5344CB8AC3E}">
        <p14:creationId xmlns:p14="http://schemas.microsoft.com/office/powerpoint/2010/main" val="52551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5E67DB-7CD0-4A91-8F47-45BFB424BDCF}"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F76ABB-752D-4EED-B285-8FA5D9E8F738}" type="slidenum">
              <a:rPr lang="en-US" smtClean="0"/>
              <a:t>‹#›</a:t>
            </a:fld>
            <a:endParaRPr lang="en-US"/>
          </a:p>
        </p:txBody>
      </p:sp>
    </p:spTree>
    <p:extLst>
      <p:ext uri="{BB962C8B-B14F-4D97-AF65-F5344CB8AC3E}">
        <p14:creationId xmlns:p14="http://schemas.microsoft.com/office/powerpoint/2010/main" val="20308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5E67DB-7CD0-4A91-8F47-45BFB424BDCF}" type="datetimeFigureOut">
              <a:rPr lang="en-US" smtClean="0"/>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F76ABB-752D-4EED-B285-8FA5D9E8F738}" type="slidenum">
              <a:rPr lang="en-US" smtClean="0"/>
              <a:t>‹#›</a:t>
            </a:fld>
            <a:endParaRPr lang="en-US"/>
          </a:p>
        </p:txBody>
      </p:sp>
    </p:spTree>
    <p:extLst>
      <p:ext uri="{BB962C8B-B14F-4D97-AF65-F5344CB8AC3E}">
        <p14:creationId xmlns:p14="http://schemas.microsoft.com/office/powerpoint/2010/main" val="1427258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5E67DB-7CD0-4A91-8F47-45BFB424BDCF}" type="datetimeFigureOut">
              <a:rPr lang="en-US" smtClean="0"/>
              <a:t>10/18/2023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F76ABB-752D-4EED-B285-8FA5D9E8F738}" type="slidenum">
              <a:rPr lang="en-US" smtClean="0"/>
              <a:t>‹#›</a:t>
            </a:fld>
            <a:endParaRPr lang="en-US"/>
          </a:p>
        </p:txBody>
      </p:sp>
    </p:spTree>
    <p:extLst>
      <p:ext uri="{BB962C8B-B14F-4D97-AF65-F5344CB8AC3E}">
        <p14:creationId xmlns:p14="http://schemas.microsoft.com/office/powerpoint/2010/main" val="2565580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5E67DB-7CD0-4A91-8F47-45BFB424BDCF}" type="datetimeFigureOut">
              <a:rPr lang="en-US" smtClean="0"/>
              <a:t>10/18/2023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F76ABB-752D-4EED-B285-8FA5D9E8F738}" type="slidenum">
              <a:rPr lang="en-US" smtClean="0"/>
              <a:t>‹#›</a:t>
            </a:fld>
            <a:endParaRPr lang="en-US"/>
          </a:p>
        </p:txBody>
      </p:sp>
    </p:spTree>
    <p:extLst>
      <p:ext uri="{BB962C8B-B14F-4D97-AF65-F5344CB8AC3E}">
        <p14:creationId xmlns:p14="http://schemas.microsoft.com/office/powerpoint/2010/main" val="393365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5E67DB-7CD0-4A91-8F47-45BFB424BDCF}" type="datetimeFigureOut">
              <a:rPr lang="en-US" smtClean="0"/>
              <a:t>10/18/2023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F76ABB-752D-4EED-B285-8FA5D9E8F738}" type="slidenum">
              <a:rPr lang="en-US" smtClean="0"/>
              <a:t>‹#›</a:t>
            </a:fld>
            <a:endParaRPr lang="en-US"/>
          </a:p>
        </p:txBody>
      </p:sp>
    </p:spTree>
    <p:extLst>
      <p:ext uri="{BB962C8B-B14F-4D97-AF65-F5344CB8AC3E}">
        <p14:creationId xmlns:p14="http://schemas.microsoft.com/office/powerpoint/2010/main" val="3278885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5E67DB-7CD0-4A91-8F47-45BFB424BDCF}" type="datetimeFigureOut">
              <a:rPr lang="en-US" smtClean="0"/>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F76ABB-752D-4EED-B285-8FA5D9E8F738}" type="slidenum">
              <a:rPr lang="en-US" smtClean="0"/>
              <a:t>‹#›</a:t>
            </a:fld>
            <a:endParaRPr lang="en-US"/>
          </a:p>
        </p:txBody>
      </p:sp>
    </p:spTree>
    <p:extLst>
      <p:ext uri="{BB962C8B-B14F-4D97-AF65-F5344CB8AC3E}">
        <p14:creationId xmlns:p14="http://schemas.microsoft.com/office/powerpoint/2010/main" val="3690720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5E67DB-7CD0-4A91-8F47-45BFB424BDCF}" type="datetimeFigureOut">
              <a:rPr lang="en-US" smtClean="0"/>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F76ABB-752D-4EED-B285-8FA5D9E8F738}" type="slidenum">
              <a:rPr lang="en-US" smtClean="0"/>
              <a:t>‹#›</a:t>
            </a:fld>
            <a:endParaRPr lang="en-US"/>
          </a:p>
        </p:txBody>
      </p:sp>
    </p:spTree>
    <p:extLst>
      <p:ext uri="{BB962C8B-B14F-4D97-AF65-F5344CB8AC3E}">
        <p14:creationId xmlns:p14="http://schemas.microsoft.com/office/powerpoint/2010/main" val="1783269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E67DB-7CD0-4A91-8F47-45BFB424BDCF}" type="datetimeFigureOut">
              <a:rPr lang="en-US" smtClean="0"/>
              <a:t>10/18/2023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F76ABB-752D-4EED-B285-8FA5D9E8F738}" type="slidenum">
              <a:rPr lang="en-US" smtClean="0"/>
              <a:t>‹#›</a:t>
            </a:fld>
            <a:endParaRPr lang="en-US"/>
          </a:p>
        </p:txBody>
      </p:sp>
    </p:spTree>
    <p:extLst>
      <p:ext uri="{BB962C8B-B14F-4D97-AF65-F5344CB8AC3E}">
        <p14:creationId xmlns:p14="http://schemas.microsoft.com/office/powerpoint/2010/main" val="1134517515"/>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byjus.com/#brain-diagram" TargetMode="External"/><Relationship Id="rId2" Type="http://schemas.openxmlformats.org/officeDocument/2006/relationships/hyperlink" Target="https://byjus.com/#human-brain" TargetMode="External"/><Relationship Id="rId1" Type="http://schemas.openxmlformats.org/officeDocument/2006/relationships/slideLayout" Target="../slideLayouts/slideLayout7.xml"/><Relationship Id="rId5" Type="http://schemas.openxmlformats.org/officeDocument/2006/relationships/hyperlink" Target="https://byjus.com/#human-brain-parts" TargetMode="External"/><Relationship Id="rId4" Type="http://schemas.openxmlformats.org/officeDocument/2006/relationships/hyperlink" Target="https://byjus.com/#location"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byjus.com/biology/sense-organs/"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geeksforgeeks.org/mitochondria/" TargetMode="External"/><Relationship Id="rId2" Type="http://schemas.openxmlformats.org/officeDocument/2006/relationships/hyperlink" Target="https://www.geeksforgeeks.org/nucleus/" TargetMode="External"/><Relationship Id="rId1" Type="http://schemas.openxmlformats.org/officeDocument/2006/relationships/slideLayout" Target="../slideLayouts/slideLayout7.xml"/><Relationship Id="rId6" Type="http://schemas.openxmlformats.org/officeDocument/2006/relationships/hyperlink" Target="https://www.geeksforgeeks.org/endoplasmic-reticulum/" TargetMode="External"/><Relationship Id="rId5" Type="http://schemas.openxmlformats.org/officeDocument/2006/relationships/hyperlink" Target="https://www.geeksforgeeks.org/cytoplasm-introduction-structure-function-organelles/" TargetMode="External"/><Relationship Id="rId4" Type="http://schemas.openxmlformats.org/officeDocument/2006/relationships/hyperlink" Target="https://www.geeksforgeeks.org/golgi-apparatus-definition-structure-functions-faq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smtClean="0">
                <a:solidFill>
                  <a:srgbClr val="0070C0"/>
                </a:solidFill>
                <a:latin typeface="Algerian" panose="04020705040A02060702" pitchFamily="82" charset="0"/>
              </a:rPr>
              <a:t>SHAHID </a:t>
            </a:r>
            <a:r>
              <a:rPr lang="en-US" sz="4000" smtClean="0">
                <a:solidFill>
                  <a:srgbClr val="0070C0"/>
                </a:solidFill>
                <a:latin typeface="Algerian" panose="04020705040A02060702" pitchFamily="82" charset="0"/>
              </a:rPr>
              <a:t>VIRPATNI </a:t>
            </a:r>
            <a:r>
              <a:rPr lang="en-US" sz="4000" dirty="0" smtClean="0">
                <a:solidFill>
                  <a:srgbClr val="0070C0"/>
                </a:solidFill>
                <a:latin typeface="Algerian" panose="04020705040A02060702" pitchFamily="82" charset="0"/>
              </a:rPr>
              <a:t>LAXMI MAHAVIDYALAY TITAVE </a:t>
            </a:r>
            <a:endParaRPr lang="en-US" sz="4000" dirty="0">
              <a:solidFill>
                <a:srgbClr val="0070C0"/>
              </a:solidFill>
              <a:latin typeface="Algerian" panose="04020705040A02060702" pitchFamily="82" charset="0"/>
            </a:endParaRPr>
          </a:p>
        </p:txBody>
      </p:sp>
      <p:sp>
        <p:nvSpPr>
          <p:cNvPr id="3" name="Subtitle 2"/>
          <p:cNvSpPr>
            <a:spLocks noGrp="1"/>
          </p:cNvSpPr>
          <p:nvPr>
            <p:ph type="subTitle" idx="1"/>
          </p:nvPr>
        </p:nvSpPr>
        <p:spPr/>
        <p:txBody>
          <a:bodyPr>
            <a:normAutofit fontScale="62500" lnSpcReduction="20000"/>
          </a:bodyPr>
          <a:lstStyle/>
          <a:p>
            <a:r>
              <a:rPr lang="en-US" sz="4400" dirty="0" smtClean="0">
                <a:solidFill>
                  <a:srgbClr val="FF0000"/>
                </a:solidFill>
                <a:latin typeface="Algerian" panose="04020705040A02060702" pitchFamily="82" charset="0"/>
              </a:rPr>
              <a:t>B.SC FY</a:t>
            </a:r>
          </a:p>
          <a:p>
            <a:r>
              <a:rPr lang="en-US" sz="3600" dirty="0" smtClean="0">
                <a:solidFill>
                  <a:srgbClr val="FF0000"/>
                </a:solidFill>
                <a:latin typeface="Algerian" panose="04020705040A02060702" pitchFamily="82" charset="0"/>
              </a:rPr>
              <a:t>SUBJECT</a:t>
            </a:r>
            <a:r>
              <a:rPr lang="en-US" dirty="0" smtClean="0">
                <a:solidFill>
                  <a:srgbClr val="FF0000"/>
                </a:solidFill>
                <a:latin typeface="Algerian" panose="04020705040A02060702" pitchFamily="82" charset="0"/>
              </a:rPr>
              <a:t> :- </a:t>
            </a:r>
            <a:r>
              <a:rPr lang="en-US" sz="3600" dirty="0" smtClean="0">
                <a:solidFill>
                  <a:srgbClr val="FF0000"/>
                </a:solidFill>
                <a:latin typeface="Algerian" panose="04020705040A02060702" pitchFamily="82" charset="0"/>
              </a:rPr>
              <a:t>ZOOLOGY</a:t>
            </a:r>
          </a:p>
          <a:p>
            <a:r>
              <a:rPr lang="en-US" sz="3600" dirty="0" smtClean="0">
                <a:solidFill>
                  <a:srgbClr val="FF0000"/>
                </a:solidFill>
                <a:latin typeface="Algerian" panose="04020705040A02060702" pitchFamily="82" charset="0"/>
              </a:rPr>
              <a:t> </a:t>
            </a:r>
          </a:p>
          <a:p>
            <a:r>
              <a:rPr lang="en-US" sz="5700" dirty="0" smtClean="0">
                <a:solidFill>
                  <a:schemeClr val="accent6">
                    <a:lumMod val="50000"/>
                  </a:schemeClr>
                </a:solidFill>
                <a:latin typeface="Algerian" panose="04020705040A02060702" pitchFamily="82" charset="0"/>
              </a:rPr>
              <a:t>NERVOUS SYSTEM </a:t>
            </a:r>
            <a:endParaRPr lang="en-US" sz="5700" dirty="0">
              <a:solidFill>
                <a:schemeClr val="accent6">
                  <a:lumMod val="50000"/>
                </a:schemeClr>
              </a:solidFill>
              <a:latin typeface="Algerian" panose="04020705040A02060702" pitchFamily="82" charset="0"/>
            </a:endParaRPr>
          </a:p>
        </p:txBody>
      </p:sp>
    </p:spTree>
    <p:extLst>
      <p:ext uri="{BB962C8B-B14F-4D97-AF65-F5344CB8AC3E}">
        <p14:creationId xmlns:p14="http://schemas.microsoft.com/office/powerpoint/2010/main" val="3504646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9701" y="262152"/>
            <a:ext cx="10972800" cy="6278642"/>
          </a:xfrm>
          <a:prstGeom prst="rect">
            <a:avLst/>
          </a:prstGeom>
        </p:spPr>
        <p:txBody>
          <a:bodyPr wrap="square">
            <a:spAutoFit/>
          </a:bodyPr>
          <a:lstStyle/>
          <a:p>
            <a:r>
              <a:rPr lang="en-US" dirty="0">
                <a:solidFill>
                  <a:srgbClr val="FFFFFF"/>
                </a:solidFill>
                <a:latin typeface="inherit"/>
              </a:rPr>
              <a:t>Human Brain</a:t>
            </a:r>
          </a:p>
          <a:p>
            <a:pPr marL="285750" indent="-285750">
              <a:buFont typeface="Wingdings" panose="05000000000000000000" pitchFamily="2" charset="2"/>
              <a:buChar char="q"/>
            </a:pPr>
            <a:r>
              <a:rPr lang="en-US" sz="3200" dirty="0"/>
              <a:t>The human brain controls nearly every aspect of the human body ranging from physiological functions to cognitive abilities. </a:t>
            </a:r>
            <a:endParaRPr lang="en-US" sz="3200" dirty="0" smtClean="0"/>
          </a:p>
          <a:p>
            <a:pPr marL="285750" indent="-285750">
              <a:buFont typeface="Wingdings" panose="05000000000000000000" pitchFamily="2" charset="2"/>
              <a:buChar char="q"/>
            </a:pPr>
            <a:r>
              <a:rPr lang="en-US" sz="3200" dirty="0" smtClean="0"/>
              <a:t>It</a:t>
            </a:r>
            <a:r>
              <a:rPr lang="en-US" sz="3200" dirty="0"/>
              <a:t> functions by receiving and sending signals via neurons to different parts of the body. </a:t>
            </a:r>
            <a:endParaRPr lang="en-US" sz="3200" dirty="0" smtClean="0"/>
          </a:p>
          <a:p>
            <a:pPr marL="285750" indent="-285750">
              <a:buFont typeface="Wingdings" panose="05000000000000000000" pitchFamily="2" charset="2"/>
              <a:buChar char="q"/>
            </a:pPr>
            <a:r>
              <a:rPr lang="en-US" sz="3200" dirty="0" smtClean="0"/>
              <a:t>The </a:t>
            </a:r>
            <a:r>
              <a:rPr lang="en-US" sz="3200" dirty="0"/>
              <a:t>human brain, just like most other mammals, has the same basic structure, but it is better developed than any other mammalian brain. </a:t>
            </a:r>
          </a:p>
          <a:p>
            <a:pPr>
              <a:buFont typeface="Arial" panose="020B0604020202020204" pitchFamily="34" charset="0"/>
              <a:buChar char="•"/>
            </a:pPr>
            <a:r>
              <a:rPr lang="en-US" sz="3200" dirty="0" smtClean="0">
                <a:solidFill>
                  <a:srgbClr val="8C69FF"/>
                </a:solidFill>
                <a:hlinkClick r:id="rId2"/>
              </a:rPr>
              <a:t>Human </a:t>
            </a:r>
            <a:r>
              <a:rPr lang="en-US" sz="3200" dirty="0">
                <a:solidFill>
                  <a:srgbClr val="8C69FF"/>
                </a:solidFill>
                <a:hlinkClick r:id="rId2"/>
              </a:rPr>
              <a:t>Brain</a:t>
            </a:r>
            <a:endParaRPr lang="en-US" sz="3200" dirty="0"/>
          </a:p>
          <a:p>
            <a:pPr>
              <a:buFont typeface="Arial" panose="020B0604020202020204" pitchFamily="34" charset="0"/>
              <a:buChar char="•"/>
            </a:pPr>
            <a:r>
              <a:rPr lang="en-US" sz="3200" dirty="0">
                <a:solidFill>
                  <a:srgbClr val="8C69FF"/>
                </a:solidFill>
                <a:hlinkClick r:id="rId3"/>
              </a:rPr>
              <a:t>Brain Diagram</a:t>
            </a:r>
            <a:endParaRPr lang="en-US" sz="3200" dirty="0"/>
          </a:p>
          <a:p>
            <a:pPr>
              <a:buFont typeface="Arial" panose="020B0604020202020204" pitchFamily="34" charset="0"/>
              <a:buChar char="•"/>
            </a:pPr>
            <a:r>
              <a:rPr lang="en-US" sz="3200" dirty="0">
                <a:solidFill>
                  <a:srgbClr val="8C69FF"/>
                </a:solidFill>
                <a:hlinkClick r:id="rId4"/>
              </a:rPr>
              <a:t>Location</a:t>
            </a:r>
            <a:endParaRPr lang="en-US" sz="3200" dirty="0"/>
          </a:p>
          <a:p>
            <a:pPr>
              <a:buFont typeface="Arial" panose="020B0604020202020204" pitchFamily="34" charset="0"/>
              <a:buChar char="•"/>
            </a:pPr>
            <a:r>
              <a:rPr lang="en-US" sz="3200" dirty="0">
                <a:solidFill>
                  <a:srgbClr val="8C69FF"/>
                </a:solidFill>
                <a:hlinkClick r:id="rId5"/>
              </a:rPr>
              <a:t>Human Brain Parts</a:t>
            </a:r>
            <a:endParaRPr lang="en-US" sz="3200" dirty="0"/>
          </a:p>
          <a:p>
            <a:r>
              <a:rPr lang="en-US" sz="3200" dirty="0" smtClean="0"/>
              <a:t>.</a:t>
            </a:r>
            <a:endParaRPr lang="en-US" sz="3200" dirty="0">
              <a:effectLst/>
            </a:endParaRPr>
          </a:p>
        </p:txBody>
      </p:sp>
    </p:spTree>
    <p:extLst>
      <p:ext uri="{BB962C8B-B14F-4D97-AF65-F5344CB8AC3E}">
        <p14:creationId xmlns:p14="http://schemas.microsoft.com/office/powerpoint/2010/main" val="2754526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0562" y="668147"/>
            <a:ext cx="9946783" cy="3539430"/>
          </a:xfrm>
          <a:prstGeom prst="rect">
            <a:avLst/>
          </a:prstGeom>
        </p:spPr>
        <p:txBody>
          <a:bodyPr wrap="square">
            <a:spAutoFit/>
          </a:bodyPr>
          <a:lstStyle/>
          <a:p>
            <a:r>
              <a:rPr lang="en-US" sz="3200" b="1" dirty="0">
                <a:solidFill>
                  <a:srgbClr val="FF0000"/>
                </a:solidFill>
                <a:latin typeface="inherit"/>
              </a:rPr>
              <a:t>The Human Brain</a:t>
            </a:r>
          </a:p>
          <a:p>
            <a:pPr marL="342900" indent="-342900" algn="just">
              <a:buFont typeface="Wingdings" panose="05000000000000000000" pitchFamily="2" charset="2"/>
              <a:buChar char="Ø"/>
            </a:pPr>
            <a:r>
              <a:rPr lang="en-US" sz="2400" dirty="0">
                <a:solidFill>
                  <a:srgbClr val="444444"/>
                </a:solidFill>
                <a:latin typeface="Poppins"/>
              </a:rPr>
              <a:t>On average, an adult brain weighs between 1.0 kg – 1.5 kg.  It is mainly composed of neurons – the fundamental unit of the brain and nervous system. </a:t>
            </a:r>
            <a:endParaRPr lang="en-US" sz="2400" dirty="0" smtClean="0">
              <a:solidFill>
                <a:srgbClr val="444444"/>
              </a:solidFill>
              <a:latin typeface="Poppins"/>
            </a:endParaRPr>
          </a:p>
          <a:p>
            <a:pPr marL="342900" indent="-342900" algn="just">
              <a:buFont typeface="Wingdings" panose="05000000000000000000" pitchFamily="2" charset="2"/>
              <a:buChar char="Ø"/>
            </a:pPr>
            <a:r>
              <a:rPr lang="en-US" sz="2400" dirty="0" smtClean="0">
                <a:solidFill>
                  <a:srgbClr val="444444"/>
                </a:solidFill>
                <a:latin typeface="Poppins"/>
              </a:rPr>
              <a:t>Recent </a:t>
            </a:r>
            <a:r>
              <a:rPr lang="en-US" sz="2400" dirty="0">
                <a:solidFill>
                  <a:srgbClr val="444444"/>
                </a:solidFill>
                <a:latin typeface="Poppins"/>
              </a:rPr>
              <a:t>estimates have suggested that the brain contains anywhere between 86 billion to 100 billion neurons.</a:t>
            </a:r>
          </a:p>
          <a:p>
            <a:pPr marL="342900" indent="-342900" algn="just">
              <a:buFont typeface="Wingdings" panose="05000000000000000000" pitchFamily="2" charset="2"/>
              <a:buChar char="Ø"/>
            </a:pPr>
            <a:r>
              <a:rPr lang="en-US" sz="2400" dirty="0">
                <a:solidFill>
                  <a:srgbClr val="444444"/>
                </a:solidFill>
                <a:latin typeface="Poppins"/>
              </a:rPr>
              <a:t>The </a:t>
            </a:r>
            <a:r>
              <a:rPr lang="en-US" sz="2400" b="1" dirty="0">
                <a:solidFill>
                  <a:srgbClr val="444444"/>
                </a:solidFill>
                <a:latin typeface="Poppins"/>
              </a:rPr>
              <a:t>brain</a:t>
            </a:r>
            <a:r>
              <a:rPr lang="en-US" sz="2400" dirty="0">
                <a:solidFill>
                  <a:srgbClr val="444444"/>
                </a:solidFill>
                <a:latin typeface="Poppins"/>
              </a:rPr>
              <a:t>, along with the </a:t>
            </a:r>
            <a:r>
              <a:rPr lang="en-US" sz="2400" b="1" dirty="0">
                <a:solidFill>
                  <a:srgbClr val="444444"/>
                </a:solidFill>
                <a:latin typeface="Poppins"/>
              </a:rPr>
              <a:t>spinal cord</a:t>
            </a:r>
            <a:r>
              <a:rPr lang="en-US" sz="2400" dirty="0">
                <a:solidFill>
                  <a:srgbClr val="444444"/>
                </a:solidFill>
                <a:latin typeface="Poppins"/>
              </a:rPr>
              <a:t>, constitutes the central nervous system. It is responsible for thoughts, interpretation and origin of control for body movements</a:t>
            </a:r>
            <a:r>
              <a:rPr lang="en-US" dirty="0">
                <a:solidFill>
                  <a:srgbClr val="444444"/>
                </a:solidFill>
                <a:latin typeface="Poppins"/>
              </a:rPr>
              <a:t>.</a:t>
            </a:r>
            <a:endParaRPr lang="en-US" b="0" i="0" dirty="0">
              <a:solidFill>
                <a:srgbClr val="444444"/>
              </a:solidFill>
              <a:effectLst/>
              <a:latin typeface="Poppins"/>
            </a:endParaRPr>
          </a:p>
        </p:txBody>
      </p:sp>
    </p:spTree>
    <p:extLst>
      <p:ext uri="{BB962C8B-B14F-4D97-AF65-F5344CB8AC3E}">
        <p14:creationId xmlns:p14="http://schemas.microsoft.com/office/powerpoint/2010/main" val="3822107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3374" y="365760"/>
            <a:ext cx="10859466" cy="4154984"/>
          </a:xfrm>
          <a:prstGeom prst="rect">
            <a:avLst/>
          </a:prstGeom>
        </p:spPr>
        <p:txBody>
          <a:bodyPr wrap="square">
            <a:spAutoFit/>
          </a:bodyPr>
          <a:lstStyle/>
          <a:p>
            <a:r>
              <a:rPr lang="en-US" sz="2400" b="1" dirty="0">
                <a:solidFill>
                  <a:srgbClr val="FF0000"/>
                </a:solidFill>
                <a:latin typeface="inherit"/>
              </a:rPr>
              <a:t>Parts of Human Brain</a:t>
            </a:r>
          </a:p>
          <a:p>
            <a:r>
              <a:rPr lang="en-US" sz="2400" dirty="0">
                <a:solidFill>
                  <a:srgbClr val="444444"/>
                </a:solidFill>
                <a:latin typeface="Poppins"/>
              </a:rPr>
              <a:t>Following are the major parts of the human brain:</a:t>
            </a:r>
          </a:p>
          <a:p>
            <a:pPr algn="just"/>
            <a:r>
              <a:rPr lang="en-US" sz="2400" b="1" dirty="0">
                <a:solidFill>
                  <a:srgbClr val="444444"/>
                </a:solidFill>
                <a:latin typeface="Poppins"/>
              </a:rPr>
              <a:t>Forebrain – Largest part of the brain</a:t>
            </a:r>
          </a:p>
          <a:p>
            <a:pPr algn="just"/>
            <a:r>
              <a:rPr lang="en-US" sz="2400" dirty="0">
                <a:solidFill>
                  <a:srgbClr val="444444"/>
                </a:solidFill>
                <a:latin typeface="Poppins"/>
              </a:rPr>
              <a:t>It is the anterior part of the brain. The forebrain parts include:</a:t>
            </a:r>
          </a:p>
          <a:p>
            <a:pPr>
              <a:buFont typeface="Arial" panose="020B0604020202020204" pitchFamily="34" charset="0"/>
              <a:buChar char="•"/>
            </a:pPr>
            <a:r>
              <a:rPr lang="en-US" sz="2400" dirty="0">
                <a:solidFill>
                  <a:srgbClr val="444444"/>
                </a:solidFill>
                <a:latin typeface="Poppins"/>
              </a:rPr>
              <a:t>Cerebrum</a:t>
            </a:r>
          </a:p>
          <a:p>
            <a:pPr>
              <a:buFont typeface="Arial" panose="020B0604020202020204" pitchFamily="34" charset="0"/>
              <a:buChar char="•"/>
            </a:pPr>
            <a:r>
              <a:rPr lang="en-US" sz="2400" dirty="0">
                <a:solidFill>
                  <a:srgbClr val="444444"/>
                </a:solidFill>
                <a:latin typeface="Poppins"/>
              </a:rPr>
              <a:t>Hypothalamus</a:t>
            </a:r>
          </a:p>
          <a:p>
            <a:pPr>
              <a:buFont typeface="Arial" panose="020B0604020202020204" pitchFamily="34" charset="0"/>
              <a:buChar char="•"/>
            </a:pPr>
            <a:r>
              <a:rPr lang="en-US" sz="2400" dirty="0">
                <a:solidFill>
                  <a:srgbClr val="444444"/>
                </a:solidFill>
                <a:latin typeface="Poppins"/>
              </a:rPr>
              <a:t>Thalamus</a:t>
            </a:r>
          </a:p>
          <a:p>
            <a:r>
              <a:rPr lang="en-US" sz="2400" b="1" i="1" dirty="0">
                <a:solidFill>
                  <a:srgbClr val="444444"/>
                </a:solidFill>
                <a:latin typeface="Poppins"/>
              </a:rPr>
              <a:t>Forebrain Function: </a:t>
            </a:r>
            <a:r>
              <a:rPr lang="en-US" sz="2400" i="1" dirty="0">
                <a:solidFill>
                  <a:srgbClr val="444444"/>
                </a:solidFill>
                <a:latin typeface="Poppins"/>
              </a:rPr>
              <a:t>Controls the reproductive functions, body temperature, emotions, hunger and sleep.</a:t>
            </a:r>
            <a:endParaRPr lang="en-US" sz="2400" dirty="0">
              <a:solidFill>
                <a:srgbClr val="444444"/>
              </a:solidFill>
              <a:latin typeface="Poppins"/>
            </a:endParaRPr>
          </a:p>
          <a:p>
            <a:r>
              <a:rPr lang="en-US" sz="2400" b="1" i="1" dirty="0">
                <a:solidFill>
                  <a:srgbClr val="444444"/>
                </a:solidFill>
                <a:latin typeface="Poppins"/>
              </a:rPr>
              <a:t>Fact</a:t>
            </a:r>
            <a:r>
              <a:rPr lang="en-US" sz="2400" i="1" dirty="0">
                <a:solidFill>
                  <a:srgbClr val="444444"/>
                </a:solidFill>
                <a:latin typeface="Poppins"/>
              </a:rPr>
              <a:t>: The largest among the forebrain parts is the cerebrum. It is also the largest part of all vertebrate brains</a:t>
            </a:r>
            <a:r>
              <a:rPr lang="en-US" sz="2400" i="1" dirty="0" smtClean="0">
                <a:solidFill>
                  <a:srgbClr val="444444"/>
                </a:solidFill>
                <a:latin typeface="Poppins"/>
              </a:rPr>
              <a:t>.</a:t>
            </a:r>
            <a:endParaRPr lang="en-US" sz="2400" dirty="0">
              <a:solidFill>
                <a:srgbClr val="444444"/>
              </a:solidFill>
              <a:latin typeface="Poppins"/>
            </a:endParaRPr>
          </a:p>
        </p:txBody>
      </p:sp>
    </p:spTree>
    <p:extLst>
      <p:ext uri="{BB962C8B-B14F-4D97-AF65-F5344CB8AC3E}">
        <p14:creationId xmlns:p14="http://schemas.microsoft.com/office/powerpoint/2010/main" val="2247816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 y="115283"/>
            <a:ext cx="12222480" cy="5816977"/>
          </a:xfrm>
          <a:prstGeom prst="rect">
            <a:avLst/>
          </a:prstGeom>
        </p:spPr>
        <p:txBody>
          <a:bodyPr wrap="square">
            <a:spAutoFit/>
          </a:bodyPr>
          <a:lstStyle/>
          <a:p>
            <a:pPr algn="just"/>
            <a:r>
              <a:rPr lang="en-US" sz="2800" b="1" dirty="0">
                <a:solidFill>
                  <a:srgbClr val="444444"/>
                </a:solidFill>
                <a:latin typeface="Poppins"/>
              </a:rPr>
              <a:t>Midbrain: Smallest and central part of the brain</a:t>
            </a:r>
          </a:p>
          <a:p>
            <a:pPr algn="just"/>
            <a:r>
              <a:rPr lang="en-US" sz="2800" dirty="0">
                <a:solidFill>
                  <a:srgbClr val="444444"/>
                </a:solidFill>
                <a:latin typeface="Poppins"/>
              </a:rPr>
              <a:t>The </a:t>
            </a:r>
            <a:r>
              <a:rPr lang="en-US" sz="2800" i="1" dirty="0">
                <a:solidFill>
                  <a:srgbClr val="444444"/>
                </a:solidFill>
                <a:latin typeface="Poppins"/>
              </a:rPr>
              <a:t>midbrain </a:t>
            </a:r>
            <a:r>
              <a:rPr lang="en-US" sz="2800" dirty="0">
                <a:solidFill>
                  <a:srgbClr val="444444"/>
                </a:solidFill>
                <a:latin typeface="Poppins"/>
              </a:rPr>
              <a:t>consists of:</a:t>
            </a:r>
          </a:p>
          <a:p>
            <a:pPr>
              <a:buFont typeface="Arial" panose="020B0604020202020204" pitchFamily="34" charset="0"/>
              <a:buChar char="•"/>
            </a:pPr>
            <a:r>
              <a:rPr lang="en-US" sz="2800" dirty="0" err="1">
                <a:solidFill>
                  <a:srgbClr val="444444"/>
                </a:solidFill>
                <a:latin typeface="Poppins"/>
              </a:rPr>
              <a:t>Tectum</a:t>
            </a:r>
            <a:endParaRPr lang="en-US" sz="2800" dirty="0">
              <a:solidFill>
                <a:srgbClr val="444444"/>
              </a:solidFill>
              <a:latin typeface="Poppins"/>
            </a:endParaRPr>
          </a:p>
          <a:p>
            <a:pPr>
              <a:buFont typeface="Arial" panose="020B0604020202020204" pitchFamily="34" charset="0"/>
              <a:buChar char="•"/>
            </a:pPr>
            <a:r>
              <a:rPr lang="en-US" sz="2800" dirty="0" err="1">
                <a:solidFill>
                  <a:srgbClr val="444444"/>
                </a:solidFill>
                <a:latin typeface="Poppins"/>
              </a:rPr>
              <a:t>Tegmentum</a:t>
            </a:r>
            <a:endParaRPr lang="en-US" sz="2800" dirty="0">
              <a:solidFill>
                <a:srgbClr val="444444"/>
              </a:solidFill>
              <a:latin typeface="Poppins"/>
            </a:endParaRPr>
          </a:p>
          <a:p>
            <a:pPr algn="just"/>
            <a:r>
              <a:rPr lang="en-US" sz="2800" b="1" dirty="0" smtClean="0">
                <a:solidFill>
                  <a:srgbClr val="444444"/>
                </a:solidFill>
                <a:latin typeface="Poppins"/>
              </a:rPr>
              <a:t>Hindbrain</a:t>
            </a:r>
            <a:r>
              <a:rPr lang="en-US" sz="2800" b="1" dirty="0">
                <a:solidFill>
                  <a:srgbClr val="444444"/>
                </a:solidFill>
                <a:latin typeface="Poppins"/>
              </a:rPr>
              <a:t>: The lower part of the brain</a:t>
            </a:r>
          </a:p>
          <a:p>
            <a:pPr algn="just"/>
            <a:r>
              <a:rPr lang="en-US" sz="2800" dirty="0">
                <a:solidFill>
                  <a:srgbClr val="444444"/>
                </a:solidFill>
                <a:latin typeface="Poppins"/>
              </a:rPr>
              <a:t>The </a:t>
            </a:r>
            <a:r>
              <a:rPr lang="en-US" sz="2800" i="1" dirty="0">
                <a:solidFill>
                  <a:srgbClr val="444444"/>
                </a:solidFill>
                <a:latin typeface="Poppins"/>
              </a:rPr>
              <a:t>hindbrain </a:t>
            </a:r>
            <a:r>
              <a:rPr lang="en-US" sz="2800" dirty="0">
                <a:solidFill>
                  <a:srgbClr val="444444"/>
                </a:solidFill>
                <a:latin typeface="Poppins"/>
              </a:rPr>
              <a:t>is composed of:</a:t>
            </a:r>
          </a:p>
          <a:p>
            <a:pPr>
              <a:buFont typeface="Arial" panose="020B0604020202020204" pitchFamily="34" charset="0"/>
              <a:buChar char="•"/>
            </a:pPr>
            <a:r>
              <a:rPr lang="en-US" sz="2800" dirty="0">
                <a:solidFill>
                  <a:srgbClr val="444444"/>
                </a:solidFill>
                <a:latin typeface="Poppins"/>
              </a:rPr>
              <a:t>Cerebellum</a:t>
            </a:r>
          </a:p>
          <a:p>
            <a:pPr>
              <a:buFont typeface="Arial" panose="020B0604020202020204" pitchFamily="34" charset="0"/>
              <a:buChar char="•"/>
            </a:pPr>
            <a:r>
              <a:rPr lang="en-US" sz="2800" dirty="0">
                <a:solidFill>
                  <a:srgbClr val="444444"/>
                </a:solidFill>
                <a:latin typeface="Poppins"/>
              </a:rPr>
              <a:t>Medulla</a:t>
            </a:r>
          </a:p>
          <a:p>
            <a:pPr>
              <a:buFont typeface="Arial" panose="020B0604020202020204" pitchFamily="34" charset="0"/>
              <a:buChar char="•"/>
            </a:pPr>
            <a:r>
              <a:rPr lang="en-US" sz="2800" dirty="0">
                <a:solidFill>
                  <a:srgbClr val="444444"/>
                </a:solidFill>
                <a:latin typeface="Poppins"/>
              </a:rPr>
              <a:t>Pons</a:t>
            </a:r>
          </a:p>
          <a:p>
            <a:r>
              <a:rPr lang="en-US" sz="2800" b="1" i="1" dirty="0">
                <a:solidFill>
                  <a:srgbClr val="444444"/>
                </a:solidFill>
                <a:latin typeface="Poppins"/>
              </a:rPr>
              <a:t>Hindbrain functions:</a:t>
            </a:r>
            <a:r>
              <a:rPr lang="en-US" sz="2800" i="1" dirty="0">
                <a:solidFill>
                  <a:srgbClr val="444444"/>
                </a:solidFill>
                <a:latin typeface="Poppins"/>
              </a:rPr>
              <a:t> The three regions of the hindbrain coordinates all processes necessary for survival. These induce breathing, heartbeat, sleep, wakefulness and motor learning.</a:t>
            </a:r>
            <a:endParaRPr lang="en-US" sz="2800" dirty="0">
              <a:solidFill>
                <a:srgbClr val="444444"/>
              </a:solidFill>
              <a:latin typeface="Poppins"/>
            </a:endParaRPr>
          </a:p>
          <a:p>
            <a:r>
              <a:rPr lang="en-US" dirty="0"/>
              <a:t/>
            </a:r>
            <a:br>
              <a:rPr lang="en-US" dirty="0"/>
            </a:br>
            <a:endParaRPr lang="en-US" dirty="0"/>
          </a:p>
        </p:txBody>
      </p:sp>
    </p:spTree>
    <p:extLst>
      <p:ext uri="{BB962C8B-B14F-4D97-AF65-F5344CB8AC3E}">
        <p14:creationId xmlns:p14="http://schemas.microsoft.com/office/powerpoint/2010/main" val="267595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085320" cy="6667500"/>
          </a:xfrm>
          <a:prstGeom prst="rect">
            <a:avLst/>
          </a:prstGeom>
        </p:spPr>
      </p:pic>
    </p:spTree>
    <p:extLst>
      <p:ext uri="{BB962C8B-B14F-4D97-AF65-F5344CB8AC3E}">
        <p14:creationId xmlns:p14="http://schemas.microsoft.com/office/powerpoint/2010/main" val="3769492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080" y="257472"/>
            <a:ext cx="11932920" cy="4524315"/>
          </a:xfrm>
          <a:prstGeom prst="rect">
            <a:avLst/>
          </a:prstGeom>
        </p:spPr>
        <p:txBody>
          <a:bodyPr wrap="square">
            <a:spAutoFit/>
          </a:bodyPr>
          <a:lstStyle/>
          <a:p>
            <a:r>
              <a:rPr lang="en-US" sz="2400" b="1" dirty="0">
                <a:solidFill>
                  <a:srgbClr val="444444"/>
                </a:solidFill>
                <a:latin typeface="Poppins"/>
              </a:rPr>
              <a:t>Cerebrum</a:t>
            </a:r>
          </a:p>
          <a:p>
            <a:pPr algn="just"/>
            <a:r>
              <a:rPr lang="en-US" sz="2400" dirty="0">
                <a:solidFill>
                  <a:srgbClr val="444444"/>
                </a:solidFill>
                <a:latin typeface="Poppins"/>
              </a:rPr>
              <a:t>The cerebrum is the largest part of the brain. It consists of the cerebral cortex and other subcortical structures. It is composed of two cerebral hemispheres that are joined together by heavy, dense bands of </a:t>
            </a:r>
            <a:r>
              <a:rPr lang="en-US" sz="2400" dirty="0" err="1">
                <a:solidFill>
                  <a:srgbClr val="444444"/>
                </a:solidFill>
                <a:latin typeface="Poppins"/>
              </a:rPr>
              <a:t>fibre</a:t>
            </a:r>
            <a:r>
              <a:rPr lang="en-US" sz="2400" dirty="0">
                <a:solidFill>
                  <a:srgbClr val="444444"/>
                </a:solidFill>
                <a:latin typeface="Poppins"/>
              </a:rPr>
              <a:t> called the corpus callosum. The cerebrum is further divided into four sections or lobes</a:t>
            </a:r>
            <a:r>
              <a:rPr lang="en-US" sz="2400" dirty="0" smtClean="0">
                <a:solidFill>
                  <a:srgbClr val="444444"/>
                </a:solidFill>
                <a:latin typeface="Poppins"/>
              </a:rPr>
              <a:t>:</a:t>
            </a:r>
          </a:p>
          <a:p>
            <a:pPr algn="just"/>
            <a:endParaRPr lang="en-US" sz="2400" dirty="0">
              <a:solidFill>
                <a:srgbClr val="444444"/>
              </a:solidFill>
              <a:latin typeface="Poppins"/>
            </a:endParaRPr>
          </a:p>
          <a:p>
            <a:pPr algn="just">
              <a:buFont typeface="+mj-lt"/>
              <a:buAutoNum type="arabicPeriod"/>
            </a:pPr>
            <a:r>
              <a:rPr lang="en-US" sz="2400" b="1" dirty="0">
                <a:solidFill>
                  <a:srgbClr val="444444"/>
                </a:solidFill>
                <a:latin typeface="Poppins"/>
              </a:rPr>
              <a:t>Frontal lobe</a:t>
            </a:r>
            <a:r>
              <a:rPr lang="en-US" sz="2400" dirty="0">
                <a:solidFill>
                  <a:srgbClr val="444444"/>
                </a:solidFill>
                <a:latin typeface="Poppins"/>
              </a:rPr>
              <a:t>: It is associated with parts of speech, planning, reasoning, problem-solving and movements</a:t>
            </a:r>
            <a:r>
              <a:rPr lang="en-US" sz="2400" dirty="0" smtClean="0">
                <a:solidFill>
                  <a:srgbClr val="444444"/>
                </a:solidFill>
                <a:latin typeface="Poppins"/>
              </a:rPr>
              <a:t>.</a:t>
            </a:r>
          </a:p>
          <a:p>
            <a:pPr algn="just">
              <a:buFont typeface="+mj-lt"/>
              <a:buAutoNum type="arabicPeriod"/>
            </a:pPr>
            <a:endParaRPr lang="en-US" sz="2400" dirty="0">
              <a:solidFill>
                <a:srgbClr val="444444"/>
              </a:solidFill>
              <a:latin typeface="Poppins"/>
            </a:endParaRPr>
          </a:p>
          <a:p>
            <a:pPr algn="just">
              <a:buFont typeface="+mj-lt"/>
              <a:buAutoNum type="arabicPeriod"/>
            </a:pPr>
            <a:r>
              <a:rPr lang="en-US" sz="2400" b="1" dirty="0">
                <a:solidFill>
                  <a:srgbClr val="444444"/>
                </a:solidFill>
                <a:latin typeface="Poppins"/>
              </a:rPr>
              <a:t>Parietal lobe</a:t>
            </a:r>
            <a:r>
              <a:rPr lang="en-US" sz="2400" dirty="0">
                <a:solidFill>
                  <a:srgbClr val="444444"/>
                </a:solidFill>
                <a:latin typeface="Poppins"/>
              </a:rPr>
              <a:t>: Help in movements, the perception of stimuli and orientation</a:t>
            </a:r>
            <a:r>
              <a:rPr lang="en-US" sz="2400" dirty="0" smtClean="0">
                <a:solidFill>
                  <a:srgbClr val="444444"/>
                </a:solidFill>
                <a:latin typeface="Poppins"/>
              </a:rPr>
              <a:t>.</a:t>
            </a:r>
          </a:p>
          <a:p>
            <a:pPr algn="just">
              <a:buFont typeface="+mj-lt"/>
              <a:buAutoNum type="arabicPeriod"/>
            </a:pPr>
            <a:endParaRPr lang="en-US" sz="2400" dirty="0">
              <a:solidFill>
                <a:srgbClr val="444444"/>
              </a:solidFill>
              <a:latin typeface="Poppins"/>
            </a:endParaRPr>
          </a:p>
          <a:p>
            <a:pPr algn="just">
              <a:buFont typeface="+mj-lt"/>
              <a:buAutoNum type="arabicPeriod"/>
            </a:pPr>
            <a:r>
              <a:rPr lang="en-US" sz="2400" b="1" dirty="0">
                <a:solidFill>
                  <a:srgbClr val="444444"/>
                </a:solidFill>
                <a:latin typeface="Poppins"/>
              </a:rPr>
              <a:t>Occipital lobe</a:t>
            </a:r>
            <a:r>
              <a:rPr lang="en-US" sz="2400" dirty="0">
                <a:solidFill>
                  <a:srgbClr val="444444"/>
                </a:solidFill>
                <a:latin typeface="Poppins"/>
              </a:rPr>
              <a:t>: It is related to visual processing</a:t>
            </a:r>
            <a:r>
              <a:rPr lang="en-US" sz="2400" dirty="0" smtClean="0">
                <a:solidFill>
                  <a:srgbClr val="444444"/>
                </a:solidFill>
                <a:latin typeface="Poppins"/>
              </a:rPr>
              <a:t>.</a:t>
            </a:r>
            <a:endParaRPr lang="en-US" sz="2400" dirty="0">
              <a:solidFill>
                <a:srgbClr val="444444"/>
              </a:solidFill>
              <a:latin typeface="Poppins"/>
            </a:endParaRPr>
          </a:p>
        </p:txBody>
      </p:sp>
    </p:spTree>
    <p:extLst>
      <p:ext uri="{BB962C8B-B14F-4D97-AF65-F5344CB8AC3E}">
        <p14:creationId xmlns:p14="http://schemas.microsoft.com/office/powerpoint/2010/main" val="1983336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3880" y="532626"/>
            <a:ext cx="10485120" cy="4524315"/>
          </a:xfrm>
          <a:prstGeom prst="rect">
            <a:avLst/>
          </a:prstGeom>
        </p:spPr>
        <p:txBody>
          <a:bodyPr wrap="square">
            <a:spAutoFit/>
          </a:bodyPr>
          <a:lstStyle/>
          <a:p>
            <a:pPr algn="just">
              <a:buFont typeface="+mj-lt"/>
              <a:buAutoNum type="arabicPeriod"/>
            </a:pPr>
            <a:r>
              <a:rPr lang="en-US" sz="2400" b="1" dirty="0">
                <a:solidFill>
                  <a:srgbClr val="444444"/>
                </a:solidFill>
                <a:latin typeface="Poppins"/>
              </a:rPr>
              <a:t>Temporal lobe</a:t>
            </a:r>
            <a:r>
              <a:rPr lang="en-US" sz="2400" dirty="0">
                <a:solidFill>
                  <a:srgbClr val="444444"/>
                </a:solidFill>
                <a:latin typeface="Poppins"/>
              </a:rPr>
              <a:t>: This region is related to perception and recognition of memory, auditory stimuli and speech</a:t>
            </a:r>
            <a:r>
              <a:rPr lang="en-US" sz="2400" dirty="0" smtClean="0">
                <a:solidFill>
                  <a:srgbClr val="444444"/>
                </a:solidFill>
                <a:latin typeface="Poppins"/>
              </a:rPr>
              <a:t>.</a:t>
            </a:r>
          </a:p>
          <a:p>
            <a:pPr algn="just">
              <a:buFont typeface="+mj-lt"/>
              <a:buAutoNum type="arabicPeriod"/>
            </a:pPr>
            <a:endParaRPr lang="en-US" sz="2400" dirty="0">
              <a:solidFill>
                <a:srgbClr val="444444"/>
              </a:solidFill>
              <a:latin typeface="Poppins"/>
            </a:endParaRPr>
          </a:p>
          <a:p>
            <a:pPr algn="just"/>
            <a:r>
              <a:rPr lang="en-US" sz="2400" dirty="0">
                <a:solidFill>
                  <a:srgbClr val="444444"/>
                </a:solidFill>
                <a:latin typeface="Poppins"/>
              </a:rPr>
              <a:t>The brain consists of two types of tissues: Grey matter and White matter</a:t>
            </a:r>
            <a:r>
              <a:rPr lang="en-US" sz="2400" b="1" dirty="0">
                <a:solidFill>
                  <a:srgbClr val="444444"/>
                </a:solidFill>
                <a:latin typeface="Poppins"/>
              </a:rPr>
              <a:t>.</a:t>
            </a:r>
            <a:endParaRPr lang="en-US" sz="2400" dirty="0">
              <a:solidFill>
                <a:srgbClr val="444444"/>
              </a:solidFill>
              <a:latin typeface="Poppins"/>
            </a:endParaRPr>
          </a:p>
          <a:p>
            <a:pPr>
              <a:buFont typeface="+mj-lt"/>
              <a:buAutoNum type="arabicPeriod"/>
            </a:pPr>
            <a:r>
              <a:rPr lang="en-US" sz="2400" b="1" dirty="0">
                <a:solidFill>
                  <a:srgbClr val="444444"/>
                </a:solidFill>
                <a:latin typeface="Poppins"/>
              </a:rPr>
              <a:t>Grey matter</a:t>
            </a:r>
            <a:r>
              <a:rPr lang="en-US" sz="2400" dirty="0">
                <a:solidFill>
                  <a:srgbClr val="444444"/>
                </a:solidFill>
                <a:latin typeface="Poppins"/>
              </a:rPr>
              <a:t> mainly consists of various types of cells, which make up the bulk of the brain</a:t>
            </a:r>
            <a:r>
              <a:rPr lang="en-US" sz="2400" dirty="0" smtClean="0">
                <a:solidFill>
                  <a:srgbClr val="444444"/>
                </a:solidFill>
                <a:latin typeface="Poppins"/>
              </a:rPr>
              <a:t>.</a:t>
            </a:r>
          </a:p>
          <a:p>
            <a:pPr>
              <a:buFont typeface="+mj-lt"/>
              <a:buAutoNum type="arabicPeriod"/>
            </a:pPr>
            <a:endParaRPr lang="en-US" sz="2400" dirty="0">
              <a:solidFill>
                <a:srgbClr val="444444"/>
              </a:solidFill>
              <a:latin typeface="Poppins"/>
            </a:endParaRPr>
          </a:p>
          <a:p>
            <a:pPr>
              <a:buFont typeface="+mj-lt"/>
              <a:buAutoNum type="arabicPeriod"/>
            </a:pPr>
            <a:r>
              <a:rPr lang="en-US" sz="2400" b="1" dirty="0">
                <a:solidFill>
                  <a:srgbClr val="444444"/>
                </a:solidFill>
                <a:latin typeface="Poppins"/>
              </a:rPr>
              <a:t>White matter</a:t>
            </a:r>
            <a:r>
              <a:rPr lang="en-US" sz="2400" dirty="0">
                <a:solidFill>
                  <a:srgbClr val="444444"/>
                </a:solidFill>
                <a:latin typeface="Poppins"/>
              </a:rPr>
              <a:t> is primarily composed of axons, which connect various grey matter areas of the brain with each other.</a:t>
            </a:r>
          </a:p>
          <a:p>
            <a:pPr algn="just"/>
            <a:r>
              <a:rPr lang="en-US" sz="2400" dirty="0">
                <a:solidFill>
                  <a:srgbClr val="444444"/>
                </a:solidFill>
                <a:latin typeface="Poppins"/>
              </a:rPr>
              <a:t>The exterior portion of the cerebrum is called the cortex or the cerebral mantle. The cortex is extremely convoluted, due to which, it has a large surface area.  The cerebrum also includes</a:t>
            </a:r>
            <a:r>
              <a:rPr lang="en-US" dirty="0" smtClean="0">
                <a:solidFill>
                  <a:srgbClr val="444444"/>
                </a:solidFill>
                <a:latin typeface="Poppins"/>
              </a:rPr>
              <a:t>:</a:t>
            </a:r>
            <a:endParaRPr lang="en-US" dirty="0">
              <a:solidFill>
                <a:srgbClr val="444444"/>
              </a:solidFill>
              <a:latin typeface="Poppins"/>
            </a:endParaRPr>
          </a:p>
        </p:txBody>
      </p:sp>
    </p:spTree>
    <p:extLst>
      <p:ext uri="{BB962C8B-B14F-4D97-AF65-F5344CB8AC3E}">
        <p14:creationId xmlns:p14="http://schemas.microsoft.com/office/powerpoint/2010/main" val="3582342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24840"/>
            <a:ext cx="12344400" cy="3785652"/>
          </a:xfrm>
          <a:prstGeom prst="rect">
            <a:avLst/>
          </a:prstGeom>
        </p:spPr>
        <p:txBody>
          <a:bodyPr wrap="square">
            <a:spAutoFit/>
          </a:bodyPr>
          <a:lstStyle/>
          <a:p>
            <a:pPr algn="just">
              <a:buFont typeface="+mj-lt"/>
              <a:buAutoNum type="arabicPeriod"/>
            </a:pPr>
            <a:r>
              <a:rPr lang="en-US" sz="2400" b="1" dirty="0" smtClean="0">
                <a:solidFill>
                  <a:srgbClr val="444444"/>
                </a:solidFill>
                <a:latin typeface="Poppins"/>
              </a:rPr>
              <a:t>Sensory areas</a:t>
            </a:r>
            <a:r>
              <a:rPr lang="en-US" sz="2400" dirty="0" smtClean="0">
                <a:solidFill>
                  <a:srgbClr val="444444"/>
                </a:solidFill>
                <a:latin typeface="Poppins"/>
              </a:rPr>
              <a:t>: To receive the messages.</a:t>
            </a:r>
          </a:p>
          <a:p>
            <a:pPr algn="just">
              <a:buFont typeface="+mj-lt"/>
              <a:buAutoNum type="arabicPeriod"/>
            </a:pPr>
            <a:endParaRPr lang="en-US" sz="2400" dirty="0" smtClean="0">
              <a:solidFill>
                <a:srgbClr val="444444"/>
              </a:solidFill>
              <a:latin typeface="Poppins"/>
            </a:endParaRPr>
          </a:p>
          <a:p>
            <a:pPr algn="just">
              <a:buFont typeface="+mj-lt"/>
              <a:buAutoNum type="arabicPeriod"/>
            </a:pPr>
            <a:r>
              <a:rPr lang="en-US" sz="2400" b="1" dirty="0" smtClean="0">
                <a:solidFill>
                  <a:srgbClr val="444444"/>
                </a:solidFill>
                <a:latin typeface="Poppins"/>
              </a:rPr>
              <a:t>Association </a:t>
            </a:r>
            <a:r>
              <a:rPr lang="en-US" sz="2400" b="1" dirty="0">
                <a:solidFill>
                  <a:srgbClr val="444444"/>
                </a:solidFill>
                <a:latin typeface="Poppins"/>
              </a:rPr>
              <a:t>areas</a:t>
            </a:r>
            <a:r>
              <a:rPr lang="en-US" sz="2400" dirty="0">
                <a:solidFill>
                  <a:srgbClr val="444444"/>
                </a:solidFill>
                <a:latin typeface="Poppins"/>
              </a:rPr>
              <a:t>: These areas integrate the incoming sensory information. It also forms a connection between sensory and motor areas</a:t>
            </a:r>
            <a:r>
              <a:rPr lang="en-US" sz="2400" dirty="0" smtClean="0">
                <a:solidFill>
                  <a:srgbClr val="444444"/>
                </a:solidFill>
                <a:latin typeface="Poppins"/>
              </a:rPr>
              <a:t>.</a:t>
            </a:r>
          </a:p>
          <a:p>
            <a:pPr algn="just">
              <a:buFont typeface="+mj-lt"/>
              <a:buAutoNum type="arabicPeriod"/>
            </a:pPr>
            <a:endParaRPr lang="en-US" sz="2400" dirty="0">
              <a:solidFill>
                <a:srgbClr val="444444"/>
              </a:solidFill>
              <a:latin typeface="Poppins"/>
            </a:endParaRPr>
          </a:p>
          <a:p>
            <a:pPr algn="just">
              <a:buFont typeface="+mj-lt"/>
              <a:buAutoNum type="arabicPeriod"/>
            </a:pPr>
            <a:r>
              <a:rPr lang="en-US" sz="2400" b="1" dirty="0" smtClean="0">
                <a:solidFill>
                  <a:srgbClr val="444444"/>
                </a:solidFill>
                <a:latin typeface="Poppins"/>
              </a:rPr>
              <a:t>Motor areas</a:t>
            </a:r>
            <a:r>
              <a:rPr lang="en-US" sz="2400" dirty="0" smtClean="0">
                <a:solidFill>
                  <a:srgbClr val="444444"/>
                </a:solidFill>
                <a:latin typeface="Poppins"/>
              </a:rPr>
              <a:t>: This area is responsible for the action of the voluntary muscles.</a:t>
            </a:r>
          </a:p>
          <a:p>
            <a:pPr algn="just">
              <a:buFont typeface="+mj-lt"/>
              <a:buAutoNum type="arabicPeriod"/>
            </a:pPr>
            <a:endParaRPr lang="en-US" sz="2400" dirty="0" smtClean="0">
              <a:solidFill>
                <a:srgbClr val="444444"/>
              </a:solidFill>
              <a:latin typeface="Poppins"/>
            </a:endParaRPr>
          </a:p>
          <a:p>
            <a:pPr algn="just"/>
            <a:r>
              <a:rPr lang="en-US" sz="2400" b="1" dirty="0" smtClean="0">
                <a:solidFill>
                  <a:srgbClr val="444444"/>
                </a:solidFill>
                <a:latin typeface="Poppins"/>
              </a:rPr>
              <a:t>Cerebrum Function</a:t>
            </a:r>
            <a:endParaRPr lang="en-US" sz="2400" b="1" dirty="0">
              <a:solidFill>
                <a:srgbClr val="444444"/>
              </a:solidFill>
              <a:latin typeface="Poppins"/>
            </a:endParaRPr>
          </a:p>
          <a:p>
            <a:pPr algn="just"/>
            <a:r>
              <a:rPr lang="en-US" sz="2400" dirty="0">
                <a:solidFill>
                  <a:srgbClr val="444444"/>
                </a:solidFill>
                <a:latin typeface="Poppins"/>
              </a:rPr>
              <a:t>The cerebrum is responsible for thinking, intelligence,  consciousness and memory. It is also responsible for interpreting touch, hearing and vision.</a:t>
            </a:r>
          </a:p>
        </p:txBody>
      </p:sp>
    </p:spTree>
    <p:extLst>
      <p:ext uri="{BB962C8B-B14F-4D97-AF65-F5344CB8AC3E}">
        <p14:creationId xmlns:p14="http://schemas.microsoft.com/office/powerpoint/2010/main" val="2544665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8680" y="947619"/>
            <a:ext cx="10820400" cy="4524315"/>
          </a:xfrm>
          <a:prstGeom prst="rect">
            <a:avLst/>
          </a:prstGeom>
        </p:spPr>
        <p:txBody>
          <a:bodyPr wrap="square">
            <a:spAutoFit/>
          </a:bodyPr>
          <a:lstStyle/>
          <a:p>
            <a:r>
              <a:rPr lang="en-US" sz="3200" b="1" dirty="0">
                <a:solidFill>
                  <a:srgbClr val="444444"/>
                </a:solidFill>
                <a:effectLst>
                  <a:outerShdw blurRad="38100" dist="38100" dir="2700000" algn="tl">
                    <a:srgbClr val="000000">
                      <a:alpha val="43137"/>
                    </a:srgbClr>
                  </a:outerShdw>
                </a:effectLst>
                <a:latin typeface="inherit"/>
              </a:rPr>
              <a:t>Thalamus</a:t>
            </a:r>
          </a:p>
          <a:p>
            <a:r>
              <a:rPr lang="en-US" sz="3200" dirty="0">
                <a:solidFill>
                  <a:srgbClr val="444444"/>
                </a:solidFill>
                <a:latin typeface="Poppins"/>
              </a:rPr>
              <a:t>The thalamus is a small structure, located right above the brain stem responsible for relaying sensory information from the </a:t>
            </a:r>
            <a:r>
              <a:rPr lang="en-US" sz="3200" b="1" dirty="0">
                <a:solidFill>
                  <a:srgbClr val="8C69FF"/>
                </a:solidFill>
                <a:latin typeface="Poppins"/>
                <a:hlinkClick r:id="rId2"/>
              </a:rPr>
              <a:t>sense organs</a:t>
            </a:r>
            <a:r>
              <a:rPr lang="en-US" sz="3200" dirty="0">
                <a:solidFill>
                  <a:srgbClr val="444444"/>
                </a:solidFill>
                <a:latin typeface="Poppins"/>
              </a:rPr>
              <a:t>. It is also responsible for transmitting motor information for movement and coordination. Thalamus is found in the limbic system within the cerebrum. This limbic system is mainly responsible for the formation of new memories and storing past experiences.</a:t>
            </a:r>
            <a:endParaRPr lang="en-US" sz="3200" b="0" i="0" dirty="0">
              <a:solidFill>
                <a:srgbClr val="444444"/>
              </a:solidFill>
              <a:effectLst/>
              <a:latin typeface="Poppins"/>
            </a:endParaRPr>
          </a:p>
        </p:txBody>
      </p:sp>
    </p:spTree>
    <p:extLst>
      <p:ext uri="{BB962C8B-B14F-4D97-AF65-F5344CB8AC3E}">
        <p14:creationId xmlns:p14="http://schemas.microsoft.com/office/powerpoint/2010/main" val="341002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63040" y="313403"/>
            <a:ext cx="8519160" cy="6247864"/>
          </a:xfrm>
          <a:prstGeom prst="rect">
            <a:avLst/>
          </a:prstGeom>
        </p:spPr>
        <p:txBody>
          <a:bodyPr wrap="square">
            <a:spAutoFit/>
          </a:bodyPr>
          <a:lstStyle/>
          <a:p>
            <a:r>
              <a:rPr lang="en-US" sz="4000" dirty="0">
                <a:effectLst>
                  <a:outerShdw blurRad="38100" dist="38100" dir="2700000" algn="tl">
                    <a:srgbClr val="000000">
                      <a:alpha val="43137"/>
                    </a:srgbClr>
                  </a:outerShdw>
                </a:effectLst>
              </a:rPr>
              <a:t>Hypothalamus</a:t>
            </a:r>
          </a:p>
          <a:p>
            <a:pPr algn="just"/>
            <a:r>
              <a:rPr lang="en-US" sz="2400" dirty="0">
                <a:solidFill>
                  <a:srgbClr val="444444"/>
                </a:solidFill>
                <a:latin typeface="Poppins"/>
              </a:rPr>
              <a:t>The hypothalamus is a small and essential part of the brain, located precisely below the thalamus. It is considered the primary region of the brain, as it is involved in the following functions:</a:t>
            </a:r>
          </a:p>
          <a:p>
            <a:pPr>
              <a:buFont typeface="+mj-lt"/>
              <a:buAutoNum type="arabicPeriod"/>
            </a:pPr>
            <a:r>
              <a:rPr lang="en-US" sz="2400" dirty="0">
                <a:solidFill>
                  <a:srgbClr val="444444"/>
                </a:solidFill>
                <a:latin typeface="Poppins"/>
              </a:rPr>
              <a:t>Receives impulses</a:t>
            </a:r>
          </a:p>
          <a:p>
            <a:pPr>
              <a:buFont typeface="+mj-lt"/>
              <a:buAutoNum type="arabicPeriod"/>
            </a:pPr>
            <a:r>
              <a:rPr lang="en-US" sz="2400" dirty="0">
                <a:solidFill>
                  <a:srgbClr val="444444"/>
                </a:solidFill>
                <a:latin typeface="Poppins"/>
              </a:rPr>
              <a:t>Regulates body temperature</a:t>
            </a:r>
          </a:p>
          <a:p>
            <a:pPr>
              <a:buFont typeface="+mj-lt"/>
              <a:buAutoNum type="arabicPeriod"/>
            </a:pPr>
            <a:r>
              <a:rPr lang="en-US" sz="2400" dirty="0">
                <a:solidFill>
                  <a:srgbClr val="444444"/>
                </a:solidFill>
                <a:latin typeface="Poppins"/>
              </a:rPr>
              <a:t>Controls the mood and emotions</a:t>
            </a:r>
          </a:p>
          <a:p>
            <a:pPr>
              <a:buFont typeface="+mj-lt"/>
              <a:buAutoNum type="arabicPeriod"/>
            </a:pPr>
            <a:r>
              <a:rPr lang="en-US" sz="2400" dirty="0">
                <a:solidFill>
                  <a:srgbClr val="444444"/>
                </a:solidFill>
                <a:latin typeface="Poppins"/>
              </a:rPr>
              <a:t>Controls the sense of taste and smell</a:t>
            </a:r>
          </a:p>
          <a:p>
            <a:pPr>
              <a:buFont typeface="+mj-lt"/>
              <a:buAutoNum type="arabicPeriod"/>
            </a:pPr>
            <a:r>
              <a:rPr lang="en-US" sz="2400" dirty="0" err="1">
                <a:solidFill>
                  <a:srgbClr val="444444"/>
                </a:solidFill>
                <a:latin typeface="Poppins"/>
              </a:rPr>
              <a:t>Synthesises</a:t>
            </a:r>
            <a:r>
              <a:rPr lang="en-US" sz="2400" dirty="0">
                <a:solidFill>
                  <a:srgbClr val="444444"/>
                </a:solidFill>
                <a:latin typeface="Poppins"/>
              </a:rPr>
              <a:t> the body’s essential hormones</a:t>
            </a:r>
          </a:p>
          <a:p>
            <a:pPr>
              <a:buFont typeface="+mj-lt"/>
              <a:buAutoNum type="arabicPeriod"/>
            </a:pPr>
            <a:r>
              <a:rPr lang="en-US" sz="2400" dirty="0">
                <a:solidFill>
                  <a:srgbClr val="444444"/>
                </a:solidFill>
                <a:latin typeface="Poppins"/>
              </a:rPr>
              <a:t>Coordinates the messages from the autonomous nervous system</a:t>
            </a:r>
          </a:p>
          <a:p>
            <a:pPr>
              <a:buFont typeface="+mj-lt"/>
              <a:buAutoNum type="arabicPeriod"/>
            </a:pPr>
            <a:r>
              <a:rPr lang="en-US" sz="2400" dirty="0">
                <a:solidFill>
                  <a:srgbClr val="444444"/>
                </a:solidFill>
                <a:latin typeface="Poppins"/>
              </a:rPr>
              <a:t>Controls appetite, peristalsis, the rate of heartbeat, and blood pressure</a:t>
            </a:r>
          </a:p>
          <a:p>
            <a:pPr>
              <a:buFont typeface="+mj-lt"/>
              <a:buAutoNum type="arabicPeriod"/>
            </a:pPr>
            <a:r>
              <a:rPr lang="en-US" sz="2400" dirty="0">
                <a:solidFill>
                  <a:srgbClr val="444444"/>
                </a:solidFill>
                <a:latin typeface="Poppins"/>
              </a:rPr>
              <a:t>Forms an axis with the pituitary gland which is the main link between the nervous and the endocrine systems</a:t>
            </a:r>
            <a:endParaRPr lang="en-US" sz="2400" b="0" i="0" dirty="0">
              <a:solidFill>
                <a:srgbClr val="444444"/>
              </a:solidFill>
              <a:effectLst/>
              <a:latin typeface="Poppins"/>
            </a:endParaRPr>
          </a:p>
        </p:txBody>
      </p:sp>
    </p:spTree>
    <p:extLst>
      <p:ext uri="{BB962C8B-B14F-4D97-AF65-F5344CB8AC3E}">
        <p14:creationId xmlns:p14="http://schemas.microsoft.com/office/powerpoint/2010/main" val="2245461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entral Nervous System: How It Functions, Stru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1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0737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160" y="1106389"/>
            <a:ext cx="10104120" cy="4647426"/>
          </a:xfrm>
          <a:prstGeom prst="rect">
            <a:avLst/>
          </a:prstGeom>
        </p:spPr>
        <p:txBody>
          <a:bodyPr wrap="square">
            <a:spAutoFit/>
          </a:bodyPr>
          <a:lstStyle/>
          <a:p>
            <a:r>
              <a:rPr lang="en-US" sz="3200" b="1" dirty="0">
                <a:solidFill>
                  <a:schemeClr val="accent6">
                    <a:lumMod val="50000"/>
                  </a:schemeClr>
                </a:solidFill>
                <a:latin typeface="Algerian" panose="04020705040A02060702" pitchFamily="82" charset="0"/>
              </a:rPr>
              <a:t>Cerebellum</a:t>
            </a:r>
          </a:p>
          <a:p>
            <a:r>
              <a:rPr lang="en-US" sz="2400" dirty="0">
                <a:solidFill>
                  <a:srgbClr val="444444"/>
                </a:solidFill>
                <a:latin typeface="Poppins"/>
              </a:rPr>
              <a:t>The cerebellum is the second largest part of the brain, located in the posterior portion of the medulla and pons. The cerebellum and cerebrum are separated by cerebellar tentorium and transverse fissure</a:t>
            </a:r>
            <a:r>
              <a:rPr lang="en-US" sz="2400" dirty="0" smtClean="0">
                <a:solidFill>
                  <a:srgbClr val="444444"/>
                </a:solidFill>
                <a:latin typeface="Poppins"/>
              </a:rPr>
              <a:t>.</a:t>
            </a:r>
          </a:p>
          <a:p>
            <a:r>
              <a:rPr lang="en-US" sz="2400" dirty="0" smtClean="0">
                <a:solidFill>
                  <a:srgbClr val="444444"/>
                </a:solidFill>
                <a:latin typeface="Poppins"/>
              </a:rPr>
              <a:t> </a:t>
            </a:r>
            <a:r>
              <a:rPr lang="en-US" sz="2400" dirty="0">
                <a:solidFill>
                  <a:srgbClr val="444444"/>
                </a:solidFill>
                <a:latin typeface="Poppins"/>
              </a:rPr>
              <a:t>Cortex is the outer surface of the cerebellum, and its parallel ridges are called the folia. </a:t>
            </a:r>
            <a:endParaRPr lang="en-US" sz="2400" dirty="0" smtClean="0">
              <a:solidFill>
                <a:srgbClr val="444444"/>
              </a:solidFill>
              <a:latin typeface="Poppins"/>
            </a:endParaRPr>
          </a:p>
          <a:p>
            <a:r>
              <a:rPr lang="en-US" sz="2400" dirty="0" smtClean="0">
                <a:solidFill>
                  <a:srgbClr val="444444"/>
                </a:solidFill>
                <a:latin typeface="Poppins"/>
              </a:rPr>
              <a:t>Apart </a:t>
            </a:r>
            <a:r>
              <a:rPr lang="en-US" sz="2400" dirty="0">
                <a:solidFill>
                  <a:srgbClr val="444444"/>
                </a:solidFill>
                <a:latin typeface="Poppins"/>
              </a:rPr>
              <a:t>from this, the cerebellum has the cerebellar peduncles, cerebellar nuclei, anterior and posterior lobes. The cerebellum consists of two hemispheres, the outer grey cortex and the inner white medulla. </a:t>
            </a:r>
            <a:endParaRPr lang="en-US" sz="2400" dirty="0" smtClean="0">
              <a:solidFill>
                <a:srgbClr val="444444"/>
              </a:solidFill>
              <a:latin typeface="Poppins"/>
            </a:endParaRPr>
          </a:p>
          <a:p>
            <a:r>
              <a:rPr lang="en-US" sz="2400" dirty="0">
                <a:solidFill>
                  <a:srgbClr val="444444"/>
                </a:solidFill>
                <a:latin typeface="Poppins"/>
              </a:rPr>
              <a:t> It is mainly responsible for coordinating and maintaining the body balance during walking, running, riding, swimming, and precision control of the voluntary movements. </a:t>
            </a:r>
            <a:endParaRPr lang="en-US" sz="2400" b="0" i="0" dirty="0">
              <a:solidFill>
                <a:srgbClr val="444444"/>
              </a:solidFill>
              <a:effectLst/>
              <a:latin typeface="Poppins"/>
            </a:endParaRPr>
          </a:p>
        </p:txBody>
      </p:sp>
    </p:spTree>
    <p:extLst>
      <p:ext uri="{BB962C8B-B14F-4D97-AF65-F5344CB8AC3E}">
        <p14:creationId xmlns:p14="http://schemas.microsoft.com/office/powerpoint/2010/main" val="4023031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 y="453241"/>
            <a:ext cx="11643360" cy="5262979"/>
          </a:xfrm>
          <a:prstGeom prst="rect">
            <a:avLst/>
          </a:prstGeom>
        </p:spPr>
        <p:txBody>
          <a:bodyPr wrap="square">
            <a:spAutoFit/>
          </a:bodyPr>
          <a:lstStyle/>
          <a:p>
            <a:r>
              <a:rPr lang="en-US" sz="2800" dirty="0">
                <a:solidFill>
                  <a:srgbClr val="FF0000"/>
                </a:solidFill>
                <a:latin typeface="Poppins"/>
              </a:rPr>
              <a:t>functions of the cerebellum include:</a:t>
            </a:r>
          </a:p>
          <a:p>
            <a:pPr>
              <a:buFont typeface="+mj-lt"/>
              <a:buAutoNum type="arabicPeriod"/>
            </a:pPr>
            <a:r>
              <a:rPr lang="en-US" sz="2800" dirty="0">
                <a:solidFill>
                  <a:srgbClr val="444444"/>
                </a:solidFill>
                <a:latin typeface="Poppins"/>
              </a:rPr>
              <a:t>It senses equilibrium.</a:t>
            </a:r>
          </a:p>
          <a:p>
            <a:pPr>
              <a:buFont typeface="+mj-lt"/>
              <a:buAutoNum type="arabicPeriod"/>
            </a:pPr>
            <a:r>
              <a:rPr lang="en-US" sz="2800" dirty="0">
                <a:solidFill>
                  <a:srgbClr val="444444"/>
                </a:solidFill>
                <a:latin typeface="Poppins"/>
              </a:rPr>
              <a:t>Transfers information.</a:t>
            </a:r>
          </a:p>
          <a:p>
            <a:pPr>
              <a:buFont typeface="+mj-lt"/>
              <a:buAutoNum type="arabicPeriod"/>
            </a:pPr>
            <a:r>
              <a:rPr lang="en-US" sz="2800" dirty="0">
                <a:solidFill>
                  <a:srgbClr val="444444"/>
                </a:solidFill>
                <a:latin typeface="Poppins"/>
              </a:rPr>
              <a:t>Coordinates eye movement.</a:t>
            </a:r>
          </a:p>
          <a:p>
            <a:pPr>
              <a:buFont typeface="+mj-lt"/>
              <a:buAutoNum type="arabicPeriod"/>
            </a:pPr>
            <a:r>
              <a:rPr lang="en-US" sz="2800" dirty="0">
                <a:solidFill>
                  <a:srgbClr val="444444"/>
                </a:solidFill>
                <a:latin typeface="Poppins"/>
              </a:rPr>
              <a:t>It enables precision control of the voluntary body movements.</a:t>
            </a:r>
          </a:p>
          <a:p>
            <a:pPr>
              <a:buFont typeface="+mj-lt"/>
              <a:buAutoNum type="arabicPeriod"/>
            </a:pPr>
            <a:r>
              <a:rPr lang="en-US" sz="2800" dirty="0">
                <a:solidFill>
                  <a:srgbClr val="444444"/>
                </a:solidFill>
                <a:latin typeface="Poppins"/>
              </a:rPr>
              <a:t>Predicts the future position of the body during a particular movement.</a:t>
            </a:r>
          </a:p>
          <a:p>
            <a:pPr>
              <a:buFont typeface="+mj-lt"/>
              <a:buAutoNum type="arabicPeriod"/>
            </a:pPr>
            <a:r>
              <a:rPr lang="en-US" sz="2800" dirty="0">
                <a:solidFill>
                  <a:srgbClr val="444444"/>
                </a:solidFill>
                <a:latin typeface="Poppins"/>
              </a:rPr>
              <a:t>Both anterior and posterior lobes are concerned with the skeletal movements.</a:t>
            </a:r>
          </a:p>
          <a:p>
            <a:pPr>
              <a:buFont typeface="+mj-lt"/>
              <a:buAutoNum type="arabicPeriod"/>
            </a:pPr>
            <a:r>
              <a:rPr lang="en-US" sz="2800" dirty="0">
                <a:solidFill>
                  <a:srgbClr val="444444"/>
                </a:solidFill>
                <a:latin typeface="Poppins"/>
              </a:rPr>
              <a:t>The cerebellum is also essential for making fine adjustments to motor actions.</a:t>
            </a:r>
          </a:p>
          <a:p>
            <a:pPr>
              <a:buFont typeface="+mj-lt"/>
              <a:buAutoNum type="arabicPeriod"/>
            </a:pPr>
            <a:r>
              <a:rPr lang="en-US" sz="2800" dirty="0">
                <a:solidFill>
                  <a:srgbClr val="444444"/>
                </a:solidFill>
                <a:latin typeface="Poppins"/>
              </a:rPr>
              <a:t>Coordinates and maintains body balance and posture during walking, running, riding, swimming.</a:t>
            </a:r>
          </a:p>
        </p:txBody>
      </p:sp>
    </p:spTree>
    <p:extLst>
      <p:ext uri="{BB962C8B-B14F-4D97-AF65-F5344CB8AC3E}">
        <p14:creationId xmlns:p14="http://schemas.microsoft.com/office/powerpoint/2010/main" val="4140454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0560" y="490925"/>
            <a:ext cx="10454640" cy="6001643"/>
          </a:xfrm>
          <a:prstGeom prst="rect">
            <a:avLst/>
          </a:prstGeom>
        </p:spPr>
        <p:txBody>
          <a:bodyPr wrap="square">
            <a:spAutoFit/>
          </a:bodyPr>
          <a:lstStyle/>
          <a:p>
            <a:r>
              <a:rPr lang="en-US" sz="2400" b="1" dirty="0">
                <a:solidFill>
                  <a:srgbClr val="FF0000"/>
                </a:solidFill>
                <a:effectLst>
                  <a:outerShdw blurRad="38100" dist="38100" dir="2700000" algn="tl">
                    <a:srgbClr val="000000">
                      <a:alpha val="43137"/>
                    </a:srgbClr>
                  </a:outerShdw>
                </a:effectLst>
                <a:latin typeface="Poppins"/>
              </a:rPr>
              <a:t>Medulla Oblongata</a:t>
            </a:r>
          </a:p>
          <a:p>
            <a:pPr algn="just"/>
            <a:r>
              <a:rPr lang="en-US" sz="2400" dirty="0">
                <a:solidFill>
                  <a:srgbClr val="444444"/>
                </a:solidFill>
                <a:latin typeface="Poppins"/>
              </a:rPr>
              <a:t>The medulla oblongata is a small structure present in the lowest region of the brain. It mainly controls the body’s autonomic functions such as heartbeat, breathing, and digestion. It plays a primary role in connecting the spinal cord, pons and the cerebral cortex. Also, it helps us in maintaining our posture and controlling our reflexes.</a:t>
            </a:r>
          </a:p>
          <a:p>
            <a:r>
              <a:rPr lang="en-US" sz="2400" b="1" dirty="0">
                <a:solidFill>
                  <a:schemeClr val="accent1">
                    <a:lumMod val="75000"/>
                  </a:schemeClr>
                </a:solidFill>
                <a:effectLst>
                  <a:outerShdw blurRad="38100" dist="38100" dir="2700000" algn="tl">
                    <a:srgbClr val="000000">
                      <a:alpha val="43137"/>
                    </a:srgbClr>
                  </a:outerShdw>
                </a:effectLst>
                <a:latin typeface="Poppins"/>
              </a:rPr>
              <a:t>Pons</a:t>
            </a:r>
          </a:p>
          <a:p>
            <a:pPr algn="just"/>
            <a:r>
              <a:rPr lang="en-US" sz="2400" dirty="0">
                <a:solidFill>
                  <a:srgbClr val="444444"/>
                </a:solidFill>
                <a:latin typeface="Poppins"/>
              </a:rPr>
              <a:t>The pons is the primary structure of the brain stem present between the midbrain and medulla oblongata. It serves as a relay signals between the lower cerebellum, spinal cord, the midbrain, cerebrum and other higher parts of the brain. The main functions of the pons include:</a:t>
            </a:r>
          </a:p>
          <a:p>
            <a:pPr>
              <a:buFont typeface="+mj-lt"/>
              <a:buAutoNum type="arabicPeriod"/>
            </a:pPr>
            <a:r>
              <a:rPr lang="en-US" sz="2400" dirty="0">
                <a:solidFill>
                  <a:srgbClr val="444444"/>
                </a:solidFill>
                <a:latin typeface="Poppins"/>
              </a:rPr>
              <a:t>Controlling sleep cycles.</a:t>
            </a:r>
          </a:p>
          <a:p>
            <a:pPr>
              <a:buFont typeface="+mj-lt"/>
              <a:buAutoNum type="arabicPeriod"/>
            </a:pPr>
            <a:r>
              <a:rPr lang="en-US" sz="2400" dirty="0">
                <a:solidFill>
                  <a:srgbClr val="444444"/>
                </a:solidFill>
                <a:latin typeface="Poppins"/>
              </a:rPr>
              <a:t>Regulating the magnitude and frequency of the respiration.</a:t>
            </a:r>
          </a:p>
          <a:p>
            <a:pPr>
              <a:buFont typeface="+mj-lt"/>
              <a:buAutoNum type="arabicPeriod"/>
            </a:pPr>
            <a:r>
              <a:rPr lang="en-US" sz="2400" dirty="0">
                <a:solidFill>
                  <a:srgbClr val="444444"/>
                </a:solidFill>
                <a:latin typeface="Poppins"/>
              </a:rPr>
              <a:t>Transfers information between the cerebellum and motor cortex.</a:t>
            </a:r>
          </a:p>
          <a:p>
            <a:pPr>
              <a:buFont typeface="+mj-lt"/>
              <a:buAutoNum type="arabicPeriod"/>
            </a:pPr>
            <a:r>
              <a:rPr lang="en-US" sz="2400" dirty="0">
                <a:solidFill>
                  <a:srgbClr val="444444"/>
                </a:solidFill>
                <a:latin typeface="Poppins"/>
              </a:rPr>
              <a:t>Pons is also involved in sensations, such as the sense of taste, hearing and balance.</a:t>
            </a:r>
            <a:endParaRPr lang="en-US" sz="2400" b="0" i="0" dirty="0">
              <a:solidFill>
                <a:srgbClr val="444444"/>
              </a:solidFill>
              <a:effectLst/>
              <a:latin typeface="Poppins"/>
            </a:endParaRPr>
          </a:p>
        </p:txBody>
      </p:sp>
    </p:spTree>
    <p:extLst>
      <p:ext uri="{BB962C8B-B14F-4D97-AF65-F5344CB8AC3E}">
        <p14:creationId xmlns:p14="http://schemas.microsoft.com/office/powerpoint/2010/main" val="25571547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 Thank You Slide Images Download free - Images SRk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08531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514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33615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9919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228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2696" y="1144513"/>
            <a:ext cx="9607826" cy="3046988"/>
          </a:xfrm>
          <a:prstGeom prst="rect">
            <a:avLst/>
          </a:prstGeom>
        </p:spPr>
        <p:txBody>
          <a:bodyPr wrap="square">
            <a:spAutoFit/>
          </a:bodyPr>
          <a:lstStyle/>
          <a:p>
            <a:pPr marL="457200" indent="-457200">
              <a:buFont typeface="Wingdings" panose="05000000000000000000" pitchFamily="2" charset="2"/>
              <a:buChar char="Ø"/>
            </a:pPr>
            <a:r>
              <a:rPr lang="en-US" sz="3200" b="1" i="0" dirty="0" smtClean="0">
                <a:solidFill>
                  <a:schemeClr val="accent2"/>
                </a:solidFill>
                <a:effectLst>
                  <a:outerShdw blurRad="38100" dist="38100" dir="2700000" algn="tl">
                    <a:srgbClr val="000000">
                      <a:alpha val="43137"/>
                    </a:srgbClr>
                  </a:outerShdw>
                </a:effectLst>
                <a:latin typeface="Google Sans"/>
              </a:rPr>
              <a:t>The nervous system includes the brain, spinal cord, and a complex network of nerves.</a:t>
            </a:r>
          </a:p>
          <a:p>
            <a:pPr marL="457200" indent="-457200">
              <a:buFont typeface="Wingdings" panose="05000000000000000000" pitchFamily="2" charset="2"/>
              <a:buChar char="Ø"/>
            </a:pPr>
            <a:endParaRPr lang="en-US" sz="3200" b="1" dirty="0">
              <a:solidFill>
                <a:schemeClr val="accent2"/>
              </a:solidFill>
              <a:effectLst>
                <a:outerShdw blurRad="38100" dist="38100" dir="2700000" algn="tl">
                  <a:srgbClr val="000000">
                    <a:alpha val="43137"/>
                  </a:srgbClr>
                </a:outerShdw>
              </a:effectLst>
              <a:latin typeface="Google Sans"/>
            </a:endParaRPr>
          </a:p>
          <a:p>
            <a:pPr marL="457200" indent="-457200">
              <a:buFont typeface="Wingdings" panose="05000000000000000000" pitchFamily="2" charset="2"/>
              <a:buChar char="Ø"/>
            </a:pPr>
            <a:r>
              <a:rPr lang="en-US" sz="3200" b="1" dirty="0">
                <a:solidFill>
                  <a:schemeClr val="accent2"/>
                </a:solidFill>
                <a:effectLst>
                  <a:outerShdw blurRad="38100" dist="38100" dir="2700000" algn="tl">
                    <a:srgbClr val="000000">
                      <a:alpha val="43137"/>
                    </a:srgbClr>
                  </a:outerShdw>
                </a:effectLst>
              </a:rPr>
              <a:t> nervous system is the highly complex part of an animal that coordinates its actions and sensory information by transmitting signals</a:t>
            </a:r>
          </a:p>
        </p:txBody>
      </p:sp>
    </p:spTree>
    <p:extLst>
      <p:ext uri="{BB962C8B-B14F-4D97-AF65-F5344CB8AC3E}">
        <p14:creationId xmlns:p14="http://schemas.microsoft.com/office/powerpoint/2010/main" val="1108045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8033" y="295072"/>
            <a:ext cx="4203615" cy="646331"/>
          </a:xfrm>
          <a:prstGeom prst="rect">
            <a:avLst/>
          </a:prstGeom>
        </p:spPr>
        <p:txBody>
          <a:bodyPr wrap="square">
            <a:spAutoFit/>
          </a:bodyPr>
          <a:lstStyle/>
          <a:p>
            <a:r>
              <a:rPr lang="en-US" dirty="0">
                <a:solidFill>
                  <a:srgbClr val="040C28"/>
                </a:solidFill>
                <a:latin typeface="Google Sans"/>
              </a:rPr>
              <a:t> </a:t>
            </a:r>
            <a:r>
              <a:rPr lang="en-US" sz="3600" dirty="0" smtClean="0">
                <a:solidFill>
                  <a:srgbClr val="FF0000"/>
                </a:solidFill>
                <a:latin typeface="Google Sans"/>
              </a:rPr>
              <a:t>NERVE PLUXES :-</a:t>
            </a:r>
            <a:endParaRPr lang="en-US" sz="3600" dirty="0">
              <a:solidFill>
                <a:srgbClr val="FF0000"/>
              </a:solidFill>
            </a:endParaRPr>
          </a:p>
        </p:txBody>
      </p:sp>
      <p:pic>
        <p:nvPicPr>
          <p:cNvPr id="1026" name="Picture 2" descr="Plexus Disorders - Brain, Spinal Cord, and Nerve Disorders - MSD Manual  Consumer Ver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0758" y="941403"/>
            <a:ext cx="4081574" cy="5667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8414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5616" y="1468191"/>
            <a:ext cx="10058400" cy="3385542"/>
          </a:xfrm>
          <a:prstGeom prst="rect">
            <a:avLst/>
          </a:prstGeom>
        </p:spPr>
        <p:txBody>
          <a:bodyPr wrap="square">
            <a:spAutoFit/>
          </a:bodyPr>
          <a:lstStyle/>
          <a:p>
            <a:pPr fontAlgn="base"/>
            <a:r>
              <a:rPr lang="en-US" sz="2800" dirty="0">
                <a:solidFill>
                  <a:srgbClr val="C00000"/>
                </a:solidFill>
                <a:latin typeface="Elephant" panose="02020904090505020303" pitchFamily="18" charset="0"/>
              </a:rPr>
              <a:t>Nerve Plexus </a:t>
            </a:r>
            <a:r>
              <a:rPr lang="en-US" sz="2800" dirty="0" smtClean="0">
                <a:solidFill>
                  <a:srgbClr val="C00000"/>
                </a:solidFill>
                <a:latin typeface="Elephant" panose="02020904090505020303" pitchFamily="18" charset="0"/>
              </a:rPr>
              <a:t>Locations</a:t>
            </a:r>
          </a:p>
          <a:p>
            <a:pPr fontAlgn="base"/>
            <a:endParaRPr lang="en-US" dirty="0">
              <a:solidFill>
                <a:srgbClr val="C00000"/>
              </a:solidFill>
              <a:latin typeface="Elephant" panose="02020904090505020303" pitchFamily="18" charset="0"/>
            </a:endParaRPr>
          </a:p>
          <a:p>
            <a:pPr marL="285750" indent="-285750" fontAlgn="base">
              <a:buFont typeface="Wingdings" panose="05000000000000000000" pitchFamily="2" charset="2"/>
              <a:buChar char="Ø"/>
            </a:pPr>
            <a:r>
              <a:rPr lang="en-US" sz="2400" dirty="0">
                <a:solidFill>
                  <a:schemeClr val="accent5"/>
                </a:solidFill>
                <a:latin typeface="Merriweather"/>
              </a:rPr>
              <a:t>Nerve bundles forming a plexus are also located throughout your body</a:t>
            </a:r>
            <a:r>
              <a:rPr lang="en-US" sz="2400" dirty="0" smtClean="0">
                <a:solidFill>
                  <a:schemeClr val="accent5"/>
                </a:solidFill>
                <a:latin typeface="Merriweather"/>
              </a:rPr>
              <a:t>.</a:t>
            </a:r>
            <a:endParaRPr lang="en-US" sz="2400" dirty="0">
              <a:solidFill>
                <a:schemeClr val="accent5"/>
              </a:solidFill>
              <a:latin typeface="Merriweather"/>
            </a:endParaRPr>
          </a:p>
          <a:p>
            <a:pPr marL="285750" indent="-285750" fontAlgn="base">
              <a:buFont typeface="Wingdings" panose="05000000000000000000" pitchFamily="2" charset="2"/>
              <a:buChar char="Ø"/>
            </a:pPr>
            <a:endParaRPr lang="en-US" sz="2400" dirty="0">
              <a:solidFill>
                <a:schemeClr val="accent5"/>
              </a:solidFill>
              <a:latin typeface="Merriweather"/>
            </a:endParaRPr>
          </a:p>
          <a:p>
            <a:pPr marL="285750" indent="-285750" fontAlgn="base">
              <a:buFont typeface="Wingdings" panose="05000000000000000000" pitchFamily="2" charset="2"/>
              <a:buChar char="Ø"/>
            </a:pPr>
            <a:r>
              <a:rPr lang="en-US" sz="2400" dirty="0">
                <a:solidFill>
                  <a:schemeClr val="accent5"/>
                </a:solidFill>
                <a:latin typeface="Merriweather"/>
              </a:rPr>
              <a:t>There are two major groups of nerve plexuses: the </a:t>
            </a:r>
            <a:r>
              <a:rPr lang="en-US" sz="2400" b="1" dirty="0">
                <a:solidFill>
                  <a:schemeClr val="accent5"/>
                </a:solidFill>
                <a:latin typeface="Merriweather"/>
              </a:rPr>
              <a:t>spinal plexus</a:t>
            </a:r>
            <a:r>
              <a:rPr lang="en-US" sz="2400" dirty="0">
                <a:solidFill>
                  <a:schemeClr val="accent5"/>
                </a:solidFill>
                <a:latin typeface="Merriweather"/>
              </a:rPr>
              <a:t> and the </a:t>
            </a:r>
            <a:r>
              <a:rPr lang="en-US" sz="2400" b="1" dirty="0">
                <a:solidFill>
                  <a:schemeClr val="accent5"/>
                </a:solidFill>
                <a:latin typeface="Merriweather"/>
              </a:rPr>
              <a:t>autonomic </a:t>
            </a:r>
            <a:r>
              <a:rPr lang="en-US" sz="2400" b="1" dirty="0" smtClean="0">
                <a:solidFill>
                  <a:schemeClr val="accent5"/>
                </a:solidFill>
                <a:latin typeface="Merriweather"/>
              </a:rPr>
              <a:t>plexus.</a:t>
            </a:r>
          </a:p>
          <a:p>
            <a:pPr fontAlgn="base"/>
            <a:endParaRPr lang="en-US" sz="2400" dirty="0">
              <a:solidFill>
                <a:schemeClr val="accent5"/>
              </a:solidFill>
              <a:latin typeface="Merriweather"/>
            </a:endParaRPr>
          </a:p>
          <a:p>
            <a:pPr marL="285750" indent="-285750" fontAlgn="base">
              <a:buFont typeface="Wingdings" panose="05000000000000000000" pitchFamily="2" charset="2"/>
              <a:buChar char="Ø"/>
            </a:pPr>
            <a:r>
              <a:rPr lang="en-US" sz="2400" dirty="0" smtClean="0">
                <a:solidFill>
                  <a:schemeClr val="accent5"/>
                </a:solidFill>
                <a:latin typeface="Merriweather"/>
              </a:rPr>
              <a:t>There </a:t>
            </a:r>
            <a:r>
              <a:rPr lang="en-US" sz="2400" dirty="0">
                <a:solidFill>
                  <a:schemeClr val="accent5"/>
                </a:solidFill>
                <a:latin typeface="Merriweather"/>
              </a:rPr>
              <a:t>are five distinct plexuses in each. They are named based on the location or function of the plexus.</a:t>
            </a:r>
            <a:endParaRPr lang="en-US" sz="2400" b="0" i="0" dirty="0">
              <a:solidFill>
                <a:schemeClr val="accent5"/>
              </a:solidFill>
              <a:effectLst/>
              <a:latin typeface="Merriweather"/>
            </a:endParaRPr>
          </a:p>
        </p:txBody>
      </p:sp>
    </p:spTree>
    <p:extLst>
      <p:ext uri="{BB962C8B-B14F-4D97-AF65-F5344CB8AC3E}">
        <p14:creationId xmlns:p14="http://schemas.microsoft.com/office/powerpoint/2010/main" val="1699722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3905" y="1791984"/>
            <a:ext cx="8555864" cy="3323987"/>
          </a:xfrm>
          <a:prstGeom prst="rect">
            <a:avLst/>
          </a:prstGeom>
        </p:spPr>
        <p:txBody>
          <a:bodyPr wrap="square">
            <a:spAutoFit/>
          </a:bodyPr>
          <a:lstStyle/>
          <a:p>
            <a:pPr fontAlgn="base"/>
            <a:r>
              <a:rPr lang="en-US" sz="3200" dirty="0">
                <a:solidFill>
                  <a:srgbClr val="CA14B4"/>
                </a:solidFill>
                <a:latin typeface="FS Albert Extra Bold"/>
              </a:rPr>
              <a:t>Function of a Plexus of </a:t>
            </a:r>
            <a:r>
              <a:rPr lang="en-US" sz="3200" dirty="0" smtClean="0">
                <a:solidFill>
                  <a:srgbClr val="CA14B4"/>
                </a:solidFill>
                <a:latin typeface="FS Albert Extra Bold"/>
              </a:rPr>
              <a:t>Nerves :-</a:t>
            </a:r>
            <a:endParaRPr lang="en-US" sz="3200" dirty="0">
              <a:solidFill>
                <a:srgbClr val="CA14B4"/>
              </a:solidFill>
              <a:latin typeface="FS Albert Extra Bold"/>
            </a:endParaRPr>
          </a:p>
          <a:p>
            <a:pPr fontAlgn="base"/>
            <a:endParaRPr lang="en-US" dirty="0">
              <a:solidFill>
                <a:srgbClr val="212121"/>
              </a:solidFill>
              <a:latin typeface="Merriweather"/>
            </a:endParaRPr>
          </a:p>
          <a:p>
            <a:pPr fontAlgn="base"/>
            <a:r>
              <a:rPr lang="en-US" dirty="0" smtClean="0">
                <a:solidFill>
                  <a:srgbClr val="212121"/>
                </a:solidFill>
                <a:latin typeface="Merriweather"/>
              </a:rPr>
              <a:t> </a:t>
            </a:r>
            <a:r>
              <a:rPr lang="en-US" sz="3200" dirty="0" smtClean="0">
                <a:solidFill>
                  <a:srgbClr val="212121"/>
                </a:solidFill>
                <a:latin typeface="Merriweather"/>
              </a:rPr>
              <a:t>A </a:t>
            </a:r>
            <a:r>
              <a:rPr lang="en-US" sz="3200" dirty="0">
                <a:solidFill>
                  <a:srgbClr val="212121"/>
                </a:solidFill>
                <a:latin typeface="Merriweather"/>
              </a:rPr>
              <a:t>plexus of nerves can be thought of as an electrical junction box. Various nerves come together, are sorted, and then travel on to their respective muscles or anatomical structures to communicate signals to and from your brain</a:t>
            </a:r>
            <a:r>
              <a:rPr lang="en-US" dirty="0">
                <a:solidFill>
                  <a:srgbClr val="212121"/>
                </a:solidFill>
                <a:latin typeface="Merriweather"/>
              </a:rPr>
              <a:t>.</a:t>
            </a:r>
            <a:endParaRPr lang="en-US" b="0" i="0" dirty="0">
              <a:solidFill>
                <a:srgbClr val="212121"/>
              </a:solidFill>
              <a:effectLst/>
              <a:latin typeface="Merriweather"/>
            </a:endParaRPr>
          </a:p>
        </p:txBody>
      </p:sp>
    </p:spTree>
    <p:extLst>
      <p:ext uri="{BB962C8B-B14F-4D97-AF65-F5344CB8AC3E}">
        <p14:creationId xmlns:p14="http://schemas.microsoft.com/office/powerpoint/2010/main" val="1906979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017431" y="476666"/>
            <a:ext cx="10019763" cy="243143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273239"/>
                </a:solidFill>
                <a:effectLst/>
                <a:latin typeface="Nunito"/>
              </a:rPr>
              <a:t>What is a Neuron?</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273239"/>
              </a:solidFill>
              <a:effectLst/>
              <a:latin typeface="Nunito"/>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rPr>
              <a:t>The neuron is the basic fundamental cell of the nervous system which helps in the transmission of signals from one part to the other part of the body.</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273239"/>
                </a:solidFill>
                <a:effectLst/>
                <a:latin typeface="Nunito"/>
              </a:rPr>
              <a:t>A neuron can be defined as a nerve cell that </a:t>
            </a:r>
            <a:r>
              <a:rPr kumimoji="0" lang="en-US" b="1" i="0" u="none" strike="noStrike" cap="none" normalizeH="0" baseline="0" dirty="0" smtClean="0">
                <a:ln>
                  <a:noFill/>
                </a:ln>
                <a:solidFill>
                  <a:srgbClr val="CA14B4"/>
                </a:solidFill>
                <a:effectLst/>
                <a:latin typeface="Nunito"/>
              </a:rPr>
              <a:t>transmits information from one part of the body to another through </a:t>
            </a:r>
            <a:r>
              <a:rPr kumimoji="0" lang="en-US" sz="2000" b="1" i="0" u="none" strike="noStrike" cap="none" normalizeH="0" baseline="0" dirty="0" smtClean="0">
                <a:ln>
                  <a:noFill/>
                </a:ln>
                <a:solidFill>
                  <a:srgbClr val="CA14B4"/>
                </a:solidFill>
                <a:effectLst/>
                <a:latin typeface="Nunito"/>
              </a:rPr>
              <a:t>neural </a:t>
            </a:r>
            <a:r>
              <a:rPr kumimoji="0" lang="en-US" b="1" i="0" u="none" strike="noStrike" cap="none" normalizeH="0" baseline="0" dirty="0" smtClean="0">
                <a:ln>
                  <a:noFill/>
                </a:ln>
                <a:solidFill>
                  <a:srgbClr val="CA14B4"/>
                </a:solidFill>
                <a:effectLst/>
                <a:latin typeface="Nunito"/>
              </a:rPr>
              <a:t>impulses</a:t>
            </a:r>
            <a:r>
              <a:rPr kumimoji="0" lang="en-US" b="0" i="0" u="none" strike="noStrike" cap="none" normalizeH="0" baseline="0" dirty="0" smtClean="0">
                <a:ln>
                  <a:noFill/>
                </a:ln>
                <a:solidFill>
                  <a:srgbClr val="273239"/>
                </a:solidFill>
                <a:effectLst/>
                <a:latin typeface="Nunito"/>
              </a:rPr>
              <a:t>. Neurons receive and transmit signals to different parts of the body. This transmission process can be carried out both in physical and electrical forms. </a:t>
            </a:r>
            <a:endParaRPr kumimoji="0" lang="en-US" b="0" i="0" u="none" strike="noStrike" cap="none" normalizeH="0" baseline="0" dirty="0" smtClean="0">
              <a:ln>
                <a:noFill/>
              </a:ln>
              <a:solidFill>
                <a:schemeClr val="tx1"/>
              </a:solidFill>
              <a:effectLst/>
            </a:endParaRPr>
          </a:p>
        </p:txBody>
      </p:sp>
      <p:pic>
        <p:nvPicPr>
          <p:cNvPr id="3" name="Picture 2"/>
          <p:cNvPicPr>
            <a:picLocks noChangeAspect="1"/>
          </p:cNvPicPr>
          <p:nvPr/>
        </p:nvPicPr>
        <p:blipFill>
          <a:blip r:embed="rId2"/>
          <a:stretch>
            <a:fillRect/>
          </a:stretch>
        </p:blipFill>
        <p:spPr>
          <a:xfrm>
            <a:off x="4198242" y="2873129"/>
            <a:ext cx="5770005" cy="3984871"/>
          </a:xfrm>
          <a:prstGeom prst="rect">
            <a:avLst/>
          </a:prstGeom>
        </p:spPr>
      </p:pic>
    </p:spTree>
    <p:extLst>
      <p:ext uri="{BB962C8B-B14F-4D97-AF65-F5344CB8AC3E}">
        <p14:creationId xmlns:p14="http://schemas.microsoft.com/office/powerpoint/2010/main" val="7488496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5408" y="491010"/>
            <a:ext cx="10049815" cy="4524315"/>
          </a:xfrm>
          <a:prstGeom prst="rect">
            <a:avLst/>
          </a:prstGeom>
        </p:spPr>
        <p:txBody>
          <a:bodyPr wrap="square">
            <a:spAutoFit/>
          </a:bodyPr>
          <a:lstStyle/>
          <a:p>
            <a:pPr marL="457200" indent="-457200">
              <a:buFont typeface="Wingdings" panose="05000000000000000000" pitchFamily="2" charset="2"/>
              <a:buChar char="q"/>
            </a:pPr>
            <a:r>
              <a:rPr lang="en-US" sz="2400" dirty="0" smtClean="0">
                <a:solidFill>
                  <a:srgbClr val="273239"/>
                </a:solidFill>
                <a:latin typeface="Nunito"/>
              </a:rPr>
              <a:t>The </a:t>
            </a:r>
            <a:r>
              <a:rPr lang="en-US" sz="2400" dirty="0">
                <a:solidFill>
                  <a:srgbClr val="273239"/>
                </a:solidFill>
                <a:latin typeface="Nunito"/>
              </a:rPr>
              <a:t>cell body is also known as </a:t>
            </a:r>
            <a:r>
              <a:rPr lang="en-US" sz="2400" b="1" dirty="0">
                <a:solidFill>
                  <a:srgbClr val="273239"/>
                </a:solidFill>
                <a:latin typeface="Nunito"/>
              </a:rPr>
              <a:t>Soma.</a:t>
            </a:r>
            <a:r>
              <a:rPr lang="en-US" sz="2400" dirty="0">
                <a:solidFill>
                  <a:srgbClr val="273239"/>
                </a:solidFill>
                <a:latin typeface="Nunito"/>
              </a:rPr>
              <a:t> The cell body has a variable size and shape</a:t>
            </a:r>
            <a:r>
              <a:rPr lang="en-US" sz="2400" dirty="0" smtClean="0">
                <a:solidFill>
                  <a:srgbClr val="273239"/>
                </a:solidFill>
                <a:latin typeface="Nunito"/>
              </a:rPr>
              <a:t>.</a:t>
            </a:r>
          </a:p>
          <a:p>
            <a:pPr marL="457200" indent="-457200">
              <a:buFont typeface="Wingdings" panose="05000000000000000000" pitchFamily="2" charset="2"/>
              <a:buChar char="q"/>
            </a:pPr>
            <a:endParaRPr lang="en-US" sz="2400" dirty="0" smtClean="0">
              <a:solidFill>
                <a:srgbClr val="273239"/>
              </a:solidFill>
              <a:latin typeface="Nunito"/>
            </a:endParaRPr>
          </a:p>
          <a:p>
            <a:pPr marL="457200" indent="-457200">
              <a:buFont typeface="Wingdings" panose="05000000000000000000" pitchFamily="2" charset="2"/>
              <a:buChar char="q"/>
            </a:pPr>
            <a:r>
              <a:rPr lang="en-US" sz="2400" dirty="0" smtClean="0">
                <a:solidFill>
                  <a:srgbClr val="273239"/>
                </a:solidFill>
                <a:latin typeface="Nunito"/>
              </a:rPr>
              <a:t>The </a:t>
            </a:r>
            <a:r>
              <a:rPr lang="en-US" sz="2400" dirty="0">
                <a:solidFill>
                  <a:srgbClr val="273239"/>
                </a:solidFill>
                <a:latin typeface="Nunito"/>
              </a:rPr>
              <a:t>cell body consists of the </a:t>
            </a:r>
            <a:r>
              <a:rPr lang="en-US" sz="2400" u="sng" dirty="0">
                <a:latin typeface="Nunito"/>
                <a:hlinkClick r:id="rId2"/>
              </a:rPr>
              <a:t>nucleus </a:t>
            </a:r>
            <a:r>
              <a:rPr lang="en-US" sz="2400" dirty="0">
                <a:solidFill>
                  <a:srgbClr val="273239"/>
                </a:solidFill>
                <a:latin typeface="Nunito"/>
              </a:rPr>
              <a:t>which is enormous and is able </a:t>
            </a:r>
            <a:r>
              <a:rPr lang="en-US" sz="2400" dirty="0" smtClean="0">
                <a:solidFill>
                  <a:srgbClr val="273239"/>
                </a:solidFill>
                <a:latin typeface="Nunito"/>
              </a:rPr>
              <a:t>                to </a:t>
            </a:r>
            <a:r>
              <a:rPr lang="en-US" sz="2400" dirty="0">
                <a:solidFill>
                  <a:srgbClr val="273239"/>
                </a:solidFill>
                <a:latin typeface="Nunito"/>
              </a:rPr>
              <a:t>show its nucleolus. </a:t>
            </a:r>
            <a:endParaRPr lang="en-US" sz="2400" dirty="0" smtClean="0">
              <a:solidFill>
                <a:srgbClr val="273239"/>
              </a:solidFill>
              <a:latin typeface="Nunito"/>
            </a:endParaRPr>
          </a:p>
          <a:p>
            <a:pPr marL="457200" indent="-457200">
              <a:buFont typeface="Wingdings" panose="05000000000000000000" pitchFamily="2" charset="2"/>
              <a:buChar char="q"/>
            </a:pPr>
            <a:endParaRPr lang="en-US" sz="2400" dirty="0" smtClean="0">
              <a:solidFill>
                <a:srgbClr val="273239"/>
              </a:solidFill>
              <a:latin typeface="Nunito"/>
            </a:endParaRPr>
          </a:p>
          <a:p>
            <a:pPr marL="457200" indent="-457200">
              <a:buFont typeface="Wingdings" panose="05000000000000000000" pitchFamily="2" charset="2"/>
              <a:buChar char="q"/>
            </a:pPr>
            <a:r>
              <a:rPr lang="en-US" sz="2400" dirty="0" smtClean="0">
                <a:solidFill>
                  <a:srgbClr val="273239"/>
                </a:solidFill>
                <a:latin typeface="Nunito"/>
              </a:rPr>
              <a:t>The </a:t>
            </a:r>
            <a:r>
              <a:rPr lang="en-US" sz="2400" dirty="0">
                <a:solidFill>
                  <a:srgbClr val="273239"/>
                </a:solidFill>
                <a:latin typeface="Nunito"/>
              </a:rPr>
              <a:t>cell body also consists of the </a:t>
            </a:r>
            <a:r>
              <a:rPr lang="en-US" sz="2400" u="sng" dirty="0">
                <a:latin typeface="Nunito"/>
                <a:hlinkClick r:id="rId3"/>
              </a:rPr>
              <a:t>Mitochondria</a:t>
            </a:r>
            <a:r>
              <a:rPr lang="en-US" sz="2400" dirty="0">
                <a:solidFill>
                  <a:srgbClr val="273239"/>
                </a:solidFill>
                <a:latin typeface="Nunito"/>
              </a:rPr>
              <a:t>, </a:t>
            </a:r>
            <a:r>
              <a:rPr lang="en-US" sz="2400" u="sng" dirty="0">
                <a:latin typeface="Nunito"/>
                <a:hlinkClick r:id="rId4"/>
              </a:rPr>
              <a:t>Golgi apparatus</a:t>
            </a:r>
            <a:r>
              <a:rPr lang="en-US" sz="2400" dirty="0">
                <a:solidFill>
                  <a:srgbClr val="273239"/>
                </a:solidFill>
                <a:latin typeface="Nunito"/>
              </a:rPr>
              <a:t>, pigment granules, </a:t>
            </a:r>
            <a:r>
              <a:rPr lang="en-US" sz="2400" dirty="0" err="1">
                <a:solidFill>
                  <a:srgbClr val="273239"/>
                </a:solidFill>
                <a:latin typeface="Nunito"/>
              </a:rPr>
              <a:t>neurofibrils</a:t>
            </a:r>
            <a:r>
              <a:rPr lang="en-US" sz="2400" dirty="0">
                <a:solidFill>
                  <a:srgbClr val="273239"/>
                </a:solidFill>
                <a:latin typeface="Nunito"/>
              </a:rPr>
              <a:t>, and </a:t>
            </a:r>
            <a:r>
              <a:rPr lang="en-US" sz="2400" dirty="0" err="1">
                <a:solidFill>
                  <a:srgbClr val="273239"/>
                </a:solidFill>
                <a:latin typeface="Nunito"/>
              </a:rPr>
              <a:t>Neuro</a:t>
            </a:r>
            <a:r>
              <a:rPr lang="en-US" sz="2400" dirty="0">
                <a:solidFill>
                  <a:srgbClr val="273239"/>
                </a:solidFill>
                <a:latin typeface="Nunito"/>
              </a:rPr>
              <a:t> tubules in the </a:t>
            </a:r>
            <a:r>
              <a:rPr lang="en-US" sz="2400" u="sng" dirty="0">
                <a:latin typeface="Nunito"/>
                <a:hlinkClick r:id="rId5"/>
              </a:rPr>
              <a:t>Cytoplasm </a:t>
            </a:r>
            <a:r>
              <a:rPr lang="en-US" sz="2400" dirty="0">
                <a:solidFill>
                  <a:srgbClr val="273239"/>
                </a:solidFill>
                <a:latin typeface="Nunito"/>
              </a:rPr>
              <a:t>which supports the Neuron. The rough </a:t>
            </a:r>
            <a:r>
              <a:rPr lang="en-US" sz="2400" u="sng" dirty="0">
                <a:latin typeface="Nunito"/>
                <a:hlinkClick r:id="rId6"/>
              </a:rPr>
              <a:t>endoplasmic reticulum</a:t>
            </a:r>
            <a:r>
              <a:rPr lang="en-US" sz="2400" dirty="0">
                <a:solidFill>
                  <a:srgbClr val="273239"/>
                </a:solidFill>
                <a:latin typeface="Nunito"/>
              </a:rPr>
              <a:t> is seen in</a:t>
            </a:r>
            <a:r>
              <a:rPr lang="en-US" sz="2400" b="1" dirty="0">
                <a:solidFill>
                  <a:srgbClr val="273239"/>
                </a:solidFill>
                <a:latin typeface="Nunito"/>
              </a:rPr>
              <a:t> </a:t>
            </a:r>
            <a:r>
              <a:rPr lang="en-US" sz="2400" b="1" dirty="0" err="1">
                <a:solidFill>
                  <a:srgbClr val="273239"/>
                </a:solidFill>
                <a:latin typeface="Nunito"/>
              </a:rPr>
              <a:t>Nissl</a:t>
            </a:r>
            <a:r>
              <a:rPr lang="en-US" sz="2400" b="1" dirty="0">
                <a:solidFill>
                  <a:srgbClr val="273239"/>
                </a:solidFill>
                <a:latin typeface="Nunito"/>
              </a:rPr>
              <a:t> granules</a:t>
            </a:r>
            <a:r>
              <a:rPr lang="en-US" sz="2400" dirty="0">
                <a:solidFill>
                  <a:srgbClr val="273239"/>
                </a:solidFill>
                <a:latin typeface="Nunito"/>
              </a:rPr>
              <a:t> which extend into dendrites, but an absent in axon Hillock. Neurons do not contain centrioles so they cannot divide. </a:t>
            </a:r>
            <a:endParaRPr lang="en-US" sz="2400" dirty="0"/>
          </a:p>
        </p:txBody>
      </p:sp>
    </p:spTree>
    <p:extLst>
      <p:ext uri="{BB962C8B-B14F-4D97-AF65-F5344CB8AC3E}">
        <p14:creationId xmlns:p14="http://schemas.microsoft.com/office/powerpoint/2010/main" val="4095245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4698" y="591079"/>
            <a:ext cx="11101588" cy="1569660"/>
          </a:xfrm>
          <a:prstGeom prst="rect">
            <a:avLst/>
          </a:prstGeom>
        </p:spPr>
        <p:txBody>
          <a:bodyPr wrap="square">
            <a:spAutoFit/>
          </a:bodyPr>
          <a:lstStyle/>
          <a:p>
            <a:pPr algn="just" fontAlgn="base"/>
            <a:r>
              <a:rPr lang="en-US" sz="2400" b="1" dirty="0" smtClean="0">
                <a:solidFill>
                  <a:srgbClr val="5B2405"/>
                </a:solidFill>
                <a:effectLst>
                  <a:outerShdw blurRad="38100" dist="38100" dir="2700000" algn="tl">
                    <a:srgbClr val="000000">
                      <a:alpha val="43137"/>
                    </a:srgbClr>
                  </a:outerShdw>
                </a:effectLst>
                <a:latin typeface="Nunito"/>
              </a:rPr>
              <a:t>Cell Processes (</a:t>
            </a:r>
            <a:r>
              <a:rPr lang="en-US" sz="2400" b="1" dirty="0" err="1" smtClean="0">
                <a:solidFill>
                  <a:srgbClr val="5B2405"/>
                </a:solidFill>
                <a:effectLst>
                  <a:outerShdw blurRad="38100" dist="38100" dir="2700000" algn="tl">
                    <a:srgbClr val="000000">
                      <a:alpha val="43137"/>
                    </a:srgbClr>
                  </a:outerShdw>
                </a:effectLst>
                <a:latin typeface="Nunito"/>
              </a:rPr>
              <a:t>Neurites</a:t>
            </a:r>
            <a:r>
              <a:rPr lang="en-US" sz="2400" b="1" dirty="0" smtClean="0">
                <a:solidFill>
                  <a:srgbClr val="273239"/>
                </a:solidFill>
                <a:effectLst>
                  <a:outerShdw blurRad="38100" dist="38100" dir="2700000" algn="tl">
                    <a:srgbClr val="000000">
                      <a:alpha val="43137"/>
                    </a:srgbClr>
                  </a:outerShdw>
                </a:effectLst>
                <a:latin typeface="Nunito"/>
              </a:rPr>
              <a:t>)</a:t>
            </a:r>
            <a:endParaRPr lang="en-US" sz="2400" b="1" dirty="0">
              <a:solidFill>
                <a:srgbClr val="273239"/>
              </a:solidFill>
              <a:effectLst>
                <a:outerShdw blurRad="38100" dist="38100" dir="2700000" algn="tl">
                  <a:srgbClr val="000000">
                    <a:alpha val="43137"/>
                  </a:srgbClr>
                </a:outerShdw>
              </a:effectLst>
              <a:latin typeface="Nunito"/>
            </a:endParaRPr>
          </a:p>
          <a:p>
            <a:pPr algn="just" fontAlgn="base"/>
            <a:r>
              <a:rPr lang="en-US" sz="2400" dirty="0">
                <a:solidFill>
                  <a:srgbClr val="273239"/>
                </a:solidFill>
                <a:latin typeface="Nunito"/>
              </a:rPr>
              <a:t>This is defined as any projection from the cell body of the neuron. The projection can be an axon or a dendrite. These are the extensions of the cell body. These contain the following components</a:t>
            </a:r>
            <a:r>
              <a:rPr lang="en-US" dirty="0">
                <a:solidFill>
                  <a:srgbClr val="273239"/>
                </a:solidFill>
                <a:latin typeface="Nunito"/>
              </a:rPr>
              <a:t>.</a:t>
            </a:r>
            <a:endParaRPr lang="en-US" b="0" i="0" dirty="0">
              <a:solidFill>
                <a:srgbClr val="273239"/>
              </a:solidFill>
              <a:effectLst/>
              <a:latin typeface="Nunito"/>
            </a:endParaRPr>
          </a:p>
        </p:txBody>
      </p:sp>
      <p:sp>
        <p:nvSpPr>
          <p:cNvPr id="3" name="Rectangle 2"/>
          <p:cNvSpPr/>
          <p:nvPr/>
        </p:nvSpPr>
        <p:spPr>
          <a:xfrm>
            <a:off x="244698" y="2976840"/>
            <a:ext cx="11578108" cy="1692771"/>
          </a:xfrm>
          <a:prstGeom prst="rect">
            <a:avLst/>
          </a:prstGeom>
        </p:spPr>
        <p:txBody>
          <a:bodyPr wrap="square">
            <a:spAutoFit/>
          </a:bodyPr>
          <a:lstStyle/>
          <a:p>
            <a:pPr algn="just" fontAlgn="base"/>
            <a:r>
              <a:rPr lang="en-US" sz="3200" b="1" dirty="0">
                <a:solidFill>
                  <a:srgbClr val="273239"/>
                </a:solidFill>
                <a:latin typeface="Nunito"/>
              </a:rPr>
              <a:t>Dendrites</a:t>
            </a:r>
          </a:p>
          <a:p>
            <a:pPr algn="just" fontAlgn="base"/>
            <a:r>
              <a:rPr lang="en-US" sz="2400" dirty="0">
                <a:solidFill>
                  <a:srgbClr val="273239"/>
                </a:solidFill>
                <a:latin typeface="Nunito"/>
              </a:rPr>
              <a:t>Dendrites are tree-like structures (</a:t>
            </a:r>
            <a:r>
              <a:rPr lang="en-US" sz="2400" b="1" dirty="0">
                <a:solidFill>
                  <a:srgbClr val="273239"/>
                </a:solidFill>
                <a:latin typeface="Nunito"/>
              </a:rPr>
              <a:t>dendritic trees</a:t>
            </a:r>
            <a:r>
              <a:rPr lang="en-US" sz="2400" dirty="0">
                <a:solidFill>
                  <a:srgbClr val="273239"/>
                </a:solidFill>
                <a:latin typeface="Nunito"/>
              </a:rPr>
              <a:t>) that are designed to receive communications from other cells. They are 2 micrometers in length. They receive signals from various neurons and process and transfer the signals to the cell body.</a:t>
            </a:r>
            <a:endParaRPr lang="en-US" sz="2400" b="0" i="0" dirty="0">
              <a:solidFill>
                <a:srgbClr val="273239"/>
              </a:solidFill>
              <a:effectLst/>
              <a:latin typeface="Nunito"/>
            </a:endParaRPr>
          </a:p>
        </p:txBody>
      </p:sp>
    </p:spTree>
    <p:extLst>
      <p:ext uri="{BB962C8B-B14F-4D97-AF65-F5344CB8AC3E}">
        <p14:creationId xmlns:p14="http://schemas.microsoft.com/office/powerpoint/2010/main" val="42828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TotalTime>
  <Words>677</Words>
  <Application>Microsoft Office PowerPoint</Application>
  <PresentationFormat>Widescreen</PresentationFormat>
  <Paragraphs>123</Paragraphs>
  <Slides>26</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26</vt:i4>
      </vt:variant>
    </vt:vector>
  </HeadingPairs>
  <TitlesOfParts>
    <vt:vector size="39" baseType="lpstr">
      <vt:lpstr>Algerian</vt:lpstr>
      <vt:lpstr>Arial</vt:lpstr>
      <vt:lpstr>Calibri</vt:lpstr>
      <vt:lpstr>Calibri Light</vt:lpstr>
      <vt:lpstr>Elephant</vt:lpstr>
      <vt:lpstr>FS Albert Extra Bold</vt:lpstr>
      <vt:lpstr>Google Sans</vt:lpstr>
      <vt:lpstr>inherit</vt:lpstr>
      <vt:lpstr>Merriweather</vt:lpstr>
      <vt:lpstr>Nunito</vt:lpstr>
      <vt:lpstr>Poppins</vt:lpstr>
      <vt:lpstr>Wingdings</vt:lpstr>
      <vt:lpstr>Office Theme</vt:lpstr>
      <vt:lpstr>SHAHID VIRPATNI LAXMI MAHAVIDYALAY TITAVE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SHAHID VEERPATNI LAXMI MAHAVIDYALAY TITAVE</dc:title>
  <dc:creator>svlm</dc:creator>
  <cp:lastModifiedBy>SVLM</cp:lastModifiedBy>
  <cp:revision>11</cp:revision>
  <dcterms:created xsi:type="dcterms:W3CDTF">2023-10-15T06:17:45Z</dcterms:created>
  <dcterms:modified xsi:type="dcterms:W3CDTF">2023-10-18T07:04:21Z</dcterms:modified>
</cp:coreProperties>
</file>