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05F4638-D2CC-48AF-A620-D1F84BA82785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F739E18-BB09-49F9-93DD-E9CD111C0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95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>
            <a:fillRect/>
          </a:stretch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3805-FDBA-4E5B-882E-46E9932611B5}" type="datetimeFigureOut">
              <a:rPr lang="en-IN" smtClean="0"/>
              <a:t>26-12-2023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103909C-2752-4708-AFA9-802E90D11D31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3517" y="802298"/>
            <a:ext cx="9021335" cy="254143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sym typeface="+mn-ea"/>
              </a:rPr>
              <a:t>Shahid</a:t>
            </a:r>
            <a:r>
              <a:rPr lang="en-US" sz="2800" b="1" dirty="0">
                <a:sym typeface="+mn-ea"/>
              </a:rPr>
              <a:t> </a:t>
            </a:r>
            <a:r>
              <a:rPr lang="en-US" sz="2800" b="1" dirty="0" err="1">
                <a:sym typeface="+mn-ea"/>
              </a:rPr>
              <a:t>Virpatni</a:t>
            </a:r>
            <a:r>
              <a:rPr lang="en-US" sz="2800" b="1" dirty="0">
                <a:sym typeface="+mn-ea"/>
              </a:rPr>
              <a:t> </a:t>
            </a:r>
            <a:r>
              <a:rPr lang="en-US" sz="2800" b="1" dirty="0" err="1">
                <a:sym typeface="+mn-ea"/>
              </a:rPr>
              <a:t>Laxmi</a:t>
            </a:r>
            <a:r>
              <a:rPr lang="en-US" sz="2800" b="1" dirty="0">
                <a:sym typeface="+mn-ea"/>
              </a:rPr>
              <a:t> </a:t>
            </a:r>
            <a:r>
              <a:rPr lang="en-US" sz="2800" b="1" dirty="0" err="1">
                <a:sym typeface="+mn-ea"/>
              </a:rPr>
              <a:t>Mahavidyalaya,Titave</a:t>
            </a:r>
            <a:r>
              <a:rPr lang="en-US" sz="2800" b="1" dirty="0">
                <a:sym typeface="+mn-ea"/>
              </a:rPr>
              <a:t/>
            </a:r>
            <a:br>
              <a:rPr lang="en-US" sz="2800" b="1" dirty="0">
                <a:sym typeface="+mn-ea"/>
              </a:rPr>
            </a:br>
            <a:r>
              <a:rPr lang="en-US" sz="2800" b="1" dirty="0">
                <a:sym typeface="+mn-ea"/>
              </a:rPr>
              <a:t>Department of Home </a:t>
            </a:r>
            <a:r>
              <a:rPr lang="en-US" sz="2800" b="1" dirty="0" smtClean="0">
                <a:sym typeface="+mn-ea"/>
              </a:rPr>
              <a:t>Science ( </a:t>
            </a:r>
            <a:r>
              <a:rPr lang="en-US" sz="2800" b="1" dirty="0">
                <a:sym typeface="+mn-ea"/>
              </a:rPr>
              <a:t>Food Science &amp; Nutrition)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3517" y="3531204"/>
            <a:ext cx="9758150" cy="1777775"/>
          </a:xfrm>
        </p:spPr>
        <p:txBody>
          <a:bodyPr>
            <a:noAutofit/>
          </a:bodyPr>
          <a:lstStyle/>
          <a:p>
            <a:r>
              <a:rPr lang="en-US" sz="1100" b="1" dirty="0" smtClean="0"/>
              <a:t>     </a:t>
            </a:r>
            <a:r>
              <a:rPr lang="en-US" sz="1100" b="1" dirty="0" smtClean="0"/>
              <a:t>  Class</a:t>
            </a:r>
            <a:r>
              <a:rPr lang="en-US" sz="1100" b="1" dirty="0"/>
              <a:t>: TY                           </a:t>
            </a:r>
            <a:r>
              <a:rPr lang="en-US" sz="1100" b="1" dirty="0" smtClean="0"/>
              <a:t>                                                                                                                                                                         </a:t>
            </a:r>
            <a:r>
              <a:rPr lang="en-US" sz="1100" b="1" dirty="0" err="1" smtClean="0"/>
              <a:t>Sem</a:t>
            </a:r>
            <a:r>
              <a:rPr lang="en-US" sz="1100" b="1" dirty="0" smtClean="0"/>
              <a:t>: V</a:t>
            </a:r>
            <a:endParaRPr lang="en-US" sz="1100" b="1" dirty="0"/>
          </a:p>
          <a:p>
            <a:endParaRPr lang="en-US" sz="800" b="1" dirty="0"/>
          </a:p>
          <a:p>
            <a:pPr algn="r"/>
            <a:r>
              <a:rPr lang="en-US" sz="1050" b="1" dirty="0" smtClean="0"/>
              <a:t>                                                   Topic</a:t>
            </a:r>
            <a:r>
              <a:rPr lang="en-US" sz="1050" b="1" dirty="0"/>
              <a:t>: </a:t>
            </a:r>
            <a:r>
              <a:rPr lang="en-US" sz="1050" b="1" dirty="0" smtClean="0"/>
              <a:t> Renal Disorders </a:t>
            </a:r>
            <a:endParaRPr lang="en-US" sz="1600" b="1" dirty="0"/>
          </a:p>
          <a:p>
            <a:pPr algn="r"/>
            <a:r>
              <a:rPr lang="en-US" b="1"/>
              <a:t>                                                                                                         </a:t>
            </a:r>
            <a:r>
              <a:rPr lang="en-US" sz="1000" b="1" smtClean="0"/>
              <a:t>Presented </a:t>
            </a:r>
            <a:r>
              <a:rPr lang="en-US" sz="1000" b="1" dirty="0"/>
              <a:t>By: </a:t>
            </a:r>
            <a:r>
              <a:rPr lang="en-US" sz="1000" b="1" dirty="0" smtClean="0"/>
              <a:t> Mrs</a:t>
            </a:r>
            <a:r>
              <a:rPr lang="en-US" sz="1000" b="1" dirty="0"/>
              <a:t>. Poonam </a:t>
            </a:r>
            <a:r>
              <a:rPr lang="en-US" sz="1000" b="1" dirty="0" smtClean="0"/>
              <a:t>S</a:t>
            </a:r>
            <a:r>
              <a:rPr lang="en-US" sz="1000" b="1" dirty="0" smtClean="0"/>
              <a:t>. </a:t>
            </a:r>
            <a:r>
              <a:rPr lang="en-US" sz="1000" b="1" dirty="0" err="1" smtClean="0"/>
              <a:t>Shinde</a:t>
            </a:r>
            <a:endParaRPr lang="en-US" sz="1000" b="1" dirty="0"/>
          </a:p>
          <a:p>
            <a:pPr algn="r"/>
            <a:endParaRPr lang="en-IN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5300" dirty="0">
                <a:solidFill>
                  <a:srgbClr val="7030A0"/>
                </a:solidFill>
              </a:rPr>
              <a:t>Causes Of Renal Disorders</a:t>
            </a:r>
            <a:endParaRPr lang="en-IN" sz="5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sz="4800" dirty="0"/>
              <a:t>1) Impaired blood flow to the kidneys</a:t>
            </a:r>
          </a:p>
          <a:p>
            <a:pPr marL="0" indent="0">
              <a:buNone/>
            </a:pPr>
            <a:endParaRPr lang="en-IN" sz="4800" dirty="0"/>
          </a:p>
          <a:p>
            <a:r>
              <a:rPr lang="en-IN" sz="4800" dirty="0"/>
              <a:t>2) Damage to the kidneys</a:t>
            </a:r>
          </a:p>
          <a:p>
            <a:pPr marL="0" indent="0">
              <a:buNone/>
            </a:pPr>
            <a:endParaRPr lang="en-IN" sz="4800" dirty="0"/>
          </a:p>
          <a:p>
            <a:r>
              <a:rPr lang="en-IN" sz="4800" dirty="0"/>
              <a:t>3) Urine blockage in the kidneys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          </a:t>
            </a:r>
            <a:r>
              <a:rPr lang="en-IN" sz="6000" dirty="0">
                <a:solidFill>
                  <a:srgbClr val="FF0000"/>
                </a:solidFill>
              </a:rPr>
              <a:t>Renal Calculi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sz="4400" dirty="0"/>
              <a:t>Urolithiasis or calculi are found to be lodged in the urinary tract namely, kidney, ureters, bladder or urethra.</a:t>
            </a:r>
          </a:p>
          <a:p>
            <a:r>
              <a:rPr lang="en-IN" sz="4400" dirty="0"/>
              <a:t>Sometimes there is blood in the urine &amp; the stones can cause intense pain.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dirty="0">
                <a:solidFill>
                  <a:srgbClr val="FF0000"/>
                </a:solidFill>
              </a:rPr>
              <a:t>     Types Of 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sz="4000" dirty="0"/>
              <a:t>Calcium oxalate stones</a:t>
            </a:r>
          </a:p>
          <a:p>
            <a:r>
              <a:rPr lang="en-IN" sz="4000" dirty="0"/>
              <a:t>Calcium phosphate stones</a:t>
            </a:r>
          </a:p>
          <a:p>
            <a:r>
              <a:rPr lang="en-IN" sz="4000" dirty="0"/>
              <a:t>Struvite stones</a:t>
            </a:r>
          </a:p>
          <a:p>
            <a:r>
              <a:rPr lang="en-IN" sz="4000" dirty="0"/>
              <a:t>Uric acid stones</a:t>
            </a:r>
          </a:p>
          <a:p>
            <a:r>
              <a:rPr lang="en-IN" sz="4000" dirty="0"/>
              <a:t>Cystine stones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</a:t>
            </a:r>
            <a:r>
              <a:rPr lang="en-IN" sz="3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Aetiology/Causes of Renal Calculi</a:t>
            </a:r>
            <a:endParaRPr lang="en-IN" sz="4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sz="3600" dirty="0"/>
              <a:t>1. Climate</a:t>
            </a:r>
          </a:p>
          <a:p>
            <a:r>
              <a:rPr lang="en-IN" sz="3600" dirty="0"/>
              <a:t>2. Occupation</a:t>
            </a:r>
          </a:p>
          <a:p>
            <a:r>
              <a:rPr lang="en-IN" sz="3600" dirty="0"/>
              <a:t>3. Infection of urinary tract</a:t>
            </a:r>
          </a:p>
          <a:p>
            <a:r>
              <a:rPr lang="en-IN" sz="3600" dirty="0"/>
              <a:t>4. Dietary habits</a:t>
            </a:r>
          </a:p>
          <a:p>
            <a:r>
              <a:rPr lang="en-IN" sz="3600" dirty="0"/>
              <a:t>5. Heredity</a:t>
            </a:r>
          </a:p>
          <a:p>
            <a:r>
              <a:rPr lang="en-IN" sz="3600" dirty="0"/>
              <a:t>6. Vitamin A &amp; B complex deficiency</a:t>
            </a:r>
          </a:p>
          <a:p>
            <a:r>
              <a:rPr lang="en-IN" sz="3600" dirty="0"/>
              <a:t>7. Hyperthyroidism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5400" dirty="0">
                <a:solidFill>
                  <a:schemeClr val="accent2">
                    <a:lumMod val="75000"/>
                  </a:schemeClr>
                </a:solidFill>
              </a:rPr>
              <a:t>   Principles of diet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sz="3200" dirty="0"/>
              <a:t>Diet should be low in oxalic acid &amp; purine contents.</a:t>
            </a:r>
          </a:p>
          <a:p>
            <a:r>
              <a:rPr lang="en-IN" sz="3200" dirty="0"/>
              <a:t>The intake of calcium &amp; phosphorus should be reduced to moderation.</a:t>
            </a:r>
          </a:p>
          <a:p>
            <a:r>
              <a:rPr lang="en-IN" sz="3200" dirty="0"/>
              <a:t>Correction of B</a:t>
            </a:r>
            <a:r>
              <a:rPr lang="en-IN" sz="2400" dirty="0"/>
              <a:t>6 </a:t>
            </a:r>
            <a:r>
              <a:rPr lang="en-IN" sz="3200" dirty="0"/>
              <a:t>deficiency</a:t>
            </a:r>
          </a:p>
          <a:p>
            <a:r>
              <a:rPr lang="en-IN" sz="3200" dirty="0"/>
              <a:t>Fluid intake should be increase</a:t>
            </a:r>
          </a:p>
          <a:p>
            <a:r>
              <a:rPr lang="en-IN" sz="3200" dirty="0"/>
              <a:t>Lemonade is good for the patient</a:t>
            </a:r>
          </a:p>
          <a:p>
            <a:r>
              <a:rPr lang="en-IN" sz="3200" dirty="0"/>
              <a:t>Alcohol, antacids, excessive protein, dairy products, salt, carbonated beverages, caffeine &amp; refined white flour are to be avoided.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                 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dirty="0"/>
              <a:t>                    </a:t>
            </a:r>
            <a:r>
              <a:rPr lang="en-IN" sz="7200" dirty="0"/>
              <a:t>Thank you!</a:t>
            </a:r>
            <a:endParaRPr lang="en-IN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</TotalTime>
  <Words>216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Gallery</vt:lpstr>
      <vt:lpstr>Shahid Virpatni Laxmi Mahavidyalaya,Titave Department of Home Science ( Food Science &amp; Nutrition)</vt:lpstr>
      <vt:lpstr>Causes Of Renal Disorders</vt:lpstr>
      <vt:lpstr>                Renal Calculi</vt:lpstr>
      <vt:lpstr>     Types Of Stones</vt:lpstr>
      <vt:lpstr>  Aetiology/Causes of Renal Calculi</vt:lpstr>
      <vt:lpstr>   Principles of diet therapy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 Therapy</dc:title>
  <dc:creator>Family</dc:creator>
  <cp:lastModifiedBy>Microsoft account</cp:lastModifiedBy>
  <cp:revision>5</cp:revision>
  <cp:lastPrinted>2023-12-26T04:37:01Z</cp:lastPrinted>
  <dcterms:created xsi:type="dcterms:W3CDTF">2023-10-27T04:07:00Z</dcterms:created>
  <dcterms:modified xsi:type="dcterms:W3CDTF">2023-12-26T04:37:48Z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2863E20DC70E4E9ABBF9D3671156432A_12</vt:lpwstr>
  </property>
  <property fmtid="{D5CDD505-2E9C-101B-9397-08002B2CF9AE}" pid="3" name="KSOProductBuildVer">
    <vt:lpwstr>1033-12.2.0.13266</vt:lpwstr>
  </property>
</Properties>
</file>