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63" r:id="rId3"/>
    <p:sldId id="264" r:id="rId4"/>
    <p:sldId id="265" r:id="rId5"/>
    <p:sldId id="266" r:id="rId6"/>
    <p:sldId id="257" r:id="rId7"/>
    <p:sldId id="258" r:id="rId8"/>
    <p:sldId id="259" r:id="rId9"/>
    <p:sldId id="260" r:id="rId10"/>
    <p:sldId id="261"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004519-8233-4E15-B351-F2B968FEEAB2}" type="datetimeFigureOut">
              <a:rPr lang="en-US" smtClean="0"/>
              <a:t>12/6/2023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2D8557-73F3-45DD-9FAD-B021E85E7481}" type="slidenum">
              <a:rPr lang="en-US" smtClean="0"/>
              <a:t>‹#›</a:t>
            </a:fld>
            <a:endParaRPr lang="en-US"/>
          </a:p>
        </p:txBody>
      </p:sp>
    </p:spTree>
    <p:extLst>
      <p:ext uri="{BB962C8B-B14F-4D97-AF65-F5344CB8AC3E}">
        <p14:creationId xmlns:p14="http://schemas.microsoft.com/office/powerpoint/2010/main" val="3482932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A32D8557-73F3-45DD-9FAD-B021E85E7481}" type="slidenum">
              <a:rPr lang="en-US" smtClean="0"/>
              <a:t>9</a:t>
            </a:fld>
            <a:endParaRPr lang="en-US"/>
          </a:p>
        </p:txBody>
      </p:sp>
    </p:spTree>
    <p:extLst>
      <p:ext uri="{BB962C8B-B14F-4D97-AF65-F5344CB8AC3E}">
        <p14:creationId xmlns:p14="http://schemas.microsoft.com/office/powerpoint/2010/main" val="660312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9254FA0E-E88F-48F2-98B6-D6274B2A46F2}" type="datetimeFigureOut">
              <a:rPr lang="en-US" smtClean="0"/>
              <a:pPr>
                <a:defRPr/>
              </a:pPr>
              <a:t>12/6/2023</a:t>
            </a:fld>
            <a:endParaRPr lang="en-IN"/>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endParaRPr lang="en-IN"/>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7BB27D5-5867-4631-A648-1B44648799DA}" type="slidenum">
              <a:rPr lang="en-IN" altLang="en-US" smtClean="0"/>
              <a:pPr/>
              <a:t>‹#›</a:t>
            </a:fld>
            <a:endParaRPr lang="en-I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161534C-1630-4D16-9B68-1E720AFE4C6B}" type="datetimeFigureOut">
              <a:rPr lang="en-US" smtClean="0"/>
              <a:pPr>
                <a:defRPr/>
              </a:pPr>
              <a:t>12/6/2023</a:t>
            </a:fld>
            <a:endParaRPr lang="en-IN"/>
          </a:p>
        </p:txBody>
      </p:sp>
      <p:sp>
        <p:nvSpPr>
          <p:cNvPr id="5" name="Footer Placeholder 4"/>
          <p:cNvSpPr>
            <a:spLocks noGrp="1"/>
          </p:cNvSpPr>
          <p:nvPr>
            <p:ph type="ftr" sz="quarter" idx="11"/>
          </p:nvPr>
        </p:nvSpPr>
        <p:spPr/>
        <p:txBody>
          <a:bodyPr/>
          <a:lstStyle/>
          <a:p>
            <a:pPr>
              <a:defRPr/>
            </a:pPr>
            <a:endParaRPr lang="en-IN"/>
          </a:p>
        </p:txBody>
      </p:sp>
      <p:sp>
        <p:nvSpPr>
          <p:cNvPr id="6" name="Slide Number Placeholder 5"/>
          <p:cNvSpPr>
            <a:spLocks noGrp="1"/>
          </p:cNvSpPr>
          <p:nvPr>
            <p:ph type="sldNum" sz="quarter" idx="12"/>
          </p:nvPr>
        </p:nvSpPr>
        <p:spPr/>
        <p:txBody>
          <a:bodyPr/>
          <a:lstStyle/>
          <a:p>
            <a:fld id="{C21D3B29-FC26-42CD-A566-330E9FE23790}" type="slidenum">
              <a:rPr lang="en-IN" altLang="en-US" smtClean="0"/>
              <a:pPr/>
              <a:t>‹#›</a:t>
            </a:fld>
            <a:endParaRPr lang="en-I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AA1C7C-F6A7-4927-9300-477BB693FC0F}" type="datetimeFigureOut">
              <a:rPr lang="en-US" smtClean="0"/>
              <a:pPr>
                <a:defRPr/>
              </a:pPr>
              <a:t>12/6/2023</a:t>
            </a:fld>
            <a:endParaRPr lang="en-IN"/>
          </a:p>
        </p:txBody>
      </p:sp>
      <p:sp>
        <p:nvSpPr>
          <p:cNvPr id="5" name="Footer Placeholder 4"/>
          <p:cNvSpPr>
            <a:spLocks noGrp="1"/>
          </p:cNvSpPr>
          <p:nvPr>
            <p:ph type="ftr" sz="quarter" idx="11"/>
          </p:nvPr>
        </p:nvSpPr>
        <p:spPr/>
        <p:txBody>
          <a:bodyPr/>
          <a:lstStyle/>
          <a:p>
            <a:pPr>
              <a:defRPr/>
            </a:pPr>
            <a:endParaRPr lang="en-IN"/>
          </a:p>
        </p:txBody>
      </p:sp>
      <p:sp>
        <p:nvSpPr>
          <p:cNvPr id="6" name="Slide Number Placeholder 5"/>
          <p:cNvSpPr>
            <a:spLocks noGrp="1"/>
          </p:cNvSpPr>
          <p:nvPr>
            <p:ph type="sldNum" sz="quarter" idx="12"/>
          </p:nvPr>
        </p:nvSpPr>
        <p:spPr/>
        <p:txBody>
          <a:bodyPr/>
          <a:lstStyle/>
          <a:p>
            <a:fld id="{C9BDD888-8B59-4C39-9BF1-C413AD10BFEB}" type="slidenum">
              <a:rPr lang="en-IN" altLang="en-US" smtClean="0"/>
              <a:pPr/>
              <a:t>‹#›</a:t>
            </a:fld>
            <a:endParaRPr lang="en-I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9F158CE1-EB32-42E5-867F-A46AFC4E0BCB}" type="datetimeFigureOut">
              <a:rPr lang="en-US" smtClean="0"/>
              <a:pPr>
                <a:defRPr/>
              </a:pPr>
              <a:t>12/6/2023</a:t>
            </a:fld>
            <a:endParaRPr lang="en-IN"/>
          </a:p>
        </p:txBody>
      </p:sp>
      <p:sp>
        <p:nvSpPr>
          <p:cNvPr id="5" name="Footer Placeholder 4"/>
          <p:cNvSpPr>
            <a:spLocks noGrp="1"/>
          </p:cNvSpPr>
          <p:nvPr>
            <p:ph type="ftr" sz="quarter" idx="11"/>
          </p:nvPr>
        </p:nvSpPr>
        <p:spPr>
          <a:xfrm>
            <a:off x="457200" y="6480969"/>
            <a:ext cx="4260056" cy="300831"/>
          </a:xfrm>
        </p:spPr>
        <p:txBody>
          <a:bodyPr/>
          <a:lstStyle/>
          <a:p>
            <a:pPr>
              <a:defRPr/>
            </a:pPr>
            <a:endParaRPr lang="en-IN"/>
          </a:p>
        </p:txBody>
      </p:sp>
      <p:sp>
        <p:nvSpPr>
          <p:cNvPr id="6" name="Slide Number Placeholder 5"/>
          <p:cNvSpPr>
            <a:spLocks noGrp="1"/>
          </p:cNvSpPr>
          <p:nvPr>
            <p:ph type="sldNum" sz="quarter" idx="12"/>
          </p:nvPr>
        </p:nvSpPr>
        <p:spPr/>
        <p:txBody>
          <a:bodyPr/>
          <a:lstStyle/>
          <a:p>
            <a:fld id="{5227FCA5-0676-426E-B1FC-02E6B1CE0814}" type="slidenum">
              <a:rPr lang="en-IN" altLang="en-US" smtClean="0"/>
              <a:pPr/>
              <a:t>‹#›</a:t>
            </a:fld>
            <a:endParaRPr lang="en-I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4F6E31E5-2583-4F72-AC6C-91DD0E199F88}" type="datetimeFigureOut">
              <a:rPr lang="en-US" smtClean="0"/>
              <a:pPr>
                <a:defRPr/>
              </a:pPr>
              <a:t>12/6/2023</a:t>
            </a:fld>
            <a:endParaRPr lang="en-IN"/>
          </a:p>
        </p:txBody>
      </p:sp>
      <p:sp>
        <p:nvSpPr>
          <p:cNvPr id="5" name="Footer Placeholder 4"/>
          <p:cNvSpPr>
            <a:spLocks noGrp="1"/>
          </p:cNvSpPr>
          <p:nvPr>
            <p:ph type="ftr" sz="quarter" idx="11"/>
          </p:nvPr>
        </p:nvSpPr>
        <p:spPr>
          <a:xfrm>
            <a:off x="2619376" y="6480969"/>
            <a:ext cx="4260056" cy="300831"/>
          </a:xfrm>
        </p:spPr>
        <p:txBody>
          <a:bodyPr/>
          <a:lstStyle/>
          <a:p>
            <a:pPr>
              <a:defRPr/>
            </a:pPr>
            <a:endParaRPr lang="en-IN"/>
          </a:p>
        </p:txBody>
      </p:sp>
      <p:sp>
        <p:nvSpPr>
          <p:cNvPr id="6" name="Slide Number Placeholder 5"/>
          <p:cNvSpPr>
            <a:spLocks noGrp="1"/>
          </p:cNvSpPr>
          <p:nvPr>
            <p:ph type="sldNum" sz="quarter" idx="12"/>
          </p:nvPr>
        </p:nvSpPr>
        <p:spPr>
          <a:xfrm>
            <a:off x="8451056" y="809624"/>
            <a:ext cx="502920" cy="300831"/>
          </a:xfrm>
        </p:spPr>
        <p:txBody>
          <a:bodyPr/>
          <a:lstStyle/>
          <a:p>
            <a:fld id="{33B960F6-DF5C-4B23-B66E-FB4FB964FD17}" type="slidenum">
              <a:rPr lang="en-IN" altLang="en-US" smtClean="0"/>
              <a:pPr/>
              <a:t>‹#›</a:t>
            </a:fld>
            <a:endParaRPr lang="en-IN" alt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F6177E5A-D6BC-4F9B-86BE-FE395B3D6961}" type="datetimeFigureOut">
              <a:rPr lang="en-US" smtClean="0"/>
              <a:pPr>
                <a:defRPr/>
              </a:pPr>
              <a:t>12/6/2023</a:t>
            </a:fld>
            <a:endParaRPr lang="en-IN"/>
          </a:p>
        </p:txBody>
      </p:sp>
      <p:sp>
        <p:nvSpPr>
          <p:cNvPr id="6" name="Footer Placeholder 5"/>
          <p:cNvSpPr>
            <a:spLocks noGrp="1"/>
          </p:cNvSpPr>
          <p:nvPr>
            <p:ph type="ftr" sz="quarter" idx="11"/>
          </p:nvPr>
        </p:nvSpPr>
        <p:spPr>
          <a:xfrm>
            <a:off x="457200" y="6480969"/>
            <a:ext cx="4260056" cy="301752"/>
          </a:xfrm>
        </p:spPr>
        <p:txBody>
          <a:bodyPr/>
          <a:lstStyle/>
          <a:p>
            <a:pPr>
              <a:defRPr/>
            </a:pPr>
            <a:endParaRPr lang="en-IN"/>
          </a:p>
        </p:txBody>
      </p:sp>
      <p:sp>
        <p:nvSpPr>
          <p:cNvPr id="7" name="Slide Number Placeholder 6"/>
          <p:cNvSpPr>
            <a:spLocks noGrp="1"/>
          </p:cNvSpPr>
          <p:nvPr>
            <p:ph type="sldNum" sz="quarter" idx="12"/>
          </p:nvPr>
        </p:nvSpPr>
        <p:spPr>
          <a:xfrm>
            <a:off x="7589520" y="6480969"/>
            <a:ext cx="502920" cy="301752"/>
          </a:xfrm>
        </p:spPr>
        <p:txBody>
          <a:bodyPr/>
          <a:lstStyle/>
          <a:p>
            <a:fld id="{202D9230-A469-406F-A543-4EDEB6D91C01}" type="slidenum">
              <a:rPr lang="en-IN" altLang="en-US" smtClean="0"/>
              <a:pPr/>
              <a:t>‹#›</a:t>
            </a:fld>
            <a:endParaRPr lang="en-I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4A234A6B-706E-42CA-BCCB-4DFF5D9907DC}" type="datetimeFigureOut">
              <a:rPr lang="en-US" smtClean="0"/>
              <a:pPr>
                <a:defRPr/>
              </a:pPr>
              <a:t>12/6/2023</a:t>
            </a:fld>
            <a:endParaRPr lang="en-IN"/>
          </a:p>
        </p:txBody>
      </p:sp>
      <p:sp>
        <p:nvSpPr>
          <p:cNvPr id="8" name="Footer Placeholder 7"/>
          <p:cNvSpPr>
            <a:spLocks noGrp="1"/>
          </p:cNvSpPr>
          <p:nvPr>
            <p:ph type="ftr" sz="quarter" idx="11"/>
          </p:nvPr>
        </p:nvSpPr>
        <p:spPr>
          <a:xfrm>
            <a:off x="457200" y="6480969"/>
            <a:ext cx="4261104" cy="301752"/>
          </a:xfrm>
        </p:spPr>
        <p:txBody>
          <a:bodyPr/>
          <a:lstStyle/>
          <a:p>
            <a:pPr>
              <a:defRPr/>
            </a:pPr>
            <a:endParaRPr lang="en-IN"/>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6777BA8A-1282-43A2-B081-13398E5CE95B}" type="slidenum">
              <a:rPr lang="en-IN" altLang="en-US" smtClean="0"/>
              <a:pPr/>
              <a:t>‹#›</a:t>
            </a:fld>
            <a:endParaRPr lang="en-I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5E74FF56-CB93-4E32-883A-13F562C3A050}" type="datetimeFigureOut">
              <a:rPr lang="en-US" smtClean="0"/>
              <a:pPr>
                <a:defRPr/>
              </a:pPr>
              <a:t>12/6/2023</a:t>
            </a:fld>
            <a:endParaRPr lang="en-IN"/>
          </a:p>
        </p:txBody>
      </p:sp>
      <p:sp>
        <p:nvSpPr>
          <p:cNvPr id="4" name="Footer Placeholder 3"/>
          <p:cNvSpPr>
            <a:spLocks noGrp="1"/>
          </p:cNvSpPr>
          <p:nvPr>
            <p:ph type="ftr" sz="quarter" idx="11"/>
          </p:nvPr>
        </p:nvSpPr>
        <p:spPr/>
        <p:txBody>
          <a:bodyPr/>
          <a:lstStyle/>
          <a:p>
            <a:pPr>
              <a:defRPr/>
            </a:pPr>
            <a:endParaRPr lang="en-IN"/>
          </a:p>
        </p:txBody>
      </p:sp>
      <p:sp>
        <p:nvSpPr>
          <p:cNvPr id="5" name="Slide Number Placeholder 4"/>
          <p:cNvSpPr>
            <a:spLocks noGrp="1"/>
          </p:cNvSpPr>
          <p:nvPr>
            <p:ph type="sldNum" sz="quarter" idx="12"/>
          </p:nvPr>
        </p:nvSpPr>
        <p:spPr/>
        <p:txBody>
          <a:bodyPr/>
          <a:lstStyle/>
          <a:p>
            <a:fld id="{9B4CB01C-93A5-4C6B-8E9E-AEB3810BCBA9}" type="slidenum">
              <a:rPr lang="en-IN" altLang="en-US" smtClean="0"/>
              <a:pPr/>
              <a:t>‹#›</a:t>
            </a:fld>
            <a:endParaRPr lang="en-I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30F7C254-4FA2-4423-9672-29C4FF028140}" type="datetimeFigureOut">
              <a:rPr lang="en-US" smtClean="0"/>
              <a:pPr>
                <a:defRPr/>
              </a:pPr>
              <a:t>12/6/2023</a:t>
            </a:fld>
            <a:endParaRPr lang="en-IN"/>
          </a:p>
        </p:txBody>
      </p:sp>
      <p:sp>
        <p:nvSpPr>
          <p:cNvPr id="3" name="Footer Placeholder 2"/>
          <p:cNvSpPr>
            <a:spLocks noGrp="1"/>
          </p:cNvSpPr>
          <p:nvPr>
            <p:ph type="ftr" sz="quarter" idx="11"/>
          </p:nvPr>
        </p:nvSpPr>
        <p:spPr>
          <a:xfrm>
            <a:off x="457200" y="6481890"/>
            <a:ext cx="4260056" cy="300831"/>
          </a:xfrm>
        </p:spPr>
        <p:txBody>
          <a:bodyPr/>
          <a:lstStyle/>
          <a:p>
            <a:pPr>
              <a:defRPr/>
            </a:pPr>
            <a:endParaRPr lang="en-IN"/>
          </a:p>
        </p:txBody>
      </p:sp>
      <p:sp>
        <p:nvSpPr>
          <p:cNvPr id="4" name="Slide Number Placeholder 3"/>
          <p:cNvSpPr>
            <a:spLocks noGrp="1"/>
          </p:cNvSpPr>
          <p:nvPr>
            <p:ph type="sldNum" sz="quarter" idx="12"/>
          </p:nvPr>
        </p:nvSpPr>
        <p:spPr>
          <a:xfrm>
            <a:off x="7589520" y="6480969"/>
            <a:ext cx="502920" cy="301752"/>
          </a:xfrm>
        </p:spPr>
        <p:txBody>
          <a:bodyPr/>
          <a:lstStyle/>
          <a:p>
            <a:fld id="{86797984-A0F0-4291-9230-379A43D89535}" type="slidenum">
              <a:rPr lang="en-IN" altLang="en-US" smtClean="0"/>
              <a:pPr/>
              <a:t>‹#›</a:t>
            </a:fld>
            <a:endParaRPr lang="en-I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9CC4908E-60DD-4110-B1E3-6351181FA31B}" type="datetimeFigureOut">
              <a:rPr lang="en-US" smtClean="0"/>
              <a:pPr>
                <a:defRPr/>
              </a:pPr>
              <a:t>12/6/2023</a:t>
            </a:fld>
            <a:endParaRPr lang="en-IN"/>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endParaRPr lang="en-IN"/>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A6ACFBF-772B-4EAB-BDDF-CE84AB5BFF47}" type="slidenum">
              <a:rPr lang="en-IN" altLang="en-US" smtClean="0"/>
              <a:pPr/>
              <a:t>‹#›</a:t>
            </a:fld>
            <a:endParaRPr lang="en-I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EDAE5DC2-9C01-4849-80FA-CF8C80F4331B}" type="datetimeFigureOut">
              <a:rPr lang="en-US" smtClean="0"/>
              <a:pPr>
                <a:defRPr/>
              </a:pPr>
              <a:t>12/6/2023</a:t>
            </a:fld>
            <a:endParaRPr lang="en-IN"/>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endParaRPr lang="en-IN"/>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4F114E30-94CB-4661-8705-6146B4BD3577}" type="slidenum">
              <a:rPr lang="en-IN" altLang="en-US" smtClean="0"/>
              <a:pPr/>
              <a:t>‹#›</a:t>
            </a:fld>
            <a:endParaRPr lang="en-IN"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E14C2250-0054-42AE-A910-950133A632C2}" type="datetimeFigureOut">
              <a:rPr lang="en-US" smtClean="0"/>
              <a:pPr>
                <a:defRPr/>
              </a:pPr>
              <a:t>12/6/2023</a:t>
            </a:fld>
            <a:endParaRPr lang="en-IN"/>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endParaRPr lang="en-IN"/>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EBD58F0-81E2-469B-A1CA-C2F43795A0E8}" type="slidenum">
              <a:rPr lang="en-IN" altLang="en-US" smtClean="0"/>
              <a:pPr/>
              <a:t>‹#›</a:t>
            </a:fld>
            <a:endParaRPr lang="en-IN" alt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 xmlns:a16="http://schemas.microsoft.com/office/drawing/2014/main" id="{BE05AE17-94E5-2127-1237-776FCECA6678}"/>
              </a:ext>
            </a:extLst>
          </p:cNvPr>
          <p:cNvSpPr>
            <a:spLocks noGrp="1"/>
          </p:cNvSpPr>
          <p:nvPr>
            <p:ph type="ctrTitle"/>
          </p:nvPr>
        </p:nvSpPr>
        <p:spPr>
          <a:xfrm>
            <a:off x="395536" y="836712"/>
            <a:ext cx="8062912" cy="2664295"/>
          </a:xfrm>
        </p:spPr>
        <p:txBody>
          <a:bodyPr>
            <a:noAutofit/>
          </a:bodyPr>
          <a:lstStyle/>
          <a:p>
            <a:pPr algn="ctr"/>
            <a:r>
              <a:rPr lang="en-IN" altLang="en-US" sz="3600" b="1" dirty="0">
                <a:latin typeface="Times New Roman" pitchFamily="18" charset="0"/>
                <a:cs typeface="Times New Roman" pitchFamily="18" charset="0"/>
              </a:rPr>
              <a:t/>
            </a:r>
            <a:br>
              <a:rPr lang="en-IN" altLang="en-US" sz="3600" b="1" dirty="0">
                <a:latin typeface="Times New Roman" pitchFamily="18" charset="0"/>
                <a:cs typeface="Times New Roman" pitchFamily="18" charset="0"/>
              </a:rPr>
            </a:br>
            <a:r>
              <a:rPr lang="en-US" sz="2400" b="1" dirty="0" err="1">
                <a:effectLst/>
                <a:latin typeface="Times New Roman" pitchFamily="18" charset="0"/>
                <a:cs typeface="Times New Roman" pitchFamily="18" charset="0"/>
              </a:rPr>
              <a:t>Shahid</a:t>
            </a:r>
            <a:r>
              <a:rPr lang="en-US" sz="2400" b="1" dirty="0">
                <a:effectLst/>
                <a:latin typeface="Times New Roman" pitchFamily="18" charset="0"/>
                <a:cs typeface="Times New Roman" pitchFamily="18" charset="0"/>
              </a:rPr>
              <a:t> </a:t>
            </a:r>
            <a:r>
              <a:rPr lang="en-US" sz="2400" b="1" dirty="0" err="1">
                <a:effectLst/>
                <a:latin typeface="Times New Roman" pitchFamily="18" charset="0"/>
                <a:cs typeface="Times New Roman" pitchFamily="18" charset="0"/>
              </a:rPr>
              <a:t>Virpatni</a:t>
            </a:r>
            <a:r>
              <a:rPr lang="en-US" sz="2400" b="1" dirty="0">
                <a:effectLst/>
                <a:latin typeface="Times New Roman" pitchFamily="18" charset="0"/>
                <a:cs typeface="Times New Roman" pitchFamily="18" charset="0"/>
              </a:rPr>
              <a:t> Lakshmi </a:t>
            </a:r>
            <a:r>
              <a:rPr lang="en-US" sz="2400" b="1" dirty="0" err="1">
                <a:effectLst/>
                <a:latin typeface="Times New Roman" pitchFamily="18" charset="0"/>
                <a:cs typeface="Times New Roman" pitchFamily="18" charset="0"/>
              </a:rPr>
              <a:t>Mahavidyalaya</a:t>
            </a:r>
            <a:r>
              <a:rPr lang="en-US" sz="2400" b="1" dirty="0">
                <a:effectLst/>
                <a:latin typeface="Times New Roman" pitchFamily="18" charset="0"/>
                <a:cs typeface="Times New Roman" pitchFamily="18" charset="0"/>
              </a:rPr>
              <a:t>, </a:t>
            </a:r>
            <a:r>
              <a:rPr lang="en-US" sz="2400" b="1" dirty="0" err="1">
                <a:effectLst/>
                <a:latin typeface="Times New Roman" pitchFamily="18" charset="0"/>
                <a:cs typeface="Times New Roman" pitchFamily="18" charset="0"/>
              </a:rPr>
              <a:t>Titave</a:t>
            </a:r>
            <a:r>
              <a:rPr lang="en-US" sz="2400" b="1" dirty="0">
                <a:effectLst/>
                <a:latin typeface="Times New Roman" pitchFamily="18" charset="0"/>
                <a:cs typeface="Times New Roman" pitchFamily="18" charset="0"/>
              </a:rPr>
              <a:t/>
            </a:r>
            <a:br>
              <a:rPr lang="en-US" sz="2400" b="1" dirty="0">
                <a:effectLst/>
                <a:latin typeface="Times New Roman" pitchFamily="18" charset="0"/>
                <a:cs typeface="Times New Roman" pitchFamily="18" charset="0"/>
              </a:rPr>
            </a:br>
            <a:r>
              <a:rPr lang="en-US" sz="2400" b="1" dirty="0">
                <a:effectLst/>
                <a:latin typeface="Times New Roman" pitchFamily="18" charset="0"/>
                <a:cs typeface="Times New Roman" pitchFamily="18" charset="0"/>
              </a:rPr>
              <a:t>Department of Home Science ( Food Science &amp; Nutrition) </a:t>
            </a:r>
            <a:r>
              <a:rPr lang="en-US" sz="2400" b="1">
                <a:effectLst/>
                <a:latin typeface="Times New Roman" pitchFamily="18" charset="0"/>
                <a:cs typeface="Times New Roman" pitchFamily="18" charset="0"/>
              </a:rPr>
              <a:t/>
            </a:r>
            <a:br>
              <a:rPr lang="en-US" sz="2400" b="1">
                <a:effectLst/>
                <a:latin typeface="Times New Roman" pitchFamily="18" charset="0"/>
                <a:cs typeface="Times New Roman" pitchFamily="18" charset="0"/>
              </a:rPr>
            </a:br>
            <a:r>
              <a:rPr lang="en-US" altLang="en-US" sz="2800" b="1" smtClean="0">
                <a:latin typeface="Times New Roman" pitchFamily="18" charset="0"/>
                <a:cs typeface="Times New Roman" pitchFamily="18" charset="0"/>
              </a:rPr>
              <a:t>Class </a:t>
            </a:r>
            <a:r>
              <a:rPr lang="en-US" altLang="en-US" sz="2800" b="1" dirty="0">
                <a:latin typeface="Times New Roman" pitchFamily="18" charset="0"/>
                <a:cs typeface="Times New Roman" pitchFamily="18" charset="0"/>
              </a:rPr>
              <a:t>: </a:t>
            </a:r>
            <a:r>
              <a:rPr lang="en-US" altLang="en-US" sz="2800" b="1" dirty="0" smtClean="0">
                <a:latin typeface="Times New Roman" pitchFamily="18" charset="0"/>
                <a:cs typeface="Times New Roman" pitchFamily="18" charset="0"/>
              </a:rPr>
              <a:t>TY                                    </a:t>
            </a:r>
            <a:r>
              <a:rPr lang="en-US" altLang="en-US" sz="2800" b="1" dirty="0" err="1">
                <a:latin typeface="Times New Roman" pitchFamily="18" charset="0"/>
                <a:cs typeface="Times New Roman" pitchFamily="18" charset="0"/>
              </a:rPr>
              <a:t>Sem</a:t>
            </a:r>
            <a:r>
              <a:rPr lang="en-US" altLang="en-US" sz="2800" b="1" dirty="0">
                <a:latin typeface="Times New Roman" pitchFamily="18" charset="0"/>
                <a:cs typeface="Times New Roman" pitchFamily="18" charset="0"/>
              </a:rPr>
              <a:t> V</a:t>
            </a:r>
            <a:endParaRPr lang="en-IN" altLang="en-US" sz="3200" b="1" dirty="0">
              <a:latin typeface="Times New Roman" pitchFamily="18" charset="0"/>
              <a:cs typeface="Times New Roman" pitchFamily="18" charset="0"/>
            </a:endParaRPr>
          </a:p>
        </p:txBody>
      </p:sp>
      <p:sp>
        <p:nvSpPr>
          <p:cNvPr id="3" name="Subtitle 2">
            <a:extLst>
              <a:ext uri="{FF2B5EF4-FFF2-40B4-BE49-F238E27FC236}">
                <a16:creationId xmlns="" xmlns:a16="http://schemas.microsoft.com/office/drawing/2014/main" id="{C4C07B28-E681-ABD4-66F8-45F37038E619}"/>
              </a:ext>
            </a:extLst>
          </p:cNvPr>
          <p:cNvSpPr>
            <a:spLocks noGrp="1"/>
          </p:cNvSpPr>
          <p:nvPr>
            <p:ph type="subTitle" idx="1"/>
          </p:nvPr>
        </p:nvSpPr>
        <p:spPr>
          <a:xfrm>
            <a:off x="1371600" y="3356992"/>
            <a:ext cx="6400800" cy="2643758"/>
          </a:xfrm>
        </p:spPr>
        <p:txBody>
          <a:bodyPr rtlCol="0">
            <a:normAutofit lnSpcReduction="10000"/>
          </a:bodyPr>
          <a:lstStyle/>
          <a:p>
            <a:pPr>
              <a:defRPr/>
            </a:pPr>
            <a:endParaRPr lang="en-IN" sz="2400" b="1" dirty="0" smtClean="0">
              <a:latin typeface="Times New Roman" pitchFamily="18" charset="0"/>
              <a:cs typeface="Times New Roman" pitchFamily="18" charset="0"/>
            </a:endParaRPr>
          </a:p>
          <a:p>
            <a:pPr>
              <a:defRPr/>
            </a:pPr>
            <a:r>
              <a:rPr lang="en-IN" altLang="en-US" sz="2400" b="1" dirty="0" smtClean="0">
                <a:effectLst>
                  <a:outerShdw blurRad="38100" dist="38100" dir="2700000" algn="tl">
                    <a:srgbClr val="000000">
                      <a:alpha val="43137"/>
                    </a:srgbClr>
                  </a:outerShdw>
                </a:effectLst>
                <a:latin typeface="Times New Roman" pitchFamily="18" charset="0"/>
                <a:cs typeface="Times New Roman" pitchFamily="18" charset="0"/>
              </a:rPr>
              <a:t>Topic : STAGES </a:t>
            </a:r>
            <a:r>
              <a:rPr lang="en-IN" altLang="en-US" sz="2400" b="1" dirty="0">
                <a:effectLst>
                  <a:outerShdw blurRad="38100" dist="38100" dir="2700000" algn="tl">
                    <a:srgbClr val="000000">
                      <a:alpha val="43137"/>
                    </a:srgbClr>
                  </a:outerShdw>
                </a:effectLst>
                <a:latin typeface="Times New Roman" pitchFamily="18" charset="0"/>
                <a:cs typeface="Times New Roman" pitchFamily="18" charset="0"/>
              </a:rPr>
              <a:t>OF SUGAR COOKERY</a:t>
            </a:r>
            <a:br>
              <a:rPr lang="en-IN" altLang="en-US" sz="2400" b="1" dirty="0">
                <a:effectLst>
                  <a:outerShdw blurRad="38100" dist="38100" dir="2700000" algn="tl">
                    <a:srgbClr val="000000">
                      <a:alpha val="43137"/>
                    </a:srgbClr>
                  </a:outerShdw>
                </a:effectLst>
                <a:latin typeface="Times New Roman" pitchFamily="18" charset="0"/>
                <a:cs typeface="Times New Roman" pitchFamily="18" charset="0"/>
              </a:rPr>
            </a:br>
            <a:endParaRPr lang="en-IN" sz="2400" b="1" dirty="0">
              <a:effectLst>
                <a:outerShdw blurRad="38100" dist="38100" dir="2700000" algn="tl">
                  <a:srgbClr val="000000">
                    <a:alpha val="43137"/>
                  </a:srgbClr>
                </a:outerShdw>
              </a:effectLst>
              <a:latin typeface="Times New Roman" pitchFamily="18" charset="0"/>
              <a:cs typeface="Times New Roman" pitchFamily="18" charset="0"/>
            </a:endParaRPr>
          </a:p>
          <a:p>
            <a:pPr>
              <a:defRPr/>
            </a:pPr>
            <a:endParaRPr lang="en-IN" sz="24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defRPr/>
            </a:pPr>
            <a:r>
              <a:rPr lang="en-IN" sz="2400" b="1" dirty="0" smtClean="0">
                <a:effectLst>
                  <a:outerShdw blurRad="38100" dist="38100" dir="2700000" algn="tl">
                    <a:srgbClr val="000000">
                      <a:alpha val="43137"/>
                    </a:srgbClr>
                  </a:outerShdw>
                </a:effectLst>
                <a:latin typeface="Times New Roman" pitchFamily="18" charset="0"/>
                <a:cs typeface="Times New Roman" pitchFamily="18" charset="0"/>
              </a:rPr>
              <a:t>Presented </a:t>
            </a:r>
            <a:r>
              <a:rPr lang="en-IN" sz="2400" b="1" dirty="0">
                <a:effectLst>
                  <a:outerShdw blurRad="38100" dist="38100" dir="2700000" algn="tl">
                    <a:srgbClr val="000000">
                      <a:alpha val="43137"/>
                    </a:srgbClr>
                  </a:outerShdw>
                </a:effectLst>
                <a:latin typeface="Times New Roman" pitchFamily="18" charset="0"/>
                <a:cs typeface="Times New Roman" pitchFamily="18" charset="0"/>
              </a:rPr>
              <a:t>by </a:t>
            </a:r>
            <a:r>
              <a:rPr lang="en-IN" sz="2400" b="1" dirty="0" smtClean="0">
                <a:effectLst>
                  <a:outerShdw blurRad="38100" dist="38100" dir="2700000" algn="tl">
                    <a:srgbClr val="000000">
                      <a:alpha val="43137"/>
                    </a:srgbClr>
                  </a:outerShdw>
                </a:effectLst>
                <a:latin typeface="Times New Roman" pitchFamily="18" charset="0"/>
                <a:cs typeface="Times New Roman" pitchFamily="18" charset="0"/>
              </a:rPr>
              <a:t>: Miss.  </a:t>
            </a:r>
            <a:r>
              <a:rPr lang="en-IN" sz="2400" b="1" dirty="0" err="1">
                <a:effectLst>
                  <a:outerShdw blurRad="38100" dist="38100" dir="2700000" algn="tl">
                    <a:srgbClr val="000000">
                      <a:alpha val="43137"/>
                    </a:srgbClr>
                  </a:outerShdw>
                </a:effectLst>
                <a:latin typeface="Times New Roman" pitchFamily="18" charset="0"/>
                <a:cs typeface="Times New Roman" pitchFamily="18" charset="0"/>
              </a:rPr>
              <a:t>Gayatri</a:t>
            </a:r>
            <a:r>
              <a:rPr lang="en-IN" sz="2400" b="1" dirty="0">
                <a:effectLst>
                  <a:outerShdw blurRad="38100" dist="38100" dir="2700000" algn="tl">
                    <a:srgbClr val="000000">
                      <a:alpha val="43137"/>
                    </a:srgbClr>
                  </a:outerShdw>
                </a:effectLst>
                <a:latin typeface="Times New Roman" pitchFamily="18" charset="0"/>
                <a:cs typeface="Times New Roman" pitchFamily="18" charset="0"/>
              </a:rPr>
              <a:t>. M. </a:t>
            </a:r>
            <a:r>
              <a:rPr lang="en-IN" sz="2400" b="1" dirty="0" err="1">
                <a:effectLst>
                  <a:outerShdw blurRad="38100" dist="38100" dir="2700000" algn="tl">
                    <a:srgbClr val="000000">
                      <a:alpha val="43137"/>
                    </a:srgbClr>
                  </a:outerShdw>
                </a:effectLst>
                <a:latin typeface="Times New Roman" pitchFamily="18" charset="0"/>
                <a:cs typeface="Times New Roman" pitchFamily="18" charset="0"/>
              </a:rPr>
              <a:t>Patil</a:t>
            </a:r>
            <a:r>
              <a:rPr lang="en-IN" sz="2400" b="1" dirty="0">
                <a:effectLst>
                  <a:outerShdw blurRad="38100" dist="38100" dir="2700000" algn="tl">
                    <a:srgbClr val="000000">
                      <a:alpha val="43137"/>
                    </a:srgbClr>
                  </a:outerShdw>
                </a:effectLst>
                <a:latin typeface="Times New Roman" pitchFamily="18" charset="0"/>
                <a:cs typeface="Times New Roman" pitchFamily="18" charset="0"/>
              </a:rPr>
              <a:t/>
            </a:r>
            <a:br>
              <a:rPr lang="en-IN" sz="2400" b="1" dirty="0">
                <a:effectLst>
                  <a:outerShdw blurRad="38100" dist="38100" dir="2700000" algn="tl">
                    <a:srgbClr val="000000">
                      <a:alpha val="43137"/>
                    </a:srgbClr>
                  </a:outerShdw>
                </a:effectLst>
                <a:latin typeface="Times New Roman" pitchFamily="18" charset="0"/>
                <a:cs typeface="Times New Roman" pitchFamily="18" charset="0"/>
              </a:rPr>
            </a:br>
            <a:r>
              <a:rPr lang="en-AU" sz="2400" b="1" dirty="0">
                <a:solidFill>
                  <a:srgbClr val="FF0000"/>
                </a:solidFill>
                <a:effectLst>
                  <a:outerShdw blurRad="38100" dist="38100" dir="2700000" algn="tl">
                    <a:srgbClr val="000000">
                      <a:alpha val="43137"/>
                    </a:srgbClr>
                  </a:outerShdw>
                </a:effectLst>
              </a:rPr>
              <a:t/>
            </a:r>
            <a:br>
              <a:rPr lang="en-AU" sz="2400" b="1" dirty="0">
                <a:solidFill>
                  <a:srgbClr val="FF0000"/>
                </a:solidFill>
                <a:effectLst>
                  <a:outerShdw blurRad="38100" dist="38100" dir="2700000" algn="tl">
                    <a:srgbClr val="000000">
                      <a:alpha val="43137"/>
                    </a:srgbClr>
                  </a:outerShdw>
                </a:effectLst>
              </a:rPr>
            </a:br>
            <a:endParaRPr lang="en-IN" sz="2400" b="1" dirty="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a:extLst>
              <a:ext uri="{FF2B5EF4-FFF2-40B4-BE49-F238E27FC236}">
                <a16:creationId xmlns="" xmlns:a16="http://schemas.microsoft.com/office/drawing/2014/main" id="{EBCEC727-202D-FE74-922D-DCF48777E9D1}"/>
              </a:ext>
            </a:extLst>
          </p:cNvPr>
          <p:cNvSpPr>
            <a:spLocks noGrp="1" noChangeArrowheads="1"/>
          </p:cNvSpPr>
          <p:nvPr>
            <p:ph type="title"/>
          </p:nvPr>
        </p:nvSpPr>
        <p:spPr/>
        <p:txBody>
          <a:bodyPr/>
          <a:lstStyle/>
          <a:p>
            <a:pPr eaLnBrk="1" hangingPunct="1"/>
            <a:r>
              <a:rPr lang="en-US" altLang="en-US" b="1" dirty="0">
                <a:latin typeface="Times New Roman" pitchFamily="18" charset="0"/>
                <a:cs typeface="Times New Roman" pitchFamily="18" charset="0"/>
              </a:rPr>
              <a:t>Crystallization </a:t>
            </a:r>
          </a:p>
        </p:txBody>
      </p:sp>
      <p:sp>
        <p:nvSpPr>
          <p:cNvPr id="11268" name="Rectangle 3">
            <a:extLst>
              <a:ext uri="{FF2B5EF4-FFF2-40B4-BE49-F238E27FC236}">
                <a16:creationId xmlns="" xmlns:a16="http://schemas.microsoft.com/office/drawing/2014/main" id="{075AA4DA-51B0-FEBC-18E9-4DEDC6333464}"/>
              </a:ext>
            </a:extLst>
          </p:cNvPr>
          <p:cNvSpPr>
            <a:spLocks noGrp="1" noChangeArrowheads="1"/>
          </p:cNvSpPr>
          <p:nvPr>
            <p:ph idx="1"/>
          </p:nvPr>
        </p:nvSpPr>
        <p:spPr>
          <a:xfrm>
            <a:off x="1371600" y="1600200"/>
            <a:ext cx="7312025" cy="4341813"/>
          </a:xfrm>
        </p:spPr>
        <p:txBody>
          <a:bodyPr/>
          <a:lstStyle/>
          <a:p>
            <a:pPr marL="552450" indent="-552450" eaLnBrk="1" hangingPunct="1"/>
            <a:r>
              <a:rPr lang="en-US" altLang="en-US" sz="2500" dirty="0">
                <a:latin typeface="Times New Roman" pitchFamily="18" charset="0"/>
                <a:cs typeface="Times New Roman" pitchFamily="18" charset="0"/>
              </a:rPr>
              <a:t>Graininess is a common fault in many candies and desserts.</a:t>
            </a:r>
          </a:p>
          <a:p>
            <a:pPr marL="552450" indent="-552450" eaLnBrk="1" hangingPunct="1"/>
            <a:r>
              <a:rPr lang="en-US" altLang="en-US" sz="2500" b="1" dirty="0">
                <a:latin typeface="Times New Roman" pitchFamily="18" charset="0"/>
                <a:cs typeface="Times New Roman" pitchFamily="18" charset="0"/>
              </a:rPr>
              <a:t>Graininess</a:t>
            </a:r>
            <a:r>
              <a:rPr lang="en-US" altLang="en-US" sz="2500" dirty="0">
                <a:latin typeface="Times New Roman" pitchFamily="18" charset="0"/>
                <a:cs typeface="Times New Roman" pitchFamily="18" charset="0"/>
              </a:rPr>
              <a:t> happens when </a:t>
            </a:r>
            <a:r>
              <a:rPr lang="en-US" altLang="en-US" sz="2500" b="1" dirty="0">
                <a:latin typeface="Times New Roman" pitchFamily="18" charset="0"/>
                <a:cs typeface="Times New Roman" pitchFamily="18" charset="0"/>
              </a:rPr>
              <a:t>cooked sugar </a:t>
            </a:r>
            <a:r>
              <a:rPr lang="en-US" altLang="en-US" sz="2500" dirty="0">
                <a:latin typeface="Times New Roman" pitchFamily="18" charset="0"/>
                <a:cs typeface="Times New Roman" pitchFamily="18" charset="0"/>
              </a:rPr>
              <a:t>crystallizes.</a:t>
            </a:r>
          </a:p>
          <a:p>
            <a:pPr marL="552450" indent="-552450" eaLnBrk="1" hangingPunct="1"/>
            <a:r>
              <a:rPr lang="en-US" altLang="en-US" sz="2500" dirty="0">
                <a:latin typeface="Times New Roman" pitchFamily="18" charset="0"/>
                <a:cs typeface="Times New Roman" pitchFamily="18" charset="0"/>
              </a:rPr>
              <a:t>To avoid crystallization during first stages of boiling:</a:t>
            </a:r>
          </a:p>
          <a:p>
            <a:pPr marL="933450" lvl="1" indent="-476250" eaLnBrk="1" hangingPunct="1">
              <a:buFont typeface="Wingdings" panose="05000000000000000000" pitchFamily="2" charset="2"/>
              <a:buAutoNum type="arabicPeriod"/>
            </a:pPr>
            <a:r>
              <a:rPr lang="en-US" altLang="en-US" sz="2100" dirty="0">
                <a:latin typeface="Times New Roman" pitchFamily="18" charset="0"/>
                <a:cs typeface="Times New Roman" pitchFamily="18" charset="0"/>
              </a:rPr>
              <a:t>Wash down the </a:t>
            </a:r>
            <a:r>
              <a:rPr lang="en-US" altLang="en-US" sz="2100" b="1" dirty="0">
                <a:latin typeface="Times New Roman" pitchFamily="18" charset="0"/>
                <a:cs typeface="Times New Roman" pitchFamily="18" charset="0"/>
              </a:rPr>
              <a:t>sides of the pan with brush dipped in water to remove crystals</a:t>
            </a:r>
            <a:r>
              <a:rPr lang="en-US" altLang="en-US" sz="2100" dirty="0">
                <a:latin typeface="Times New Roman" pitchFamily="18" charset="0"/>
                <a:cs typeface="Times New Roman" pitchFamily="18" charset="0"/>
              </a:rPr>
              <a:t>.</a:t>
            </a:r>
          </a:p>
          <a:p>
            <a:pPr marL="933450" lvl="1" indent="-476250" eaLnBrk="1" hangingPunct="1">
              <a:buFont typeface="Wingdings" panose="05000000000000000000" pitchFamily="2" charset="2"/>
              <a:buAutoNum type="arabicPeriod"/>
            </a:pPr>
            <a:r>
              <a:rPr lang="en-US" altLang="en-US" sz="2100" dirty="0">
                <a:latin typeface="Times New Roman" pitchFamily="18" charset="0"/>
                <a:cs typeface="Times New Roman" pitchFamily="18" charset="0"/>
              </a:rPr>
              <a:t>When first bringing the mixture to a boil, cover for a few minutes, condensed steam will wash down the sides.</a:t>
            </a:r>
          </a:p>
        </p:txBody>
      </p:sp>
      <p:sp>
        <p:nvSpPr>
          <p:cNvPr id="6" name="Slide Number Placeholder 5">
            <a:extLst>
              <a:ext uri="{FF2B5EF4-FFF2-40B4-BE49-F238E27FC236}">
                <a16:creationId xmlns="" xmlns:a16="http://schemas.microsoft.com/office/drawing/2014/main" id="{9FF491C6-7D2A-5777-7ECA-56D748CF77C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94E6BB7-3123-4DFC-AF31-B735D683DDA7}" type="slidenum">
              <a:rPr lang="en-US" altLang="en-US">
                <a:solidFill>
                  <a:srgbClr val="898989"/>
                </a:solidFill>
                <a:latin typeface="Calibri" panose="020F0502020204030204" pitchFamily="34" charset="0"/>
              </a:rPr>
              <a:pPr eaLnBrk="1" hangingPunct="1"/>
              <a:t>10</a:t>
            </a:fld>
            <a:endParaRPr lang="en-US" altLang="en-US">
              <a:solidFill>
                <a:srgbClr val="898989"/>
              </a:solidFill>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 xmlns:a16="http://schemas.microsoft.com/office/drawing/2014/main" id="{3D63751F-7168-70F6-C6CA-2792387DB0DE}"/>
              </a:ext>
            </a:extLst>
          </p:cNvPr>
          <p:cNvSpPr>
            <a:spLocks noGrp="1"/>
          </p:cNvSpPr>
          <p:nvPr>
            <p:ph type="title"/>
          </p:nvPr>
        </p:nvSpPr>
        <p:spPr/>
        <p:txBody>
          <a:bodyPr/>
          <a:lstStyle/>
          <a:p>
            <a:pPr eaLnBrk="1" hangingPunct="1"/>
            <a:r>
              <a:rPr lang="en-IN" altLang="en-US" dirty="0">
                <a:latin typeface="Times New Roman" pitchFamily="18" charset="0"/>
                <a:cs typeface="Times New Roman" pitchFamily="18" charset="0"/>
              </a:rPr>
              <a:t>Goals</a:t>
            </a:r>
          </a:p>
        </p:txBody>
      </p:sp>
      <p:sp>
        <p:nvSpPr>
          <p:cNvPr id="3075" name="Content Placeholder 2">
            <a:extLst>
              <a:ext uri="{FF2B5EF4-FFF2-40B4-BE49-F238E27FC236}">
                <a16:creationId xmlns="" xmlns:a16="http://schemas.microsoft.com/office/drawing/2014/main" id="{8C77572F-2812-FA80-1E80-1A3614E3900A}"/>
              </a:ext>
            </a:extLst>
          </p:cNvPr>
          <p:cNvSpPr>
            <a:spLocks noGrp="1"/>
          </p:cNvSpPr>
          <p:nvPr>
            <p:ph idx="1"/>
          </p:nvPr>
        </p:nvSpPr>
        <p:spPr>
          <a:xfrm>
            <a:off x="467544" y="1844824"/>
            <a:ext cx="8229600" cy="4572000"/>
          </a:xfrm>
        </p:spPr>
        <p:txBody>
          <a:bodyPr>
            <a:normAutofit/>
          </a:bodyPr>
          <a:lstStyle/>
          <a:p>
            <a:pPr eaLnBrk="1" hangingPunct="1"/>
            <a:r>
              <a:rPr lang="tr-TR" altLang="en-US" sz="2000" dirty="0">
                <a:latin typeface="Times New Roman" pitchFamily="18" charset="0"/>
                <a:cs typeface="Times New Roman" pitchFamily="18" charset="0"/>
              </a:rPr>
              <a:t>1. </a:t>
            </a:r>
            <a:r>
              <a:rPr lang="en-US" altLang="en-US" sz="2000" dirty="0">
                <a:latin typeface="Times New Roman" pitchFamily="18" charset="0"/>
                <a:cs typeface="Times New Roman" pitchFamily="18" charset="0"/>
              </a:rPr>
              <a:t>Cook sugar syrups to various stages of hardness.</a:t>
            </a:r>
          </a:p>
          <a:p>
            <a:pPr eaLnBrk="1" hangingPunct="1"/>
            <a:endParaRPr lang="en-US" altLang="en-US" sz="2000" dirty="0">
              <a:latin typeface="Times New Roman" pitchFamily="18" charset="0"/>
              <a:cs typeface="Times New Roman" pitchFamily="18" charset="0"/>
            </a:endParaRPr>
          </a:p>
          <a:p>
            <a:pPr algn="ctr" eaLnBrk="1" hangingPunct="1"/>
            <a:r>
              <a:rPr lang="en-US" altLang="en-US" sz="2000" b="1" dirty="0">
                <a:latin typeface="Times New Roman" pitchFamily="18" charset="0"/>
                <a:cs typeface="Times New Roman" pitchFamily="18" charset="0"/>
              </a:rPr>
              <a:t>Uses</a:t>
            </a:r>
          </a:p>
          <a:p>
            <a:pPr eaLnBrk="1" hangingPunct="1"/>
            <a:r>
              <a:rPr lang="en-IN" altLang="en-US" sz="2000" dirty="0">
                <a:latin typeface="Times New Roman" pitchFamily="18" charset="0"/>
                <a:cs typeface="Times New Roman" pitchFamily="18" charset="0"/>
              </a:rPr>
              <a:t>1</a:t>
            </a:r>
            <a:r>
              <a:rPr lang="tr-TR" altLang="en-US" sz="2000" dirty="0">
                <a:latin typeface="Times New Roman" pitchFamily="18" charset="0"/>
                <a:cs typeface="Times New Roman" pitchFamily="18" charset="0"/>
              </a:rPr>
              <a:t>. </a:t>
            </a:r>
            <a:r>
              <a:rPr lang="en-US" altLang="en-US" sz="2000" dirty="0">
                <a:latin typeface="Times New Roman" pitchFamily="18" charset="0"/>
                <a:cs typeface="Times New Roman" pitchFamily="18" charset="0"/>
              </a:rPr>
              <a:t>Prepare vanilla custard sauce, pastry cream, and baked custard.</a:t>
            </a:r>
          </a:p>
          <a:p>
            <a:pPr eaLnBrk="1" hangingPunct="1"/>
            <a:r>
              <a:rPr lang="en-IN" altLang="en-US" sz="2000" dirty="0">
                <a:latin typeface="Times New Roman" pitchFamily="18" charset="0"/>
                <a:cs typeface="Times New Roman" pitchFamily="18" charset="0"/>
              </a:rPr>
              <a:t>2</a:t>
            </a:r>
            <a:r>
              <a:rPr lang="tr-TR" altLang="en-US" sz="2000" dirty="0">
                <a:latin typeface="Times New Roman" pitchFamily="18" charset="0"/>
                <a:cs typeface="Times New Roman" pitchFamily="18" charset="0"/>
              </a:rPr>
              <a:t>. </a:t>
            </a:r>
            <a:r>
              <a:rPr lang="en-US" altLang="en-US" sz="2000" dirty="0">
                <a:latin typeface="Times New Roman" pitchFamily="18" charset="0"/>
                <a:cs typeface="Times New Roman" pitchFamily="18" charset="0"/>
              </a:rPr>
              <a:t>Prepare starch-thickened puddings and baked puddings.</a:t>
            </a:r>
          </a:p>
          <a:p>
            <a:pPr eaLnBrk="1" hangingPunct="1"/>
            <a:endParaRPr lang="en-IN" altLang="en-US" sz="2000" dirty="0">
              <a:latin typeface="Times New Roman" pitchFamily="18" charset="0"/>
              <a:cs typeface="Times New Roman" pitchFamily="18" charset="0"/>
            </a:endParaRPr>
          </a:p>
          <a:p>
            <a:pPr eaLnBrk="1" hangingPunct="1"/>
            <a:endParaRPr lang="en-IN" altLang="en-US" sz="2000" dirty="0">
              <a:latin typeface="Times New Roman" pitchFamily="18" charset="0"/>
              <a:cs typeface="Times New Roman" pitchFamily="18" charset="0"/>
            </a:endParaRPr>
          </a:p>
          <a:p>
            <a:pPr eaLnBrk="1" hangingPunct="1"/>
            <a:endParaRPr lang="tr-TR" altLang="en-US" sz="2000" dirty="0">
              <a:latin typeface="Times New Roman" pitchFamily="18" charset="0"/>
              <a:cs typeface="Times New Roman" pitchFamily="18" charset="0"/>
            </a:endParaRPr>
          </a:p>
          <a:p>
            <a:pPr algn="ctr" eaLnBrk="1" hangingPunct="1">
              <a:buFont typeface="Arial" panose="020B0604020202020204" pitchFamily="34" charset="0"/>
              <a:buNone/>
            </a:pPr>
            <a:r>
              <a:rPr lang="en-US" altLang="en-US" sz="2000" b="1" dirty="0">
                <a:latin typeface="Times New Roman" pitchFamily="18" charset="0"/>
                <a:cs typeface="Times New Roman" pitchFamily="18" charset="0"/>
              </a:rPr>
              <a:t>Sugar Cooking and its importance</a:t>
            </a:r>
          </a:p>
          <a:p>
            <a:pPr eaLnBrk="1" hangingPunct="1"/>
            <a:endParaRPr lang="en-US" altLang="en-US" sz="2000" b="1" dirty="0">
              <a:latin typeface="Times New Roman" pitchFamily="18" charset="0"/>
              <a:cs typeface="Times New Roman" pitchFamily="18" charset="0"/>
            </a:endParaRPr>
          </a:p>
          <a:p>
            <a:pPr eaLnBrk="1" hangingPunct="1">
              <a:buFont typeface="Arial" panose="020B0604020202020204" pitchFamily="34" charset="0"/>
              <a:buNone/>
            </a:pPr>
            <a:r>
              <a:rPr lang="en-US" altLang="en-US" sz="2000" dirty="0">
                <a:latin typeface="Times New Roman" pitchFamily="18" charset="0"/>
                <a:cs typeface="Times New Roman" pitchFamily="18" charset="0"/>
              </a:rPr>
              <a:t> Understanding sugar cooking is important in the preparation of desserts and confections because sugar syrups of </a:t>
            </a:r>
            <a:r>
              <a:rPr lang="en-IN" altLang="en-US" sz="2000" dirty="0">
                <a:latin typeface="Times New Roman" pitchFamily="18" charset="0"/>
                <a:cs typeface="Times New Roman" pitchFamily="18" charset="0"/>
              </a:rPr>
              <a:t> </a:t>
            </a:r>
            <a:r>
              <a:rPr lang="en-US" altLang="en-US" sz="2000" dirty="0">
                <a:latin typeface="Times New Roman" pitchFamily="18" charset="0"/>
                <a:cs typeface="Times New Roman" pitchFamily="18" charset="0"/>
              </a:rPr>
              <a:t>various strengths are often required. </a:t>
            </a:r>
            <a:endParaRPr lang="en-US" altLang="en-US" b="1" dirty="0">
              <a:latin typeface="Times New Roman" pitchFamily="18" charset="0"/>
              <a:cs typeface="Times New Roman" pitchFamily="18" charset="0"/>
            </a:endParaRPr>
          </a:p>
          <a:p>
            <a:pPr eaLnBrk="1" hangingPunct="1"/>
            <a:endParaRPr lang="en-IN" alt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 xmlns:a16="http://schemas.microsoft.com/office/drawing/2014/main" id="{AE5FB3F3-F9B1-F4DF-C50A-AC0E61E926A9}"/>
              </a:ext>
            </a:extLst>
          </p:cNvPr>
          <p:cNvSpPr>
            <a:spLocks noGrp="1"/>
          </p:cNvSpPr>
          <p:nvPr>
            <p:ph type="title"/>
          </p:nvPr>
        </p:nvSpPr>
        <p:spPr/>
        <p:txBody>
          <a:bodyPr>
            <a:normAutofit/>
          </a:bodyPr>
          <a:lstStyle/>
          <a:p>
            <a:pPr eaLnBrk="1" hangingPunct="1"/>
            <a:r>
              <a:rPr lang="en-US" altLang="en-US" b="1" dirty="0">
                <a:latin typeface="Times New Roman" pitchFamily="18" charset="0"/>
                <a:cs typeface="Times New Roman" pitchFamily="18" charset="0"/>
              </a:rPr>
              <a:t>BASIC PRINCIPLES</a:t>
            </a:r>
            <a:br>
              <a:rPr lang="en-US" altLang="en-US" b="1" dirty="0">
                <a:latin typeface="Times New Roman" pitchFamily="18" charset="0"/>
                <a:cs typeface="Times New Roman" pitchFamily="18" charset="0"/>
              </a:rPr>
            </a:br>
            <a:endParaRPr lang="en-IN" altLang="en-US" b="1" dirty="0">
              <a:latin typeface="Times New Roman" pitchFamily="18" charset="0"/>
              <a:cs typeface="Times New Roman" pitchFamily="18" charset="0"/>
            </a:endParaRPr>
          </a:p>
        </p:txBody>
      </p:sp>
      <p:sp>
        <p:nvSpPr>
          <p:cNvPr id="4099" name="Content Placeholder 2">
            <a:extLst>
              <a:ext uri="{FF2B5EF4-FFF2-40B4-BE49-F238E27FC236}">
                <a16:creationId xmlns="" xmlns:a16="http://schemas.microsoft.com/office/drawing/2014/main" id="{E7B1E8E3-50A4-900E-AFBA-22F9A311FFD3}"/>
              </a:ext>
            </a:extLst>
          </p:cNvPr>
          <p:cNvSpPr>
            <a:spLocks noGrp="1"/>
          </p:cNvSpPr>
          <p:nvPr>
            <p:ph idx="1"/>
          </p:nvPr>
        </p:nvSpPr>
        <p:spPr>
          <a:xfrm>
            <a:off x="457200" y="1143000"/>
            <a:ext cx="8229600" cy="4525963"/>
          </a:xfrm>
        </p:spPr>
        <p:txBody>
          <a:bodyPr>
            <a:normAutofit/>
          </a:bodyPr>
          <a:lstStyle/>
          <a:p>
            <a:pPr eaLnBrk="1" hangingPunct="1">
              <a:buFont typeface="Arial" panose="020B0604020202020204" pitchFamily="34" charset="0"/>
              <a:buNone/>
            </a:pPr>
            <a:endParaRPr lang="tr-TR" altLang="en-US" sz="2000" dirty="0"/>
          </a:p>
          <a:p>
            <a:pPr eaLnBrk="1" hangingPunct="1"/>
            <a:r>
              <a:rPr lang="tr-TR" altLang="en-US" sz="2000" dirty="0">
                <a:latin typeface="Times New Roman" pitchFamily="18" charset="0"/>
                <a:cs typeface="Times New Roman" pitchFamily="18" charset="0"/>
              </a:rPr>
              <a:t>   </a:t>
            </a:r>
            <a:r>
              <a:rPr lang="en-US" altLang="en-US" sz="2000" dirty="0">
                <a:latin typeface="Times New Roman" pitchFamily="18" charset="0"/>
                <a:cs typeface="Times New Roman" pitchFamily="18" charset="0"/>
              </a:rPr>
              <a:t>The principle of sugar cooking is fairly simple: a solution of syrup of sugar and water is boiled to evaporate part of </a:t>
            </a:r>
            <a:r>
              <a:rPr lang="en-IN" altLang="en-US" sz="2000" dirty="0">
                <a:latin typeface="Times New Roman" pitchFamily="18" charset="0"/>
                <a:cs typeface="Times New Roman" pitchFamily="18" charset="0"/>
              </a:rPr>
              <a:t> </a:t>
            </a:r>
            <a:r>
              <a:rPr lang="en-US" altLang="en-US" sz="2000" dirty="0">
                <a:latin typeface="Times New Roman" pitchFamily="18" charset="0"/>
                <a:cs typeface="Times New Roman" pitchFamily="18" charset="0"/>
              </a:rPr>
              <a:t>the water. </a:t>
            </a:r>
          </a:p>
          <a:p>
            <a:pPr eaLnBrk="1" hangingPunct="1"/>
            <a:r>
              <a:rPr lang="en-US" altLang="en-US" sz="2000" dirty="0">
                <a:latin typeface="Times New Roman" pitchFamily="18" charset="0"/>
                <a:cs typeface="Times New Roman" pitchFamily="18" charset="0"/>
              </a:rPr>
              <a:t>As the water is boiled off, the temperature of the syrup gradually rises. When all the water has evaporated, what you have left is melted sugar. The sugar will then begin to </a:t>
            </a:r>
            <a:r>
              <a:rPr lang="en-US" altLang="en-US" sz="2000" i="1" dirty="0">
                <a:latin typeface="Times New Roman" pitchFamily="18" charset="0"/>
                <a:cs typeface="Times New Roman" pitchFamily="18" charset="0"/>
              </a:rPr>
              <a:t>caramelize </a:t>
            </a:r>
            <a:r>
              <a:rPr lang="en-US" altLang="en-US" sz="2000" dirty="0">
                <a:latin typeface="Times New Roman" pitchFamily="18" charset="0"/>
                <a:cs typeface="Times New Roman" pitchFamily="18" charset="0"/>
              </a:rPr>
              <a:t>or turn brown and change flavor. </a:t>
            </a:r>
          </a:p>
          <a:p>
            <a:pPr eaLnBrk="1" hangingPunct="1"/>
            <a:r>
              <a:rPr lang="en-US" altLang="en-US" sz="2000" dirty="0">
                <a:latin typeface="Times New Roman" pitchFamily="18" charset="0"/>
                <a:cs typeface="Times New Roman" pitchFamily="18" charset="0"/>
              </a:rPr>
              <a:t>If heating continues, the sugar will continue to darken and then burn.</a:t>
            </a:r>
          </a:p>
          <a:p>
            <a:pPr eaLnBrk="1" hangingPunct="1"/>
            <a:r>
              <a:rPr lang="en-US" altLang="en-US" sz="2000" dirty="0">
                <a:solidFill>
                  <a:srgbClr val="FF0000"/>
                </a:solidFill>
                <a:latin typeface="Times New Roman" pitchFamily="18" charset="0"/>
                <a:cs typeface="Times New Roman" pitchFamily="18" charset="0"/>
              </a:rPr>
              <a:t> A syrup cooked to a high temperature will be harder when it is cooled than will a syrup cooked to a lower temperature. </a:t>
            </a:r>
          </a:p>
          <a:p>
            <a:pPr eaLnBrk="1" hangingPunct="1"/>
            <a:r>
              <a:rPr lang="en-US" altLang="en-US" sz="2000" dirty="0">
                <a:latin typeface="Times New Roman" pitchFamily="18" charset="0"/>
                <a:cs typeface="Times New Roman" pitchFamily="18" charset="0"/>
              </a:rPr>
              <a:t>For example, a syrup cooked to 240°F will form a soft ball when cooled.</a:t>
            </a:r>
          </a:p>
          <a:p>
            <a:pPr eaLnBrk="1" hangingPunct="1"/>
            <a:r>
              <a:rPr lang="en-US" altLang="en-US" sz="2000" dirty="0">
                <a:latin typeface="Times New Roman" pitchFamily="18" charset="0"/>
                <a:cs typeface="Times New Roman" pitchFamily="18" charset="0"/>
              </a:rPr>
              <a:t> A syrup cooked to 300°F will be hard and brittle when cooled.</a:t>
            </a:r>
          </a:p>
          <a:p>
            <a:pPr eaLnBrk="1" hangingPunct="1"/>
            <a:endParaRPr lang="en-IN" alt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 xmlns:a16="http://schemas.microsoft.com/office/drawing/2014/main" id="{C80F6713-342D-37BE-41E8-E843A63D1600}"/>
              </a:ext>
            </a:extLst>
          </p:cNvPr>
          <p:cNvSpPr>
            <a:spLocks noGrp="1"/>
          </p:cNvSpPr>
          <p:nvPr>
            <p:ph type="title"/>
          </p:nvPr>
        </p:nvSpPr>
        <p:spPr/>
        <p:txBody>
          <a:bodyPr/>
          <a:lstStyle/>
          <a:p>
            <a:pPr eaLnBrk="1" hangingPunct="1"/>
            <a:r>
              <a:rPr lang="en-US" altLang="en-US" b="1" dirty="0">
                <a:latin typeface="Times New Roman" pitchFamily="18" charset="0"/>
                <a:cs typeface="Times New Roman" pitchFamily="18" charset="0"/>
              </a:rPr>
              <a:t>SIMPLE SYRUP</a:t>
            </a:r>
            <a:endParaRPr lang="en-IN" altLang="en-US" dirty="0">
              <a:latin typeface="Times New Roman" pitchFamily="18" charset="0"/>
              <a:cs typeface="Times New Roman" pitchFamily="18" charset="0"/>
            </a:endParaRPr>
          </a:p>
        </p:txBody>
      </p:sp>
      <p:sp>
        <p:nvSpPr>
          <p:cNvPr id="5123" name="Content Placeholder 2">
            <a:extLst>
              <a:ext uri="{FF2B5EF4-FFF2-40B4-BE49-F238E27FC236}">
                <a16:creationId xmlns="" xmlns:a16="http://schemas.microsoft.com/office/drawing/2014/main" id="{4C5DF2A4-47C5-60F3-B6AC-871A266E298B}"/>
              </a:ext>
            </a:extLst>
          </p:cNvPr>
          <p:cNvSpPr>
            <a:spLocks noGrp="1"/>
          </p:cNvSpPr>
          <p:nvPr>
            <p:ph idx="1"/>
          </p:nvPr>
        </p:nvSpPr>
        <p:spPr/>
        <p:txBody>
          <a:bodyPr/>
          <a:lstStyle/>
          <a:p>
            <a:pPr eaLnBrk="1" hangingPunct="1">
              <a:buFont typeface="Arial" panose="020B0604020202020204" pitchFamily="34" charset="0"/>
              <a:buNone/>
            </a:pPr>
            <a:r>
              <a:rPr lang="en-US" altLang="en-US" b="1" dirty="0"/>
              <a:t>                              </a:t>
            </a:r>
            <a:endParaRPr lang="en-US" altLang="en-US" i="1" dirty="0"/>
          </a:p>
          <a:p>
            <a:pPr eaLnBrk="1" hangingPunct="1"/>
            <a:endParaRPr lang="en-US" altLang="en-US" i="1" dirty="0"/>
          </a:p>
          <a:p>
            <a:pPr eaLnBrk="1" hangingPunct="1">
              <a:buFont typeface="Arial" panose="020B0604020202020204" pitchFamily="34" charset="0"/>
              <a:buNone/>
            </a:pPr>
            <a:r>
              <a:rPr lang="en-US" altLang="en-US" i="1" dirty="0"/>
              <a:t>    </a:t>
            </a:r>
            <a:r>
              <a:rPr lang="en-US" altLang="en-US" i="1" dirty="0">
                <a:latin typeface="Times New Roman" pitchFamily="18" charset="0"/>
                <a:cs typeface="Times New Roman" pitchFamily="18" charset="0"/>
              </a:rPr>
              <a:t>Simple syrup </a:t>
            </a:r>
            <a:r>
              <a:rPr lang="en-US" altLang="en-US" dirty="0">
                <a:latin typeface="Times New Roman" pitchFamily="18" charset="0"/>
                <a:cs typeface="Times New Roman" pitchFamily="18" charset="0"/>
              </a:rPr>
              <a:t>is a solution of equal weights of sugar and water.</a:t>
            </a:r>
          </a:p>
          <a:p>
            <a:pPr eaLnBrk="1" hangingPunct="1">
              <a:buFont typeface="Arial" panose="020B0604020202020204" pitchFamily="34" charset="0"/>
              <a:buNone/>
            </a:pPr>
            <a:r>
              <a:rPr lang="en-US" altLang="en-US" dirty="0">
                <a:latin typeface="Times New Roman" pitchFamily="18" charset="0"/>
                <a:cs typeface="Times New Roman" pitchFamily="18" charset="0"/>
              </a:rPr>
              <a:t>    For example, combine 1 part of water and 1 </a:t>
            </a:r>
            <a:r>
              <a:rPr lang="en-US" altLang="en-US" dirty="0" err="1">
                <a:latin typeface="Times New Roman" pitchFamily="18" charset="0"/>
                <a:cs typeface="Times New Roman" pitchFamily="18" charset="0"/>
              </a:rPr>
              <a:t>lb</a:t>
            </a:r>
            <a:r>
              <a:rPr lang="en-US" altLang="en-US" dirty="0">
                <a:latin typeface="Times New Roman" pitchFamily="18" charset="0"/>
                <a:cs typeface="Times New Roman" pitchFamily="18" charset="0"/>
              </a:rPr>
              <a:t> of granulated sugar in a saucepan, stir, and bring to a boil to dissolve the sugar. Cool the syrup.</a:t>
            </a:r>
            <a:endParaRPr lang="en-US" altLang="en-US" i="1" dirty="0">
              <a:latin typeface="Times New Roman" pitchFamily="18" charset="0"/>
              <a:cs typeface="Times New Roman" pitchFamily="18" charset="0"/>
            </a:endParaRPr>
          </a:p>
          <a:p>
            <a:pPr eaLnBrk="1" hangingPunct="1"/>
            <a:endParaRPr lang="en-IN" alt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 xmlns:a16="http://schemas.microsoft.com/office/drawing/2014/main" id="{AD311BEE-3DF9-7CC1-3D03-32986890ADD5}"/>
              </a:ext>
            </a:extLst>
          </p:cNvPr>
          <p:cNvSpPr>
            <a:spLocks noGrp="1"/>
          </p:cNvSpPr>
          <p:nvPr>
            <p:ph type="title"/>
          </p:nvPr>
        </p:nvSpPr>
        <p:spPr/>
        <p:txBody>
          <a:bodyPr/>
          <a:lstStyle/>
          <a:p>
            <a:pPr eaLnBrk="1" hangingPunct="1"/>
            <a:r>
              <a:rPr lang="en-US" altLang="en-US" b="1" dirty="0">
                <a:latin typeface="Times New Roman" pitchFamily="18" charset="0"/>
                <a:cs typeface="Times New Roman" pitchFamily="18" charset="0"/>
              </a:rPr>
              <a:t>Dessert syrup</a:t>
            </a:r>
            <a:endParaRPr lang="en-IN" altLang="en-US" b="1" dirty="0">
              <a:latin typeface="Times New Roman" pitchFamily="18" charset="0"/>
              <a:cs typeface="Times New Roman" pitchFamily="18" charset="0"/>
            </a:endParaRPr>
          </a:p>
        </p:txBody>
      </p:sp>
      <p:sp>
        <p:nvSpPr>
          <p:cNvPr id="6147" name="Content Placeholder 2">
            <a:extLst>
              <a:ext uri="{FF2B5EF4-FFF2-40B4-BE49-F238E27FC236}">
                <a16:creationId xmlns="" xmlns:a16="http://schemas.microsoft.com/office/drawing/2014/main" id="{36DAFC08-A20A-D91A-604D-E3D07D6863E1}"/>
              </a:ext>
            </a:extLst>
          </p:cNvPr>
          <p:cNvSpPr>
            <a:spLocks noGrp="1"/>
          </p:cNvSpPr>
          <p:nvPr>
            <p:ph idx="1"/>
          </p:nvPr>
        </p:nvSpPr>
        <p:spPr/>
        <p:txBody>
          <a:bodyPr>
            <a:normAutofit lnSpcReduction="10000"/>
          </a:bodyPr>
          <a:lstStyle/>
          <a:p>
            <a:pPr eaLnBrk="1" hangingPunct="1"/>
            <a:r>
              <a:rPr lang="en-US" altLang="en-US" i="1" dirty="0"/>
              <a:t> </a:t>
            </a:r>
            <a:r>
              <a:rPr lang="en-US" altLang="en-US" i="1" dirty="0">
                <a:latin typeface="Times New Roman" pitchFamily="18" charset="0"/>
                <a:cs typeface="Times New Roman" pitchFamily="18" charset="0"/>
              </a:rPr>
              <a:t>Dessert syrup </a:t>
            </a:r>
            <a:r>
              <a:rPr lang="en-US" altLang="en-US" dirty="0">
                <a:latin typeface="Times New Roman" pitchFamily="18" charset="0"/>
                <a:cs typeface="Times New Roman" pitchFamily="18" charset="0"/>
              </a:rPr>
              <a:t>is a flavored simple syrup used to moisten and flavor some cakes. (Many chefs use 2 or 3 parts </a:t>
            </a:r>
            <a:r>
              <a:rPr lang="en-IN" altLang="en-US" dirty="0">
                <a:latin typeface="Times New Roman" pitchFamily="18" charset="0"/>
                <a:cs typeface="Times New Roman" pitchFamily="18" charset="0"/>
              </a:rPr>
              <a:t> </a:t>
            </a:r>
            <a:r>
              <a:rPr lang="en-US" altLang="en-US" dirty="0">
                <a:latin typeface="Times New Roman" pitchFamily="18" charset="0"/>
                <a:cs typeface="Times New Roman" pitchFamily="18" charset="0"/>
              </a:rPr>
              <a:t>water to 1 part sugar for a less sweet syrup.)</a:t>
            </a:r>
          </a:p>
          <a:p>
            <a:pPr eaLnBrk="1" hangingPunct="1"/>
            <a:r>
              <a:rPr lang="en-US" altLang="en-US" dirty="0">
                <a:latin typeface="Times New Roman" pitchFamily="18" charset="0"/>
                <a:cs typeface="Times New Roman" pitchFamily="18" charset="0"/>
              </a:rPr>
              <a:t> Flavorings may be extracts, such as vanilla, or liquors, such as rum or kirsch. </a:t>
            </a:r>
          </a:p>
          <a:p>
            <a:pPr eaLnBrk="1" hangingPunct="1"/>
            <a:r>
              <a:rPr lang="en-US" altLang="en-US" dirty="0">
                <a:latin typeface="Times New Roman" pitchFamily="18" charset="0"/>
                <a:cs typeface="Times New Roman" pitchFamily="18" charset="0"/>
              </a:rPr>
              <a:t>Add flavorings after the syrup has cooled, because flavor may be lost if they are added to hot syrup. Syrups </a:t>
            </a:r>
            <a:r>
              <a:rPr lang="en-IN" altLang="en-US" dirty="0">
                <a:latin typeface="Times New Roman" pitchFamily="18" charset="0"/>
                <a:cs typeface="Times New Roman" pitchFamily="18" charset="0"/>
              </a:rPr>
              <a:t> </a:t>
            </a:r>
            <a:r>
              <a:rPr lang="en-US" altLang="en-US" dirty="0">
                <a:latin typeface="Times New Roman" pitchFamily="18" charset="0"/>
                <a:cs typeface="Times New Roman" pitchFamily="18" charset="0"/>
              </a:rPr>
              <a:t>may also be flavored by boiling them with lemon or orange rind.</a:t>
            </a:r>
            <a:endParaRPr lang="en-IN" alt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 xmlns:a16="http://schemas.microsoft.com/office/drawing/2014/main" id="{95C6C10B-DAD5-7683-0015-06989FCF8978}"/>
              </a:ext>
            </a:extLst>
          </p:cNvPr>
          <p:cNvSpPr>
            <a:spLocks noGrp="1" noChangeArrowheads="1"/>
          </p:cNvSpPr>
          <p:nvPr>
            <p:ph type="title"/>
          </p:nvPr>
        </p:nvSpPr>
        <p:spPr>
          <a:xfrm>
            <a:off x="457200" y="277813"/>
            <a:ext cx="8229600" cy="522287"/>
          </a:xfrm>
        </p:spPr>
        <p:txBody>
          <a:bodyPr>
            <a:noAutofit/>
          </a:bodyPr>
          <a:lstStyle/>
          <a:p>
            <a:pPr eaLnBrk="1" hangingPunct="1"/>
            <a:r>
              <a:rPr lang="en-US" altLang="en-US" sz="3200" b="1" dirty="0">
                <a:latin typeface="Times New Roman" pitchFamily="18" charset="0"/>
                <a:cs typeface="Times New Roman" pitchFamily="18" charset="0"/>
              </a:rPr>
              <a:t>Sugar Cooking</a:t>
            </a:r>
            <a:r>
              <a:rPr lang="tr-TR" altLang="en-US" sz="3200" b="1" dirty="0">
                <a:latin typeface="Times New Roman" pitchFamily="18" charset="0"/>
                <a:cs typeface="Times New Roman" pitchFamily="18" charset="0"/>
              </a:rPr>
              <a:t> </a:t>
            </a:r>
          </a:p>
        </p:txBody>
      </p:sp>
      <p:sp>
        <p:nvSpPr>
          <p:cNvPr id="6" name="Slide Number Placeholder 5">
            <a:extLst>
              <a:ext uri="{FF2B5EF4-FFF2-40B4-BE49-F238E27FC236}">
                <a16:creationId xmlns="" xmlns:a16="http://schemas.microsoft.com/office/drawing/2014/main" id="{E41C1B4C-992C-437D-2862-53B6D51D433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543881-BC17-4F57-B396-6AEB53AAAD42}" type="slidenum">
              <a:rPr lang="tr-TR" altLang="en-US">
                <a:solidFill>
                  <a:srgbClr val="898989"/>
                </a:solidFill>
                <a:latin typeface="Calibri" panose="020F0502020204030204" pitchFamily="34" charset="0"/>
              </a:rPr>
              <a:pPr eaLnBrk="1" hangingPunct="1"/>
              <a:t>6</a:t>
            </a:fld>
            <a:endParaRPr lang="tr-TR" altLang="en-US">
              <a:solidFill>
                <a:srgbClr val="898989"/>
              </a:solidFill>
              <a:latin typeface="Calibri" panose="020F0502020204030204" pitchFamily="34" charset="0"/>
            </a:endParaRPr>
          </a:p>
        </p:txBody>
      </p:sp>
      <p:sp>
        <p:nvSpPr>
          <p:cNvPr id="7172" name="Rectangle 5">
            <a:extLst>
              <a:ext uri="{FF2B5EF4-FFF2-40B4-BE49-F238E27FC236}">
                <a16:creationId xmlns="" xmlns:a16="http://schemas.microsoft.com/office/drawing/2014/main" id="{89F69E4B-483D-A0E5-CAE0-79614380E393}"/>
              </a:ext>
            </a:extLst>
          </p:cNvPr>
          <p:cNvSpPr>
            <a:spLocks noChangeArrowheads="1"/>
          </p:cNvSpPr>
          <p:nvPr/>
        </p:nvSpPr>
        <p:spPr bwMode="auto">
          <a:xfrm>
            <a:off x="508000" y="230179"/>
            <a:ext cx="8128000" cy="587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b="1" dirty="0">
              <a:latin typeface="Calibri" panose="020F0502020204030204" pitchFamily="34" charset="0"/>
            </a:endParaRPr>
          </a:p>
          <a:p>
            <a:pPr eaLnBrk="1" hangingPunct="1"/>
            <a:endParaRPr lang="en-US" altLang="en-US" i="1" dirty="0">
              <a:latin typeface="Calibri" panose="020F0502020204030204" pitchFamily="34" charset="0"/>
            </a:endParaRPr>
          </a:p>
          <a:p>
            <a:pPr eaLnBrk="1" hangingPunct="1"/>
            <a:endParaRPr lang="tr-TR" altLang="en-US" dirty="0">
              <a:latin typeface="Calibri" panose="020F0502020204030204" pitchFamily="34" charset="0"/>
            </a:endParaRPr>
          </a:p>
          <a:p>
            <a:pPr eaLnBrk="1" hangingPunct="1"/>
            <a:r>
              <a:rPr lang="tr-TR" altLang="en-US" dirty="0">
                <a:latin typeface="Calibri" panose="020F0502020204030204" pitchFamily="34" charset="0"/>
              </a:rPr>
              <a:t>    </a:t>
            </a:r>
            <a:r>
              <a:rPr lang="en-IN" altLang="en-US" dirty="0">
                <a:latin typeface="Calibri" panose="020F0502020204030204" pitchFamily="34" charset="0"/>
              </a:rPr>
              <a:t>   </a:t>
            </a:r>
            <a:r>
              <a:rPr lang="en-US" altLang="en-US" sz="1600" dirty="0">
                <a:latin typeface="Times New Roman" pitchFamily="18" charset="0"/>
                <a:cs typeface="Times New Roman" pitchFamily="18" charset="0"/>
              </a:rPr>
              <a:t>Graininess is a common fault in many candies and desserts. Graininess results when cooked </a:t>
            </a:r>
            <a:r>
              <a:rPr lang="en-US" altLang="en-US" sz="1600" b="1" dirty="0">
                <a:latin typeface="Times New Roman" pitchFamily="18" charset="0"/>
                <a:cs typeface="Times New Roman" pitchFamily="18" charset="0"/>
              </a:rPr>
              <a:t>sugar crystallizes or turns to tiny sugar crystals rather than staying dissolved in the syrup.</a:t>
            </a:r>
            <a:r>
              <a:rPr lang="en-US" altLang="en-US" sz="1600" dirty="0">
                <a:latin typeface="Times New Roman" pitchFamily="18" charset="0"/>
                <a:cs typeface="Times New Roman" pitchFamily="18" charset="0"/>
              </a:rPr>
              <a:t> </a:t>
            </a:r>
          </a:p>
          <a:p>
            <a:pPr eaLnBrk="1" hangingPunct="1"/>
            <a:r>
              <a:rPr lang="en-US" altLang="en-US" sz="1600" dirty="0">
                <a:latin typeface="Times New Roman" pitchFamily="18" charset="0"/>
                <a:cs typeface="Times New Roman" pitchFamily="18" charset="0"/>
              </a:rPr>
              <a:t>       </a:t>
            </a:r>
          </a:p>
          <a:p>
            <a:pPr eaLnBrk="1" hangingPunct="1"/>
            <a:r>
              <a:rPr lang="en-US" altLang="en-US" sz="1600" dirty="0">
                <a:latin typeface="Times New Roman" pitchFamily="18" charset="0"/>
                <a:cs typeface="Times New Roman" pitchFamily="18" charset="0"/>
              </a:rPr>
              <a:t>      If even one sugar crystal comes in contact with a cooked syrup, it can start a chain reaction that turns the whole thing into a mass of sugar crystals.</a:t>
            </a:r>
          </a:p>
          <a:p>
            <a:pPr eaLnBrk="1" hangingPunct="1"/>
            <a:endParaRPr lang="en-US" altLang="en-US" sz="1600" dirty="0">
              <a:latin typeface="Times New Roman" pitchFamily="18" charset="0"/>
              <a:cs typeface="Times New Roman" pitchFamily="18" charset="0"/>
            </a:endParaRPr>
          </a:p>
          <a:p>
            <a:pPr eaLnBrk="1" hangingPunct="1"/>
            <a:r>
              <a:rPr lang="en-US" altLang="en-US" sz="1600" dirty="0">
                <a:latin typeface="Times New Roman" pitchFamily="18" charset="0"/>
                <a:cs typeface="Times New Roman" pitchFamily="18" charset="0"/>
              </a:rPr>
              <a:t>     To avoid crystallization during the first stages of boiling, use one of the following techniques.</a:t>
            </a:r>
          </a:p>
          <a:p>
            <a:pPr eaLnBrk="1" hangingPunct="1"/>
            <a:r>
              <a:rPr lang="tr-TR" altLang="en-US" sz="1600" dirty="0">
                <a:latin typeface="Times New Roman" pitchFamily="18" charset="0"/>
                <a:cs typeface="Times New Roman" pitchFamily="18" charset="0"/>
              </a:rPr>
              <a:t>     </a:t>
            </a:r>
          </a:p>
          <a:p>
            <a:pPr eaLnBrk="1" hangingPunct="1"/>
            <a:r>
              <a:rPr lang="tr-TR" altLang="en-US" sz="1600" dirty="0">
                <a:latin typeface="Times New Roman" pitchFamily="18" charset="0"/>
                <a:cs typeface="Times New Roman" pitchFamily="18" charset="0"/>
              </a:rPr>
              <a:t>     1.  </a:t>
            </a:r>
            <a:r>
              <a:rPr lang="en-US" altLang="en-US" sz="1600" dirty="0">
                <a:latin typeface="Times New Roman" pitchFamily="18" charset="0"/>
                <a:cs typeface="Times New Roman" pitchFamily="18" charset="0"/>
              </a:rPr>
              <a:t>Wash down the sides of the saucepan with a brush dipped in water. This will remove crystals that may "seed" the whole batch.</a:t>
            </a:r>
          </a:p>
          <a:p>
            <a:pPr eaLnBrk="1" hangingPunct="1"/>
            <a:endParaRPr lang="en-US" altLang="en-US" sz="1600" dirty="0">
              <a:latin typeface="Times New Roman" pitchFamily="18" charset="0"/>
              <a:cs typeface="Times New Roman" pitchFamily="18" charset="0"/>
            </a:endParaRPr>
          </a:p>
          <a:p>
            <a:pPr eaLnBrk="1" hangingPunct="1"/>
            <a:r>
              <a:rPr lang="tr-TR" altLang="en-US" sz="1600" dirty="0">
                <a:latin typeface="Times New Roman" pitchFamily="18" charset="0"/>
                <a:cs typeface="Times New Roman" pitchFamily="18" charset="0"/>
              </a:rPr>
              <a:t>     2.  </a:t>
            </a:r>
            <a:r>
              <a:rPr lang="en-US" altLang="en-US" sz="1600" dirty="0">
                <a:latin typeface="Times New Roman" pitchFamily="18" charset="0"/>
                <a:cs typeface="Times New Roman" pitchFamily="18" charset="0"/>
              </a:rPr>
              <a:t>When first bringing the syrup to a boil, cover the pan and boil for several minutes. Condensed steam will wash down the sides of the pan. Uncover and finish cooking without stirring.</a:t>
            </a:r>
          </a:p>
          <a:p>
            <a:pPr eaLnBrk="1" hangingPunct="1"/>
            <a:endParaRPr lang="tr-TR" altLang="en-US" sz="1600" dirty="0">
              <a:latin typeface="Times New Roman" pitchFamily="18" charset="0"/>
              <a:cs typeface="Times New Roman" pitchFamily="18" charset="0"/>
            </a:endParaRPr>
          </a:p>
          <a:p>
            <a:pPr eaLnBrk="1" hangingPunct="1"/>
            <a:r>
              <a:rPr lang="tr-TR" altLang="en-US" sz="1600" dirty="0">
                <a:latin typeface="Times New Roman" pitchFamily="18" charset="0"/>
                <a:cs typeface="Times New Roman" pitchFamily="18" charset="0"/>
              </a:rPr>
              <a:t>    </a:t>
            </a:r>
            <a:r>
              <a:rPr lang="en-US" altLang="en-US" sz="1600" dirty="0">
                <a:latin typeface="Times New Roman" pitchFamily="18" charset="0"/>
                <a:cs typeface="Times New Roman" pitchFamily="18" charset="0"/>
              </a:rPr>
              <a:t>Sometimes an </a:t>
            </a:r>
            <a:r>
              <a:rPr lang="en-US" altLang="en-US" sz="1600" b="1" dirty="0">
                <a:latin typeface="Times New Roman" pitchFamily="18" charset="0"/>
                <a:cs typeface="Times New Roman" pitchFamily="18" charset="0"/>
              </a:rPr>
              <a:t>acid such as cream of tartar </a:t>
            </a:r>
            <a:r>
              <a:rPr lang="en-US" altLang="en-US" sz="1600" dirty="0">
                <a:latin typeface="Times New Roman" pitchFamily="18" charset="0"/>
                <a:cs typeface="Times New Roman" pitchFamily="18" charset="0"/>
              </a:rPr>
              <a:t>is added to a syrup before cooking. Acids change some of the sugar to </a:t>
            </a:r>
            <a:r>
              <a:rPr lang="en-US" altLang="en-US" sz="1600" i="1" dirty="0">
                <a:latin typeface="Times New Roman" pitchFamily="18" charset="0"/>
                <a:cs typeface="Times New Roman" pitchFamily="18" charset="0"/>
              </a:rPr>
              <a:t>invert sugar, </a:t>
            </a:r>
            <a:r>
              <a:rPr lang="en-US" altLang="en-US" sz="1600" dirty="0">
                <a:latin typeface="Times New Roman" pitchFamily="18" charset="0"/>
                <a:cs typeface="Times New Roman" pitchFamily="18" charset="0"/>
              </a:rPr>
              <a:t>which resists crystallizing. </a:t>
            </a:r>
          </a:p>
          <a:p>
            <a:pPr eaLnBrk="1" hangingPunct="1"/>
            <a:r>
              <a:rPr lang="en-US" altLang="en-US" sz="1600" dirty="0">
                <a:latin typeface="Times New Roman" pitchFamily="18" charset="0"/>
                <a:cs typeface="Times New Roman" pitchFamily="18" charset="0"/>
              </a:rPr>
              <a:t>    </a:t>
            </a:r>
          </a:p>
          <a:p>
            <a:pPr eaLnBrk="1" hangingPunct="1"/>
            <a:r>
              <a:rPr lang="en-US" altLang="en-US" sz="1600" dirty="0">
                <a:latin typeface="Times New Roman" pitchFamily="18" charset="0"/>
                <a:cs typeface="Times New Roman" pitchFamily="18" charset="0"/>
              </a:rPr>
              <a:t>   Corn syrup is sometimes added for the same reason.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a:extLst>
              <a:ext uri="{FF2B5EF4-FFF2-40B4-BE49-F238E27FC236}">
                <a16:creationId xmlns="" xmlns:a16="http://schemas.microsoft.com/office/drawing/2014/main" id="{7CBDBAD9-E867-073C-7E04-88F17055255D}"/>
              </a:ext>
            </a:extLst>
          </p:cNvPr>
          <p:cNvSpPr>
            <a:spLocks noGrp="1" noChangeArrowheads="1"/>
          </p:cNvSpPr>
          <p:nvPr>
            <p:ph type="title"/>
          </p:nvPr>
        </p:nvSpPr>
        <p:spPr>
          <a:xfrm>
            <a:off x="406400" y="214313"/>
            <a:ext cx="8229600" cy="522287"/>
          </a:xfrm>
        </p:spPr>
        <p:txBody>
          <a:bodyPr>
            <a:noAutofit/>
          </a:bodyPr>
          <a:lstStyle/>
          <a:p>
            <a:pPr eaLnBrk="1" hangingPunct="1"/>
            <a:r>
              <a:rPr lang="en-US" altLang="en-US" sz="3200" b="1" dirty="0">
                <a:latin typeface="Times New Roman" pitchFamily="18" charset="0"/>
                <a:cs typeface="Times New Roman" pitchFamily="18" charset="0"/>
              </a:rPr>
              <a:t>Stages of Sugar Cooking</a:t>
            </a:r>
            <a:endParaRPr lang="tr-TR" altLang="en-US" sz="3200" b="1" dirty="0">
              <a:latin typeface="Times New Roman" pitchFamily="18" charset="0"/>
              <a:cs typeface="Times New Roman" pitchFamily="18" charset="0"/>
            </a:endParaRPr>
          </a:p>
        </p:txBody>
      </p:sp>
      <p:graphicFrame>
        <p:nvGraphicFramePr>
          <p:cNvPr id="162909" name="Group 93">
            <a:extLst>
              <a:ext uri="{FF2B5EF4-FFF2-40B4-BE49-F238E27FC236}">
                <a16:creationId xmlns="" xmlns:a16="http://schemas.microsoft.com/office/drawing/2014/main" id="{3DD760F7-0B46-117A-C512-769C7684DABE}"/>
              </a:ext>
            </a:extLst>
          </p:cNvPr>
          <p:cNvGraphicFramePr>
            <a:graphicFrameLocks noGrp="1"/>
          </p:cNvGraphicFramePr>
          <p:nvPr>
            <p:ph sz="half" idx="1"/>
          </p:nvPr>
        </p:nvGraphicFramePr>
        <p:xfrm>
          <a:off x="3571875" y="1143000"/>
          <a:ext cx="5143500" cy="4214810"/>
        </p:xfrm>
        <a:graphic>
          <a:graphicData uri="http://schemas.openxmlformats.org/drawingml/2006/table">
            <a:tbl>
              <a:tblPr/>
              <a:tblGrid>
                <a:gridCol w="1844716">
                  <a:extLst>
                    <a:ext uri="{9D8B030D-6E8A-4147-A177-3AD203B41FA5}">
                      <a16:colId xmlns="" xmlns:a16="http://schemas.microsoft.com/office/drawing/2014/main" val="20000"/>
                    </a:ext>
                  </a:extLst>
                </a:gridCol>
                <a:gridCol w="1809449">
                  <a:extLst>
                    <a:ext uri="{9D8B030D-6E8A-4147-A177-3AD203B41FA5}">
                      <a16:colId xmlns="" xmlns:a16="http://schemas.microsoft.com/office/drawing/2014/main" val="20001"/>
                    </a:ext>
                  </a:extLst>
                </a:gridCol>
                <a:gridCol w="1489335">
                  <a:extLst>
                    <a:ext uri="{9D8B030D-6E8A-4147-A177-3AD203B41FA5}">
                      <a16:colId xmlns="" xmlns:a16="http://schemas.microsoft.com/office/drawing/2014/main" val="20002"/>
                    </a:ext>
                  </a:extLst>
                </a:gridCol>
              </a:tblGrid>
              <a:tr h="42148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tr-TR" sz="2000" b="0" i="0" u="none" strike="noStrike" cap="none" normalizeH="0" baseline="0" dirty="0">
                        <a:ln>
                          <a:noFill/>
                        </a:ln>
                        <a:solidFill>
                          <a:schemeClr val="tx1"/>
                        </a:solidFill>
                        <a:effectLst/>
                        <a:latin typeface="Arial" charset="0"/>
                      </a:endParaRPr>
                    </a:p>
                  </a:txBody>
                  <a:tcPr marL="121919" marR="121919" marT="34290" marB="34290" horzOverflow="overflow">
                    <a:lnL cap="flat">
                      <a:noFill/>
                    </a:lnL>
                    <a:lnR>
                      <a:noFill/>
                    </a:lnR>
                    <a:lnT cap="flat">
                      <a:noFill/>
                    </a:lnT>
                    <a:lnB>
                      <a:noFill/>
                    </a:lnB>
                    <a:lnTlToBr>
                      <a:noFill/>
                    </a:lnTlToBr>
                    <a:lnBlToTr>
                      <a:noFill/>
                    </a:lnBlToTr>
                    <a:solidFill>
                      <a:srgbClr val="FFFFFF"/>
                    </a:solidFill>
                  </a:tcPr>
                </a:tc>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cs typeface="Times New Roman" pitchFamily="18" charset="0"/>
                        </a:rPr>
                        <a:t>Temperature</a:t>
                      </a:r>
                      <a:endParaRPr kumimoji="0" lang="en-US" sz="2000" b="0" i="0" u="none" strike="noStrike" cap="none" normalizeH="0" baseline="0" dirty="0">
                        <a:ln>
                          <a:noFill/>
                        </a:ln>
                        <a:solidFill>
                          <a:schemeClr val="tx1"/>
                        </a:solidFill>
                        <a:effectLst/>
                        <a:latin typeface="Arial" charset="0"/>
                      </a:endParaRPr>
                    </a:p>
                  </a:txBody>
                  <a:tcPr marL="121919" marR="121919" marT="34290" marB="34290"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IN"/>
                    </a:p>
                  </a:txBody>
                  <a:tcPr/>
                </a:tc>
                <a:extLst>
                  <a:ext uri="{0D108BD9-81ED-4DB2-BD59-A6C34878D82A}">
                    <a16:rowId xmlns="" xmlns:a16="http://schemas.microsoft.com/office/drawing/2014/main" val="10000"/>
                  </a:ext>
                </a:extLst>
              </a:tr>
              <a:tr h="4214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Times New Roman" pitchFamily="18" charset="0"/>
                        </a:rPr>
                        <a:t>Stage</a:t>
                      </a:r>
                      <a:endParaRPr kumimoji="0" lang="en-US" sz="1600" b="1" i="0" u="none" strike="noStrike" cap="none" normalizeH="0" baseline="0" dirty="0">
                        <a:ln>
                          <a:noFill/>
                        </a:ln>
                        <a:solidFill>
                          <a:schemeClr val="tx1"/>
                        </a:solidFill>
                        <a:effectLst/>
                        <a:latin typeface="Arial" charset="0"/>
                      </a:endParaRPr>
                    </a:p>
                  </a:txBody>
                  <a:tcPr marL="121919" marR="121919" marT="34290" marB="34290"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Times New Roman" pitchFamily="18" charset="0"/>
                        </a:rPr>
                        <a:t>°F</a:t>
                      </a:r>
                      <a:endParaRPr kumimoji="0" lang="en-US" sz="1600" b="1" i="0" u="none" strike="noStrike" cap="none" normalizeH="0" baseline="0" dirty="0">
                        <a:ln>
                          <a:noFill/>
                        </a:ln>
                        <a:solidFill>
                          <a:schemeClr val="tx1"/>
                        </a:solidFill>
                        <a:effectLst/>
                        <a:latin typeface="Arial" charset="0"/>
                      </a:endParaRPr>
                    </a:p>
                  </a:txBody>
                  <a:tcPr marL="121919" marR="121919" marT="34290" marB="3429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cs typeface="Times New Roman" pitchFamily="18" charset="0"/>
                        </a:rPr>
                        <a:t>°C</a:t>
                      </a:r>
                      <a:endParaRPr kumimoji="0" lang="en-US" sz="1600" b="1" i="0" u="none" strike="noStrike" cap="none" normalizeH="0" baseline="0" dirty="0">
                        <a:ln>
                          <a:noFill/>
                        </a:ln>
                        <a:solidFill>
                          <a:schemeClr val="tx1"/>
                        </a:solidFill>
                        <a:effectLst/>
                        <a:latin typeface="Arial" charset="0"/>
                      </a:endParaRPr>
                    </a:p>
                  </a:txBody>
                  <a:tcPr marL="121919" marR="121919" marT="34290" marB="34290"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 xmlns:a16="http://schemas.microsoft.com/office/drawing/2014/main" val="10001"/>
                  </a:ext>
                </a:extLst>
              </a:tr>
              <a:tr h="4214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Thread</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230</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110</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extLst>
                  <a:ext uri="{0D108BD9-81ED-4DB2-BD59-A6C34878D82A}">
                    <a16:rowId xmlns="" xmlns:a16="http://schemas.microsoft.com/office/drawing/2014/main" val="10002"/>
                  </a:ext>
                </a:extLst>
              </a:tr>
              <a:tr h="4214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Soft Ball</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Times New Roman" pitchFamily="18" charset="0"/>
                        </a:rPr>
                        <a:t>240</a:t>
                      </a:r>
                      <a:endParaRPr kumimoji="0" lang="en-US" sz="1200" b="1" i="0" u="none" strike="noStrike" cap="none" normalizeH="0" baseline="0" dirty="0">
                        <a:ln>
                          <a:noFill/>
                        </a:ln>
                        <a:solidFill>
                          <a:srgbClr val="FF0000"/>
                        </a:solidFill>
                        <a:effectLst/>
                        <a:latin typeface="Arial" charset="0"/>
                      </a:endParaRPr>
                    </a:p>
                  </a:txBody>
                  <a:tcPr marL="121919" marR="121919" marT="34290" marB="34290" horzOverflow="overflow">
                    <a:lnL>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115</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cap="flat">
                      <a:noFill/>
                    </a:lnR>
                    <a:lnT>
                      <a:noFill/>
                    </a:lnT>
                    <a:lnB>
                      <a:noFill/>
                    </a:lnB>
                    <a:lnTlToBr>
                      <a:noFill/>
                    </a:lnTlToBr>
                    <a:lnBlToTr>
                      <a:noFill/>
                    </a:lnBlToTr>
                    <a:solidFill>
                      <a:srgbClr val="FFFFFF"/>
                    </a:solidFill>
                  </a:tcPr>
                </a:tc>
                <a:extLst>
                  <a:ext uri="{0D108BD9-81ED-4DB2-BD59-A6C34878D82A}">
                    <a16:rowId xmlns="" xmlns:a16="http://schemas.microsoft.com/office/drawing/2014/main" val="10003"/>
                  </a:ext>
                </a:extLst>
              </a:tr>
              <a:tr h="4214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Firm Ball</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245</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118</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cap="flat">
                      <a:noFill/>
                    </a:lnR>
                    <a:lnT>
                      <a:noFill/>
                    </a:lnT>
                    <a:lnB>
                      <a:noFill/>
                    </a:lnB>
                    <a:lnTlToBr>
                      <a:noFill/>
                    </a:lnTlToBr>
                    <a:lnBlToTr>
                      <a:noFill/>
                    </a:lnBlToTr>
                    <a:solidFill>
                      <a:srgbClr val="FFFFFF"/>
                    </a:solidFill>
                  </a:tcPr>
                </a:tc>
                <a:extLst>
                  <a:ext uri="{0D108BD9-81ED-4DB2-BD59-A6C34878D82A}">
                    <a16:rowId xmlns="" xmlns:a16="http://schemas.microsoft.com/office/drawing/2014/main" val="10004"/>
                  </a:ext>
                </a:extLst>
              </a:tr>
              <a:tr h="4214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Times New Roman" pitchFamily="18" charset="0"/>
                        </a:rPr>
                        <a:t>Hard Ball</a:t>
                      </a:r>
                      <a:endParaRPr kumimoji="0" lang="en-US" sz="1200" b="1" i="0" u="none" strike="noStrike" cap="none" normalizeH="0" baseline="0" dirty="0">
                        <a:ln>
                          <a:noFill/>
                        </a:ln>
                        <a:solidFill>
                          <a:srgbClr val="FF0000"/>
                        </a:solidFill>
                        <a:effectLst/>
                        <a:latin typeface="Arial" charset="0"/>
                      </a:endParaRPr>
                    </a:p>
                  </a:txBody>
                  <a:tcPr marL="121919" marR="121919" marT="34290" marB="34290"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250-260</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122-127</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cap="flat">
                      <a:noFill/>
                    </a:lnR>
                    <a:lnT>
                      <a:noFill/>
                    </a:lnT>
                    <a:lnB>
                      <a:noFill/>
                    </a:lnB>
                    <a:lnTlToBr>
                      <a:noFill/>
                    </a:lnTlToBr>
                    <a:lnBlToTr>
                      <a:noFill/>
                    </a:lnBlToTr>
                    <a:solidFill>
                      <a:srgbClr val="FFFFFF"/>
                    </a:solidFill>
                  </a:tcPr>
                </a:tc>
                <a:extLst>
                  <a:ext uri="{0D108BD9-81ED-4DB2-BD59-A6C34878D82A}">
                    <a16:rowId xmlns="" xmlns:a16="http://schemas.microsoft.com/office/drawing/2014/main" val="10005"/>
                  </a:ext>
                </a:extLst>
              </a:tr>
              <a:tr h="4214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Small Crack</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265-270</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130-132</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cap="flat">
                      <a:noFill/>
                    </a:lnR>
                    <a:lnT>
                      <a:noFill/>
                    </a:lnT>
                    <a:lnB>
                      <a:noFill/>
                    </a:lnB>
                    <a:lnTlToBr>
                      <a:noFill/>
                    </a:lnTlToBr>
                    <a:lnBlToTr>
                      <a:noFill/>
                    </a:lnBlToTr>
                    <a:solidFill>
                      <a:srgbClr val="FFFFFF"/>
                    </a:solidFill>
                  </a:tcPr>
                </a:tc>
                <a:extLst>
                  <a:ext uri="{0D108BD9-81ED-4DB2-BD59-A6C34878D82A}">
                    <a16:rowId xmlns="" xmlns:a16="http://schemas.microsoft.com/office/drawing/2014/main" val="10006"/>
                  </a:ext>
                </a:extLst>
              </a:tr>
              <a:tr h="4214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Crack</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275-280</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135-138</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cap="flat">
                      <a:noFill/>
                    </a:lnR>
                    <a:lnT>
                      <a:noFill/>
                    </a:lnT>
                    <a:lnB>
                      <a:noFill/>
                    </a:lnB>
                    <a:lnTlToBr>
                      <a:noFill/>
                    </a:lnTlToBr>
                    <a:lnBlToTr>
                      <a:noFill/>
                    </a:lnBlToTr>
                    <a:solidFill>
                      <a:srgbClr val="FFFFFF"/>
                    </a:solidFill>
                  </a:tcPr>
                </a:tc>
                <a:extLst>
                  <a:ext uri="{0D108BD9-81ED-4DB2-BD59-A6C34878D82A}">
                    <a16:rowId xmlns="" xmlns:a16="http://schemas.microsoft.com/office/drawing/2014/main" val="10007"/>
                  </a:ext>
                </a:extLst>
              </a:tr>
              <a:tr h="4214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Hard Crack</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290-310</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a:noFill/>
                    </a:lnR>
                    <a:lnT>
                      <a:noFill/>
                    </a:lnT>
                    <a:lnB>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143-155</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cap="flat">
                      <a:noFill/>
                    </a:lnR>
                    <a:lnT>
                      <a:noFill/>
                    </a:lnT>
                    <a:lnB>
                      <a:noFill/>
                    </a:lnB>
                    <a:lnTlToBr>
                      <a:noFill/>
                    </a:lnTlToBr>
                    <a:lnBlToTr>
                      <a:noFill/>
                    </a:lnBlToTr>
                    <a:solidFill>
                      <a:srgbClr val="FFFFFF"/>
                    </a:solidFill>
                  </a:tcPr>
                </a:tc>
                <a:extLst>
                  <a:ext uri="{0D108BD9-81ED-4DB2-BD59-A6C34878D82A}">
                    <a16:rowId xmlns="" xmlns:a16="http://schemas.microsoft.com/office/drawing/2014/main" val="10008"/>
                  </a:ext>
                </a:extLst>
              </a:tr>
              <a:tr h="42148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Caramel</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cap="flat">
                      <a:noFill/>
                    </a:lnL>
                    <a:lnR>
                      <a:noFill/>
                    </a:lnR>
                    <a:lnT>
                      <a:noFill/>
                    </a:lnT>
                    <a:lnB cap="flat">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FF0000"/>
                          </a:solidFill>
                          <a:effectLst/>
                          <a:latin typeface="Arial" charset="0"/>
                          <a:cs typeface="Times New Roman" pitchFamily="18" charset="0"/>
                        </a:rPr>
                        <a:t>320-340</a:t>
                      </a:r>
                      <a:endParaRPr kumimoji="0" lang="en-US" sz="1200" b="1" i="0" u="none" strike="noStrike" cap="none" normalizeH="0" baseline="0">
                        <a:ln>
                          <a:noFill/>
                        </a:ln>
                        <a:solidFill>
                          <a:srgbClr val="FF0000"/>
                        </a:solidFill>
                        <a:effectLst/>
                        <a:latin typeface="Arial" charset="0"/>
                      </a:endParaRPr>
                    </a:p>
                  </a:txBody>
                  <a:tcPr marL="121919" marR="121919" marT="34290" marB="34290" horzOverflow="overflow">
                    <a:lnL>
                      <a:noFill/>
                    </a:lnL>
                    <a:lnR>
                      <a:noFill/>
                    </a:lnR>
                    <a:lnT>
                      <a:noFill/>
                    </a:lnT>
                    <a:lnB cap="flat">
                      <a:noFill/>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0000"/>
                          </a:solidFill>
                          <a:effectLst/>
                          <a:latin typeface="Arial" charset="0"/>
                          <a:cs typeface="Times New Roman" pitchFamily="18" charset="0"/>
                        </a:rPr>
                        <a:t>160-170</a:t>
                      </a:r>
                      <a:endParaRPr kumimoji="0" lang="en-US" sz="1200" b="1" i="0" u="none" strike="noStrike" cap="none" normalizeH="0" baseline="0" dirty="0">
                        <a:ln>
                          <a:noFill/>
                        </a:ln>
                        <a:solidFill>
                          <a:srgbClr val="FF0000"/>
                        </a:solidFill>
                        <a:effectLst/>
                        <a:latin typeface="Arial" charset="0"/>
                      </a:endParaRPr>
                    </a:p>
                  </a:txBody>
                  <a:tcPr marL="121919" marR="121919" marT="34290" marB="34290" horzOverflow="overflow">
                    <a:lnL>
                      <a:noFill/>
                    </a:lnL>
                    <a:lnR cap="flat">
                      <a:noFill/>
                    </a:lnR>
                    <a:lnT>
                      <a:noFill/>
                    </a:lnT>
                    <a:lnB cap="flat">
                      <a:noFill/>
                    </a:lnB>
                    <a:lnTlToBr>
                      <a:noFill/>
                    </a:lnTlToBr>
                    <a:lnBlToTr>
                      <a:noFill/>
                    </a:lnBlToTr>
                    <a:solidFill>
                      <a:srgbClr val="FFFFFF"/>
                    </a:solidFill>
                  </a:tcPr>
                </a:tc>
                <a:extLst>
                  <a:ext uri="{0D108BD9-81ED-4DB2-BD59-A6C34878D82A}">
                    <a16:rowId xmlns="" xmlns:a16="http://schemas.microsoft.com/office/drawing/2014/main" val="10009"/>
                  </a:ext>
                </a:extLst>
              </a:tr>
            </a:tbl>
          </a:graphicData>
        </a:graphic>
      </p:graphicFrame>
      <p:sp>
        <p:nvSpPr>
          <p:cNvPr id="42" name="Slide Number Placeholder 6">
            <a:extLst>
              <a:ext uri="{FF2B5EF4-FFF2-40B4-BE49-F238E27FC236}">
                <a16:creationId xmlns="" xmlns:a16="http://schemas.microsoft.com/office/drawing/2014/main" id="{E050E302-BD0C-A679-066A-E6EF3142D02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EE70EB7-8637-46FE-9C90-F931E6860728}" type="slidenum">
              <a:rPr lang="tr-TR" altLang="en-US">
                <a:solidFill>
                  <a:srgbClr val="898989"/>
                </a:solidFill>
                <a:latin typeface="Calibri" panose="020F0502020204030204" pitchFamily="34" charset="0"/>
              </a:rPr>
              <a:pPr eaLnBrk="1" hangingPunct="1"/>
              <a:t>7</a:t>
            </a:fld>
            <a:endParaRPr lang="tr-TR" altLang="en-US">
              <a:solidFill>
                <a:srgbClr val="898989"/>
              </a:solidFill>
              <a:latin typeface="Calibri" panose="020F0502020204030204" pitchFamily="34" charset="0"/>
            </a:endParaRPr>
          </a:p>
        </p:txBody>
      </p:sp>
      <p:sp>
        <p:nvSpPr>
          <p:cNvPr id="8228" name="Rectangle 4">
            <a:extLst>
              <a:ext uri="{FF2B5EF4-FFF2-40B4-BE49-F238E27FC236}">
                <a16:creationId xmlns="" xmlns:a16="http://schemas.microsoft.com/office/drawing/2014/main" id="{1B2202ED-718D-069F-4EAE-4E99EB24D54E}"/>
              </a:ext>
            </a:extLst>
          </p:cNvPr>
          <p:cNvSpPr>
            <a:spLocks noChangeArrowheads="1"/>
          </p:cNvSpPr>
          <p:nvPr/>
        </p:nvSpPr>
        <p:spPr bwMode="auto">
          <a:xfrm>
            <a:off x="508000" y="1214438"/>
            <a:ext cx="3048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dirty="0">
                <a:latin typeface="Times New Roman" pitchFamily="18" charset="0"/>
                <a:cs typeface="Times New Roman" pitchFamily="18" charset="0"/>
              </a:rPr>
              <a:t>STAGES OF SUGAR COOKING</a:t>
            </a:r>
            <a:endParaRPr lang="tr-TR" altLang="en-US" b="1" dirty="0">
              <a:latin typeface="Times New Roman" pitchFamily="18" charset="0"/>
              <a:cs typeface="Times New Roman" pitchFamily="18" charset="0"/>
            </a:endParaRPr>
          </a:p>
          <a:p>
            <a:pPr eaLnBrk="1" hangingPunct="1"/>
            <a:endParaRPr lang="en-US" altLang="en-US" dirty="0">
              <a:latin typeface="Times New Roman" pitchFamily="18" charset="0"/>
              <a:cs typeface="Times New Roman" pitchFamily="18" charset="0"/>
            </a:endParaRPr>
          </a:p>
          <a:p>
            <a:pPr eaLnBrk="1" hangingPunct="1"/>
            <a:endParaRPr lang="tr-TR" altLang="en-US" dirty="0">
              <a:latin typeface="Times New Roman" pitchFamily="18" charset="0"/>
              <a:cs typeface="Times New Roman" pitchFamily="18" charset="0"/>
            </a:endParaRPr>
          </a:p>
          <a:p>
            <a:pPr eaLnBrk="1" hangingPunct="1"/>
            <a:r>
              <a:rPr lang="en-US" altLang="en-US" dirty="0">
                <a:latin typeface="Times New Roman" pitchFamily="18" charset="0"/>
                <a:cs typeface="Times New Roman" pitchFamily="18" charset="0"/>
              </a:rPr>
              <a:t>Testing the temperature with a candy </a:t>
            </a:r>
            <a:r>
              <a:rPr lang="en-US" altLang="en-US" b="1" dirty="0">
                <a:latin typeface="Times New Roman" pitchFamily="18" charset="0"/>
                <a:cs typeface="Times New Roman" pitchFamily="18" charset="0"/>
              </a:rPr>
              <a:t>thermometer</a:t>
            </a:r>
            <a:r>
              <a:rPr lang="en-US" altLang="en-US" dirty="0">
                <a:latin typeface="Times New Roman" pitchFamily="18" charset="0"/>
                <a:cs typeface="Times New Roman" pitchFamily="18" charset="0"/>
              </a:rPr>
              <a:t> is the most accurate way to determine the desired </a:t>
            </a:r>
            <a:r>
              <a:rPr lang="en-US" altLang="en-US" b="1" dirty="0">
                <a:latin typeface="Times New Roman" pitchFamily="18" charset="0"/>
                <a:cs typeface="Times New Roman" pitchFamily="18" charset="0"/>
              </a:rPr>
              <a:t>doneness</a:t>
            </a:r>
            <a:r>
              <a:rPr lang="en-US" altLang="en-US" dirty="0">
                <a:latin typeface="Times New Roman" pitchFamily="18" charset="0"/>
                <a:cs typeface="Times New Roman" pitchFamily="18" charset="0"/>
              </a:rPr>
              <a:t> of a syrup.</a:t>
            </a:r>
          </a:p>
          <a:p>
            <a:pPr eaLnBrk="1" hangingPunct="1"/>
            <a:endParaRPr lang="tr-TR" altLang="en-US" dirty="0">
              <a:latin typeface="Times New Roman" pitchFamily="18" charset="0"/>
              <a:cs typeface="Times New Roman" pitchFamily="18" charset="0"/>
            </a:endParaRPr>
          </a:p>
          <a:p>
            <a:pPr eaLnBrk="1" hangingPunct="1"/>
            <a:r>
              <a:rPr lang="en-US" altLang="en-US" dirty="0">
                <a:latin typeface="Times New Roman" pitchFamily="18" charset="0"/>
                <a:cs typeface="Times New Roman" pitchFamily="18" charset="0"/>
              </a:rPr>
              <a:t>In the old days, syrups were tested by dropping a little syrup into a bowl of cold water and checking the hardness of the cooled sugar. </a:t>
            </a:r>
            <a:r>
              <a:rPr lang="en-US" altLang="en-US" b="1" dirty="0">
                <a:solidFill>
                  <a:srgbClr val="FF0000"/>
                </a:solidFill>
                <a:latin typeface="Times New Roman" pitchFamily="18" charset="0"/>
                <a:cs typeface="Times New Roman" pitchFamily="18" charset="0"/>
              </a:rPr>
              <a:t>The stages of doneness were given names that described their hardness.</a:t>
            </a:r>
          </a:p>
        </p:txBody>
      </p:sp>
      <p:sp>
        <p:nvSpPr>
          <p:cNvPr id="8229" name="TextBox 5">
            <a:extLst>
              <a:ext uri="{FF2B5EF4-FFF2-40B4-BE49-F238E27FC236}">
                <a16:creationId xmlns="" xmlns:a16="http://schemas.microsoft.com/office/drawing/2014/main" id="{8889148F-A6FB-CCE2-7D02-455733A5C453}"/>
              </a:ext>
            </a:extLst>
          </p:cNvPr>
          <p:cNvSpPr txBox="1">
            <a:spLocks noChangeArrowheads="1"/>
          </p:cNvSpPr>
          <p:nvPr/>
        </p:nvSpPr>
        <p:spPr bwMode="auto">
          <a:xfrm>
            <a:off x="4067175" y="5516563"/>
            <a:ext cx="33242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latin typeface="Calibri" panose="020F0502020204030204" pitchFamily="34" charset="0"/>
              </a:rPr>
              <a:t>Table </a:t>
            </a:r>
            <a:r>
              <a:rPr lang="tr-TR" altLang="en-US">
                <a:latin typeface="Calibri" panose="020F0502020204030204" pitchFamily="34" charset="0"/>
              </a:rPr>
              <a:t>1</a:t>
            </a:r>
            <a:r>
              <a:rPr lang="en-US" altLang="en-US">
                <a:latin typeface="Calibri" panose="020F0502020204030204" pitchFamily="34" charset="0"/>
              </a:rPr>
              <a:t>.1 Stages of sugar cooking.</a:t>
            </a:r>
          </a:p>
          <a:p>
            <a:pPr eaLnBrk="1" hangingPunct="1"/>
            <a:endParaRPr lang="en-I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 xmlns:a16="http://schemas.microsoft.com/office/drawing/2014/main" id="{ED67DEBE-B3A6-CE61-CCA4-574A00E3FCA6}"/>
              </a:ext>
            </a:extLst>
          </p:cNvPr>
          <p:cNvSpPr>
            <a:spLocks noGrp="1" noChangeArrowheads="1"/>
          </p:cNvSpPr>
          <p:nvPr>
            <p:ph type="title"/>
          </p:nvPr>
        </p:nvSpPr>
        <p:spPr/>
        <p:txBody>
          <a:bodyPr/>
          <a:lstStyle/>
          <a:p>
            <a:pPr eaLnBrk="1" hangingPunct="1"/>
            <a:r>
              <a:rPr lang="en-US" altLang="en-US" b="1" dirty="0">
                <a:latin typeface="Times New Roman" pitchFamily="18" charset="0"/>
                <a:cs typeface="Times New Roman" pitchFamily="18" charset="0"/>
              </a:rPr>
              <a:t>Sugar Cooking</a:t>
            </a:r>
          </a:p>
        </p:txBody>
      </p:sp>
      <p:sp>
        <p:nvSpPr>
          <p:cNvPr id="9220" name="Rectangle 3">
            <a:extLst>
              <a:ext uri="{FF2B5EF4-FFF2-40B4-BE49-F238E27FC236}">
                <a16:creationId xmlns="" xmlns:a16="http://schemas.microsoft.com/office/drawing/2014/main" id="{2A67A92B-98EA-3708-137A-AC47D980FFEE}"/>
              </a:ext>
            </a:extLst>
          </p:cNvPr>
          <p:cNvSpPr>
            <a:spLocks noGrp="1" noChangeArrowheads="1"/>
          </p:cNvSpPr>
          <p:nvPr>
            <p:ph idx="1"/>
          </p:nvPr>
        </p:nvSpPr>
        <p:spPr/>
        <p:txBody>
          <a:bodyPr>
            <a:normAutofit/>
          </a:bodyPr>
          <a:lstStyle/>
          <a:p>
            <a:pPr eaLnBrk="1" hangingPunct="1">
              <a:lnSpc>
                <a:spcPct val="90000"/>
              </a:lnSpc>
            </a:pPr>
            <a:r>
              <a:rPr lang="en-US" altLang="en-US" sz="2500" dirty="0">
                <a:latin typeface="Times New Roman" pitchFamily="18" charset="0"/>
                <a:cs typeface="Times New Roman" pitchFamily="18" charset="0"/>
              </a:rPr>
              <a:t>Basic Principles</a:t>
            </a:r>
          </a:p>
          <a:p>
            <a:pPr lvl="1" eaLnBrk="1" hangingPunct="1">
              <a:lnSpc>
                <a:spcPct val="90000"/>
              </a:lnSpc>
            </a:pPr>
            <a:r>
              <a:rPr lang="en-US" altLang="en-US" sz="2100" dirty="0">
                <a:latin typeface="Times New Roman" pitchFamily="18" charset="0"/>
                <a:cs typeface="Times New Roman" pitchFamily="18" charset="0"/>
              </a:rPr>
              <a:t>A solution of syrup of sugar and water is boiled to evaporate part of the water.</a:t>
            </a:r>
          </a:p>
          <a:p>
            <a:pPr lvl="1" eaLnBrk="1" hangingPunct="1">
              <a:lnSpc>
                <a:spcPct val="90000"/>
              </a:lnSpc>
            </a:pPr>
            <a:r>
              <a:rPr lang="en-US" altLang="en-US" sz="2100" dirty="0">
                <a:latin typeface="Times New Roman" pitchFamily="18" charset="0"/>
                <a:cs typeface="Times New Roman" pitchFamily="18" charset="0"/>
              </a:rPr>
              <a:t>As the water evaporates the temperature of the sugar rises. If left cooking it will caramelize or turn brown and change flavor.</a:t>
            </a:r>
          </a:p>
          <a:p>
            <a:pPr lvl="1" eaLnBrk="1" hangingPunct="1">
              <a:lnSpc>
                <a:spcPct val="90000"/>
              </a:lnSpc>
            </a:pPr>
            <a:r>
              <a:rPr lang="en-US" altLang="en-US" sz="2100" dirty="0">
                <a:latin typeface="Times New Roman" pitchFamily="18" charset="0"/>
                <a:cs typeface="Times New Roman" pitchFamily="18" charset="0"/>
              </a:rPr>
              <a:t>Sugars cooked to high temperature will be harder than sugars cooked to low temperature.</a:t>
            </a:r>
          </a:p>
          <a:p>
            <a:pPr lvl="2" eaLnBrk="1" hangingPunct="1">
              <a:lnSpc>
                <a:spcPct val="90000"/>
              </a:lnSpc>
            </a:pPr>
            <a:r>
              <a:rPr lang="en-US" altLang="en-US" sz="2000" dirty="0">
                <a:latin typeface="Times New Roman" pitchFamily="18" charset="0"/>
                <a:cs typeface="Times New Roman" pitchFamily="18" charset="0"/>
              </a:rPr>
              <a:t>Sugar syrup cooked to 240</a:t>
            </a:r>
            <a:r>
              <a:rPr lang="en-US" altLang="en-US" sz="2000" baseline="40000" dirty="0">
                <a:latin typeface="Times New Roman" pitchFamily="18" charset="0"/>
                <a:cs typeface="Times New Roman" pitchFamily="18" charset="0"/>
              </a:rPr>
              <a:t>o</a:t>
            </a:r>
            <a:r>
              <a:rPr lang="en-US" altLang="en-US" sz="2000" dirty="0">
                <a:latin typeface="Times New Roman" pitchFamily="18" charset="0"/>
                <a:cs typeface="Times New Roman" pitchFamily="18" charset="0"/>
              </a:rPr>
              <a:t> F forms a soft ball when cooled.</a:t>
            </a:r>
          </a:p>
          <a:p>
            <a:pPr lvl="2" eaLnBrk="1" hangingPunct="1">
              <a:lnSpc>
                <a:spcPct val="90000"/>
              </a:lnSpc>
            </a:pPr>
            <a:r>
              <a:rPr lang="en-US" altLang="en-US" sz="2000" dirty="0">
                <a:latin typeface="Times New Roman" pitchFamily="18" charset="0"/>
                <a:cs typeface="Times New Roman" pitchFamily="18" charset="0"/>
              </a:rPr>
              <a:t>Sugar syrup cooked to 300</a:t>
            </a:r>
            <a:r>
              <a:rPr lang="en-US" altLang="en-US" sz="2000" baseline="40000" dirty="0">
                <a:latin typeface="Times New Roman" pitchFamily="18" charset="0"/>
                <a:cs typeface="Times New Roman" pitchFamily="18" charset="0"/>
              </a:rPr>
              <a:t>o</a:t>
            </a:r>
            <a:r>
              <a:rPr lang="en-US" altLang="en-US" sz="2000" dirty="0">
                <a:latin typeface="Times New Roman" pitchFamily="18" charset="0"/>
                <a:cs typeface="Times New Roman" pitchFamily="18" charset="0"/>
              </a:rPr>
              <a:t> F is hard and brittle when cooled.</a:t>
            </a:r>
          </a:p>
          <a:p>
            <a:pPr lvl="1" eaLnBrk="1" hangingPunct="1">
              <a:lnSpc>
                <a:spcPct val="90000"/>
              </a:lnSpc>
              <a:buFont typeface="Wingdings" panose="05000000000000000000" pitchFamily="2" charset="2"/>
              <a:buNone/>
            </a:pPr>
            <a:endParaRPr lang="en-US" altLang="en-US" sz="2100" dirty="0"/>
          </a:p>
        </p:txBody>
      </p:sp>
      <p:sp>
        <p:nvSpPr>
          <p:cNvPr id="6" name="Slide Number Placeholder 5">
            <a:extLst>
              <a:ext uri="{FF2B5EF4-FFF2-40B4-BE49-F238E27FC236}">
                <a16:creationId xmlns="" xmlns:a16="http://schemas.microsoft.com/office/drawing/2014/main" id="{F5A4050E-B06E-EB0F-509E-495CF9074E7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8F3823-DC19-47EC-AF2D-CC4167A8344C}" type="slidenum">
              <a:rPr lang="en-US" altLang="en-US">
                <a:solidFill>
                  <a:srgbClr val="898989"/>
                </a:solidFill>
                <a:latin typeface="Calibri" panose="020F0502020204030204" pitchFamily="34" charset="0"/>
              </a:rPr>
              <a:pPr eaLnBrk="1" hangingPunct="1"/>
              <a:t>8</a:t>
            </a:fld>
            <a:endParaRPr lang="en-US" altLang="en-US">
              <a:solidFill>
                <a:srgbClr val="898989"/>
              </a:solidFill>
              <a:latin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a:extLst>
              <a:ext uri="{FF2B5EF4-FFF2-40B4-BE49-F238E27FC236}">
                <a16:creationId xmlns="" xmlns:a16="http://schemas.microsoft.com/office/drawing/2014/main" id="{2D944BCA-2DC4-580C-1ADA-0DDB72663717}"/>
              </a:ext>
            </a:extLst>
          </p:cNvPr>
          <p:cNvSpPr>
            <a:spLocks noGrp="1" noChangeArrowheads="1"/>
          </p:cNvSpPr>
          <p:nvPr>
            <p:ph type="title"/>
          </p:nvPr>
        </p:nvSpPr>
        <p:spPr/>
        <p:txBody>
          <a:bodyPr/>
          <a:lstStyle/>
          <a:p>
            <a:pPr eaLnBrk="1" hangingPunct="1"/>
            <a:r>
              <a:rPr lang="en-US" altLang="en-US" b="1" dirty="0">
                <a:latin typeface="Times New Roman" pitchFamily="18" charset="0"/>
                <a:cs typeface="Times New Roman" pitchFamily="18" charset="0"/>
              </a:rPr>
              <a:t>Simple Syrup</a:t>
            </a:r>
          </a:p>
        </p:txBody>
      </p:sp>
      <p:sp>
        <p:nvSpPr>
          <p:cNvPr id="10244" name="Rectangle 3">
            <a:extLst>
              <a:ext uri="{FF2B5EF4-FFF2-40B4-BE49-F238E27FC236}">
                <a16:creationId xmlns="" xmlns:a16="http://schemas.microsoft.com/office/drawing/2014/main" id="{6010A663-3BB2-9426-FA43-A2F837442485}"/>
              </a:ext>
            </a:extLst>
          </p:cNvPr>
          <p:cNvSpPr>
            <a:spLocks noGrp="1" noChangeArrowheads="1"/>
          </p:cNvSpPr>
          <p:nvPr>
            <p:ph idx="1"/>
          </p:nvPr>
        </p:nvSpPr>
        <p:spPr/>
        <p:txBody>
          <a:bodyPr/>
          <a:lstStyle/>
          <a:p>
            <a:pPr eaLnBrk="1" hangingPunct="1"/>
            <a:r>
              <a:rPr lang="en-US" altLang="en-US" dirty="0">
                <a:latin typeface="Times New Roman" pitchFamily="18" charset="0"/>
                <a:cs typeface="Times New Roman" pitchFamily="18" charset="0"/>
              </a:rPr>
              <a:t>Equal weights of sugar and water.</a:t>
            </a:r>
          </a:p>
          <a:p>
            <a:pPr eaLnBrk="1" hangingPunct="1"/>
            <a:r>
              <a:rPr lang="en-US" altLang="en-US" dirty="0">
                <a:latin typeface="Times New Roman" pitchFamily="18" charset="0"/>
                <a:cs typeface="Times New Roman" pitchFamily="18" charset="0"/>
              </a:rPr>
              <a:t>Heat the sugar and water to a boil, cool - simple syrup</a:t>
            </a:r>
            <a:r>
              <a:rPr lang="en-US" altLang="en-US" dirty="0"/>
              <a:t>.</a:t>
            </a:r>
          </a:p>
        </p:txBody>
      </p:sp>
      <p:sp>
        <p:nvSpPr>
          <p:cNvPr id="6" name="Slide Number Placeholder 5">
            <a:extLst>
              <a:ext uri="{FF2B5EF4-FFF2-40B4-BE49-F238E27FC236}">
                <a16:creationId xmlns="" xmlns:a16="http://schemas.microsoft.com/office/drawing/2014/main" id="{135BF4BC-C46C-A1E0-4784-221BE5343C9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963EFC3-D30F-472B-9932-058C96BED41F}" type="slidenum">
              <a:rPr lang="en-US" altLang="en-US">
                <a:solidFill>
                  <a:srgbClr val="898989"/>
                </a:solidFill>
                <a:latin typeface="Calibri" panose="020F0502020204030204" pitchFamily="34" charset="0"/>
              </a:rPr>
              <a:pPr eaLnBrk="1" hangingPunct="1"/>
              <a:t>9</a:t>
            </a:fld>
            <a:endParaRPr lang="en-US" altLang="en-US">
              <a:solidFill>
                <a:srgbClr val="898989"/>
              </a:solidFill>
              <a:latin typeface="Calibri" panose="020F050202020403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66</TotalTime>
  <Words>847</Words>
  <Application>Microsoft Office PowerPoint</Application>
  <PresentationFormat>On-screen Show (4:3)</PresentationFormat>
  <Paragraphs>109</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Verve</vt:lpstr>
      <vt:lpstr> Shahid Virpatni Lakshmi Mahavidyalaya, Titave Department of Home Science ( Food Science &amp; Nutrition)  Class : TY                                    Sem V</vt:lpstr>
      <vt:lpstr>Goals</vt:lpstr>
      <vt:lpstr>BASIC PRINCIPLES </vt:lpstr>
      <vt:lpstr>SIMPLE SYRUP</vt:lpstr>
      <vt:lpstr>Dessert syrup</vt:lpstr>
      <vt:lpstr>Sugar Cooking </vt:lpstr>
      <vt:lpstr>Stages of Sugar Cooking</vt:lpstr>
      <vt:lpstr>Sugar Cooking</vt:lpstr>
      <vt:lpstr>Simple Syrup</vt:lpstr>
      <vt:lpstr>Crystallization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STAGES OF SUGAR COOKERY</dc:title>
  <dc:creator>ina142wrnz</dc:creator>
  <cp:lastModifiedBy>Shahid PC</cp:lastModifiedBy>
  <cp:revision>14</cp:revision>
  <dcterms:created xsi:type="dcterms:W3CDTF">2012-08-10T08:09:21Z</dcterms:created>
  <dcterms:modified xsi:type="dcterms:W3CDTF">2023-12-06T09:59:09Z</dcterms:modified>
</cp:coreProperties>
</file>