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36"/>
  </p:handoutMasterIdLst>
  <p:sldIdLst>
    <p:sldId id="256" r:id="rId3"/>
    <p:sldId id="278" r:id="rId4"/>
    <p:sldId id="257" r:id="rId5"/>
    <p:sldId id="258" r:id="rId6"/>
    <p:sldId id="259" r:id="rId7"/>
    <p:sldId id="260" r:id="rId8"/>
    <p:sldId id="282" r:id="rId9"/>
    <p:sldId id="284" r:id="rId10"/>
    <p:sldId id="285" r:id="rId12"/>
    <p:sldId id="286" r:id="rId13"/>
    <p:sldId id="287" r:id="rId14"/>
    <p:sldId id="288" r:id="rId15"/>
    <p:sldId id="281" r:id="rId16"/>
    <p:sldId id="283" r:id="rId17"/>
    <p:sldId id="269" r:id="rId18"/>
    <p:sldId id="270" r:id="rId19"/>
    <p:sldId id="271" r:id="rId20"/>
    <p:sldId id="272" r:id="rId21"/>
    <p:sldId id="273" r:id="rId22"/>
    <p:sldId id="280" r:id="rId23"/>
    <p:sldId id="274" r:id="rId24"/>
    <p:sldId id="275" r:id="rId25"/>
    <p:sldId id="276" r:id="rId26"/>
    <p:sldId id="277" r:id="rId27"/>
    <p:sldId id="261" r:id="rId28"/>
    <p:sldId id="262" r:id="rId29"/>
    <p:sldId id="263" r:id="rId30"/>
    <p:sldId id="264" r:id="rId31"/>
    <p:sldId id="267" r:id="rId32"/>
    <p:sldId id="268" r:id="rId33"/>
    <p:sldId id="266" r:id="rId34"/>
    <p:sldId id="265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4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0" autoAdjust="0"/>
  </p:normalViewPr>
  <p:slideViewPr>
    <p:cSldViewPr showGuides="1">
      <p:cViewPr>
        <p:scale>
          <a:sx n="66" d="100"/>
          <a:sy n="66" d="100"/>
        </p:scale>
        <p:origin x="-150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handoutMaster" Target="handoutMasters/handoutMaster1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B971B6F1-542A-4052-A300-1AA339643B88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US" noProof="0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479546B6-2B7B-4447-B4E1-66C4E4265A6F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7A94CBE-B13A-44B3-A61C-5C20D6E0DF62}" type="slidenum">
              <a:rPr lang="en-US" altLang="en-US">
                <a:latin typeface="Arial" panose="020B0604020202020204" pitchFamily="34" charset="0"/>
              </a:rPr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Two much-quoted studies by the 3M/Wharton School (</a:t>
            </a:r>
            <a:r>
              <a:rPr lang="en-US" altLang="en-US" i="1">
                <a:latin typeface="Arial" panose="020B0604020202020204" pitchFamily="34" charset="0"/>
              </a:rPr>
              <a:t>A Study of the Effects of the Use of Overhead Transparencies on Business Meetings,</a:t>
            </a:r>
            <a:r>
              <a:rPr lang="en-US" altLang="en-US">
                <a:latin typeface="Arial" panose="020B0604020202020204" pitchFamily="34" charset="0"/>
              </a:rPr>
              <a:t> Wharton Applied Research Center, Wharton School, University of Pennsylvania, 1981) and the University of Minnesota/3M (Vogel, Douglas R., Gary W. Dickson, and John A. Lehman, </a:t>
            </a:r>
            <a:r>
              <a:rPr lang="en-US" altLang="en-US" i="1">
                <a:latin typeface="Arial" panose="020B0604020202020204" pitchFamily="34" charset="0"/>
              </a:rPr>
              <a:t>Persuasion and the Role of Visual Presentation Support: The UM/3M Study</a:t>
            </a:r>
            <a:r>
              <a:rPr lang="en-US" altLang="en-US">
                <a:latin typeface="Arial" panose="020B0604020202020204" pitchFamily="34" charset="0"/>
              </a:rPr>
              <a:t>, 1986) conclude that visual aids:</a:t>
            </a: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grpSp>
        <p:nvGrpSpPr>
          <p:cNvPr id="3" name="Group 8"/>
          <p:cNvGrpSpPr/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6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grpSp>
          <p:nvGrpSpPr>
            <p:cNvPr id="7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8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9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1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2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</p:grpSp>
      </p:grpSp>
      <p:grpSp>
        <p:nvGrpSpPr>
          <p:cNvPr id="13" name="Group 18"/>
          <p:cNvGrpSpPr/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5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6" name="Freeform 21"/>
            <p:cNvSpPr/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grpSp>
          <p:nvGrpSpPr>
            <p:cNvPr id="17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8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9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0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1" name="Freeform 26"/>
              <p:cNvSpPr/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2" name="Freeform 27"/>
              <p:cNvSpPr/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</p:grpSp>
      </p:grpSp>
      <p:sp>
        <p:nvSpPr>
          <p:cNvPr id="23" name="Freeform 28"/>
          <p:cNvSpPr/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24" name="Freeform 29"/>
          <p:cNvSpPr/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2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E604BC6-1234-4326-87A0-9C71EBB622C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5D1B7-8C04-4C5C-AAED-CC3E8B1E7FE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2DEB3-8C56-45BD-8E26-98BB5CC56C6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8B5F8-EE18-4AAE-A8AC-5E2FE9695D4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4FA35-F9DA-43EB-AF48-3AF8F3BA0D9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B7D5B-8709-49A8-A826-3E2963DB04E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00FBB-E1E4-439A-80E8-A882B4D059A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4A6C3-5AFF-48AC-8A46-B04DEF2CEAB0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E0155-358A-49CF-A8FA-11F61487013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05F40-197B-4DDA-9FD2-89330F82816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BD174-FD94-43D0-9557-B24B1B1C5C0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reeform 2"/>
          <p:cNvSpPr/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5109086B-963F-4B7A-93D8-61CB3DFB100D}" type="slidenum">
              <a:rPr lang="en-US" altLang="en-US"/>
            </a:fld>
            <a:endParaRPr lang="en-US" altLang="en-US"/>
          </a:p>
        </p:txBody>
      </p:sp>
      <p:sp>
        <p:nvSpPr>
          <p:cNvPr id="18440" name="Freeform 8"/>
          <p:cNvSpPr/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8441" name="Freeform 9"/>
          <p:cNvSpPr/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grpSp>
        <p:nvGrpSpPr>
          <p:cNvPr id="1034" name="Group 10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8443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44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45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46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47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48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49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50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51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grpSp>
          <p:nvGrpSpPr>
            <p:cNvPr id="1060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8454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55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56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18457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8458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8459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1065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8461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62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63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64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65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66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67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68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</p:grpSp>
      </p:grpSp>
      <p:grpSp>
        <p:nvGrpSpPr>
          <p:cNvPr id="1035" name="Group 3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8470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471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</p:grpSp>
      <p:grpSp>
        <p:nvGrpSpPr>
          <p:cNvPr id="1036" name="Group 40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8474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1040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8476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77" name="Freeform 45"/>
                <p:cNvSpPr/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78" name="Freeform 46"/>
                <p:cNvSpPr/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79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80" name="Freeform 48"/>
                <p:cNvSpPr/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81" name="Freeform 49"/>
                <p:cNvSpPr/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82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8483" name="Freeform 51"/>
                <p:cNvSpPr/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</p:grpSp>
        <p:sp>
          <p:nvSpPr>
            <p:cNvPr id="1848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ww.perseus.tufts.edu/cgi-bin/ptext?doc=Perseus:text:1999.01.0060&amp;query=section=#4&amp;loc=1355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371600"/>
            <a:ext cx="87630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Shahid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Virpatni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Lakshmi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Mahavidyalaya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Titave</a:t>
            </a:r>
            <a:b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Home Science ( Food Science &amp; Nutrition) </a:t>
            </a:r>
            <a:b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: FY                                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486400"/>
            <a:ext cx="8915400" cy="1219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 : Principles of Use of Audio</a:t>
            </a:r>
            <a:endParaRPr lang="en-US" sz="2400" b="1" dirty="0">
              <a:solidFill>
                <a:srgbClr val="7445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dirty="0" smtClean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Aids                                                                                           </a:t>
            </a:r>
            <a:endParaRPr lang="en-US" sz="2400" b="1" dirty="0" smtClean="0">
              <a:solidFill>
                <a:srgbClr val="7445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 b="1" dirty="0" err="1" smtClean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Prsented</a:t>
            </a:r>
            <a:r>
              <a:rPr lang="en-US" sz="2400" b="1" dirty="0" smtClean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: Miss. </a:t>
            </a:r>
            <a:r>
              <a:rPr lang="en-US" sz="2400" b="1" dirty="0" err="1" smtClean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Gayatri</a:t>
            </a:r>
            <a:r>
              <a:rPr lang="en-US" sz="2400" b="1" dirty="0" smtClean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M. </a:t>
            </a:r>
            <a:r>
              <a:rPr lang="en-US" sz="2400" b="1" dirty="0" err="1" smtClean="0">
                <a:solidFill>
                  <a:srgbClr val="7445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patil</a:t>
            </a:r>
            <a:endParaRPr lang="en-US" sz="2400" b="1" dirty="0">
              <a:solidFill>
                <a:srgbClr val="7445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56500" cy="182880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Things you can do with a computer projector</a:t>
            </a:r>
            <a:r>
              <a:rPr lang="en-US" altLang="en-US" sz="3600" dirty="0"/>
              <a:t>.</a:t>
            </a:r>
            <a:r>
              <a:rPr lang="en-US" altLang="en-US" dirty="0"/>
              <a:t> </a:t>
            </a:r>
            <a:endParaRPr lang="en-US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96200" cy="4038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or analysis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 or reference source.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Quotation for discussion.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 can project a white board that allows for more free form discussion.  </a:t>
            </a:r>
            <a:r>
              <a:rPr lang="en-US" altLang="en-US" dirty="0"/>
              <a:t>  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PowerPoint, however, has notable weaknesses</a:t>
            </a:r>
            <a:r>
              <a:rPr lang="en-US" altLang="en-US" sz="3600" b="1" dirty="0"/>
              <a:t>.</a:t>
            </a:r>
            <a:r>
              <a:rPr lang="en-US" altLang="en-US" dirty="0"/>
              <a:t> </a:t>
            </a:r>
            <a:endParaRPr lang="en-US" alt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It's too easy to create slides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wastes time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takes too much control away from the presenter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makes for ugly presentations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 not lend itself to spontaneous discussions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PowerPoint, however, has notable weaknesses</a:t>
            </a:r>
            <a:r>
              <a:rPr lang="en-US" altLang="en-US" sz="3600" b="1" dirty="0"/>
              <a:t>.</a:t>
            </a:r>
            <a:endParaRPr lang="en-US" altLang="en-US" sz="36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6962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too easily becomes a replacement for the presenter, not a reinforcement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Presenters rely too much on the slides for structure.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Presenters fail to establish the connections necessary to make their message memorable.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Presenters fail to establish ethos, their most powerful appeal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182880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 you need to use audio-visual aids in your lesson?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To maintain a high level of interest in the lesson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To get students to use the knowledge at the beginning stages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To promote greater student participation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They can be used at all levels of learning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 to be considered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of material to be used.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Appropriateness to the subject.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to whom it is to be used.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material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facilities for its use.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Manner in which it is to be used.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 &amp; Video Equipment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all speakers’ presentations onto hard drive of one computer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 back-up disk or CD-ROM of all presentations.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Layout and Design</a:t>
            </a:r>
            <a:r>
              <a:rPr lang="en-US" altLang="en-US" b="1" dirty="0"/>
              <a:t>:</a:t>
            </a:r>
            <a:endParaRPr lang="en-US" altLang="en-US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your presentation on your computer screen from a distance of 10 feet. If you are having trouble reading your monitor, the effect will be the same when projected.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placement should be consistent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there is good contrast between the text and background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Backgrounds: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Stick with a single and simple background. Too many "busy" items detracts from the content.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Colors: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colors that are easy on the eye for several minutes of viewing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intense colors to a minimum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Size</a:t>
            </a:r>
            <a:r>
              <a:rPr lang="en-US" altLang="en-US" b="1" dirty="0"/>
              <a:t>:</a:t>
            </a:r>
            <a:endParaRPr lang="en-US" altLang="en-US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62000"/>
            <a:ext cx="7696200" cy="51054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Projected text should be large enough to be read by all viewers (even the people in the back of the room).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Headline text: 36-44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text: 34-36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level text: 24-28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point is a minimum for most situations.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presentation you will be able to: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learning resources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learning resources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the most appropriate audio / visual aids.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Remember, as text size decreases, it becomes more difficult to read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individual playback, text size can be reduced to no smaller than 12-14 points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 to keep sub text to 7 lines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Size: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· 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Style: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simple bold styles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a standard system font. This helps ensure visual consistency when the presentation is displayed from a different computer than the one it was created on.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CAPITALIZED LETTERS ARE DIFFICULT TO READ AND SHOULD BE AVOIDED.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Images: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use images to supplement your message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use images to emphasize your point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use an image as a space filler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use redundant images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Animation: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 can help focus the viewers attention. But it should be kept simple and used sparingly.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it in the same folder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Presenter Tips: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Arrive early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out the equipment, lights, and set-up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oriented to rooms, lighting, and A/V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Brush up on giving your presentation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yourself time to feel prepared and confident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Overhead Projector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 to face contact with audience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Projector located in front of room and near speaker for easy access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to focus audience's attention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in a fully-lighted room; audience can follow handouts or take notes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modify transparencies during presentations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Symbol" panose="05050102010706020507" pitchFamily="18" charset="2"/>
              <a:buChar char="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of material can be modified during presentation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Unframed transparencies easy to store and transport; easily fit in file folder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Overlays can be used to simplify complex information into layers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lead time (minutes) for preparation of transparencies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cost of transparency material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dirty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Overhead Projector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7848600" cy="1066800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of Overhead Projectors</a:t>
            </a:r>
            <a:b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96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tone color transparencies are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costly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Overhead projector is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heavy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transport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Framed transparencies are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store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Pages from books cannot be used effectively without modification since text will usually be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small for audience to read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Overhead projection is perceived as being "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professional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than slides in a formal setting.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Techniques for Overhead Projectors</a:t>
            </a:r>
            <a:b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696200" cy="3657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ON - OFF switch to focus attention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focus attention on visual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focus attention on speaker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 the projector off when you're not using it for extended periods of time to reduce distraction for audience.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projector stage like a chalkboard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Acetate sheet or roll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soluble transparency pen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Notes for presentation can be: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Projected with presentation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in conjunction with presentation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Revealed one point at a time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 in group discussions can be: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Listed to verify communication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focus further discussion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buFont typeface="Courier New" panose="02070309020205020404" pitchFamily="49" charset="0"/>
              <a:buChar char="o"/>
            </a:pPr>
            <a:endParaRPr lang="en-US" altLang="en-US" sz="2000" dirty="0"/>
          </a:p>
          <a:p>
            <a:pPr eaLnBrk="1" hangingPunct="1"/>
            <a:endParaRPr lang="en-US" altLang="en-US" sz="2800" dirty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Techniques for Overhead Projectors</a:t>
            </a:r>
            <a:b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Learning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by which relatively permanent changes occur in behavioral potential as a result of experience. (Anderson)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acquiring knowledge, attitudes, or skills from study ,instruction, or experience. (Miller &amp;Findlay)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Pointing for emphasis 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 attention on message being covered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opaque shapes like pens, coins, arrows, etc.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Highlighting 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pen of different color from original. 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sure to use water-soluble pen if you need to re-use the original transparency.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underline, circle, arrow, check, bullet, star, etc. as emphasis codes for your audience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Progressive disclosure with opaque cover 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 topics one point at a time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attention to point being covered 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 distraction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Techniques for Overhead Projectors</a:t>
            </a:r>
            <a:br>
              <a:rPr lang="en-US" altLang="en-US" sz="4000" b="1" dirty="0"/>
            </a:br>
            <a:endParaRPr lang="en-US" altLang="en-US" sz="4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transparencies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rule of six: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 lines per transparencies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 words per line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 mm smallest letter size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 cm (3+3 on each side) margin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Overhead Projection Survival Kit</a:t>
            </a:r>
            <a:b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696200" cy="3657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Extension Cord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Plug Adapter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Spare Bulb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 Pen 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Resources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term, resources, is normally used to describe funds.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"A source of supply or support; available means" (Webster’s).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medical education it is used for supports that helps in teaching.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learning resources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inputs used in the process of acquiring knowledge, attitudes, or skills from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study,instruction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experience.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could be classified as electronic or non electronic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Resources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776663" cy="44196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electric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Handouts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Chalk and board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Nankeens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Flip charts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05338" y="1828800"/>
            <a:ext cx="3776662" cy="36576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head projector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projector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picture worth ten thousand words: old Chinese Proverb.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believe you can talk for thirty minutes on  this cartoon.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847" name="Picture 7" descr="Picture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37179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people believe that a presentation with visual aids is more persuasive.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communication effectiveness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audience’s perceptions of presenter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speaker’s confidence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wonder of PowerPoint Presentation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 is not synonymous with presenting or teaching, with visual aids or even with a computer projector. An effective presenter must be familiar with, as Aristotle put it 2500 years ago, “all the available means of persuasion.”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1"/>
              </a:rPr>
              <a:t>Rhetoric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"/>
              </a:rPr>
              <a:t>,  1355b, 25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7389</Words>
  <Application>WPS Presentation</Application>
  <PresentationFormat>On-screen Show (4:3)</PresentationFormat>
  <Paragraphs>241</Paragraphs>
  <Slides>32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2" baseType="lpstr">
      <vt:lpstr>Arial</vt:lpstr>
      <vt:lpstr>SimSun</vt:lpstr>
      <vt:lpstr>Wingdings</vt:lpstr>
      <vt:lpstr>Comic Sans MS</vt:lpstr>
      <vt:lpstr>Times New Roman</vt:lpstr>
      <vt:lpstr>Microsoft YaHei</vt:lpstr>
      <vt:lpstr>Arial Unicode MS</vt:lpstr>
      <vt:lpstr>Symbol</vt:lpstr>
      <vt:lpstr>Courier New</vt:lpstr>
      <vt:lpstr>Crayons</vt:lpstr>
      <vt:lpstr>Shahid Virpatni Lakshmi Mahavidyalaya, Titave Department of Home Science ( Food Science &amp; Nutrition)  Class : SY                                    Sem III</vt:lpstr>
      <vt:lpstr>Objectives</vt:lpstr>
      <vt:lpstr>Define Learning</vt:lpstr>
      <vt:lpstr>Define Resources</vt:lpstr>
      <vt:lpstr>What are learning resources</vt:lpstr>
      <vt:lpstr>Learning Resources</vt:lpstr>
      <vt:lpstr>One picture worth ten thousand words: old Chinese Proverb.</vt:lpstr>
      <vt:lpstr>Most people believe that a presentation with visual aids is more persuasive. </vt:lpstr>
      <vt:lpstr>The wonder of PowerPoint Presentation</vt:lpstr>
      <vt:lpstr>Things you can do with a computer projector. </vt:lpstr>
      <vt:lpstr>PowerPoint, however, has notable weaknesses. </vt:lpstr>
      <vt:lpstr>PowerPoint, however, has notable weaknesses.</vt:lpstr>
      <vt:lpstr>Why do you need to use audio-visual aids in your lesson?  </vt:lpstr>
      <vt:lpstr>Points to be considered</vt:lpstr>
      <vt:lpstr>Audio &amp; Video Equipment:</vt:lpstr>
      <vt:lpstr>Layout and Design:</vt:lpstr>
      <vt:lpstr>Backgrounds:</vt:lpstr>
      <vt:lpstr>Colors:</vt:lpstr>
      <vt:lpstr>Text Size:</vt:lpstr>
      <vt:lpstr>Text Size:</vt:lpstr>
      <vt:lpstr>·  Font Style: </vt:lpstr>
      <vt:lpstr>Images: </vt:lpstr>
      <vt:lpstr>Animation:</vt:lpstr>
      <vt:lpstr>Additional Presenter Tips:</vt:lpstr>
      <vt:lpstr>Overhead Projector</vt:lpstr>
      <vt:lpstr>Overhead Projector</vt:lpstr>
      <vt:lpstr>Disadvantages of Overhead Projectors </vt:lpstr>
      <vt:lpstr>Presentation Techniques for Overhead Projectors </vt:lpstr>
      <vt:lpstr>Presentation Techniques for Overhead Projectors </vt:lpstr>
      <vt:lpstr>Presentation Techniques for Overhead Projectors </vt:lpstr>
      <vt:lpstr>Preparing transparencies</vt:lpstr>
      <vt:lpstr>Overhead Projection Survival Kit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Resources</dc:title>
  <dc:creator>Pallav</dc:creator>
  <cp:lastModifiedBy>Shahid PC 4</cp:lastModifiedBy>
  <cp:revision>49</cp:revision>
  <dcterms:created xsi:type="dcterms:W3CDTF">2005-02-12T00:12:00Z</dcterms:created>
  <dcterms:modified xsi:type="dcterms:W3CDTF">2024-04-19T09:43:01Z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4AB6D3C6BDB9473792C541A4A25FF24F_12</vt:lpwstr>
  </property>
  <property fmtid="{D5CDD505-2E9C-101B-9397-08002B2CF9AE}" pid="3" name="KSOProductBuildVer">
    <vt:lpwstr>1033-12.2.0.13489</vt:lpwstr>
  </property>
</Properties>
</file>