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273" r:id="rId4"/>
    <p:sldId id="274" r:id="rId5"/>
    <p:sldId id="275" r:id="rId6"/>
    <p:sldId id="277" r:id="rId7"/>
    <p:sldId id="278" r:id="rId8"/>
    <p:sldId id="276" r:id="rId9"/>
    <p:sldId id="281" r:id="rId10"/>
    <p:sldId id="279" r:id="rId11"/>
    <p:sldId id="280" r:id="rId12"/>
    <p:sldId id="282" r:id="rId13"/>
    <p:sldId id="283" r:id="rId14"/>
    <p:sldId id="284" r:id="rId15"/>
    <p:sldId id="285" r:id="rId16"/>
    <p:sldId id="286" r:id="rId17"/>
    <p:sldId id="287" r:id="rId18"/>
    <p:sldId id="288" r:id="rId19"/>
    <p:sldId id="289" r:id="rId20"/>
    <p:sldId id="290" r:id="rId21"/>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91" r:id="rId36"/>
    <p:sldId id="2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p:scale>
          <a:sx n="66" d="100"/>
          <a:sy n="66" d="100"/>
        </p:scale>
        <p:origin x="-894"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D5EBB32-225F-4272-87F9-166ADBF2FD45}"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5EBB32-225F-4272-87F9-166ADBF2FD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5EBB32-225F-4272-87F9-166ADBF2FD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5EBB32-225F-4272-87F9-166ADBF2FD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5EBB32-225F-4272-87F9-166ADBF2FD45}"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5EBB32-225F-4272-87F9-166ADBF2FD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D5EBB32-225F-4272-87F9-166ADBF2FD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D5EBB32-225F-4272-87F9-166ADBF2FD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D5EBB32-225F-4272-87F9-166ADBF2FD45}"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5EBB32-225F-4272-87F9-166ADBF2FD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AFA0470-9EF6-4060-866D-201B68CCD510}" type="datetimeFigureOut">
              <a:rPr lang="en-US" smtClean="0"/>
              <a:t>12/6/2023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5EBB32-225F-4272-87F9-166ADBF2FD45}"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AFA0470-9EF6-4060-866D-201B68CCD510}" type="datetimeFigureOut">
              <a:rPr lang="en-US" smtClean="0"/>
              <a:t>12/6/2023</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D5EBB32-225F-4272-87F9-166ADBF2FD45}"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rriam-webster.com/dictionary/constituting" TargetMode="External"/><Relationship Id="rId2" Type="http://schemas.openxmlformats.org/officeDocument/2006/relationships/hyperlink" Target="https://www.britannica.com/topic/corn-oi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science/lysine" TargetMode="External"/><Relationship Id="rId2" Type="http://schemas.openxmlformats.org/officeDocument/2006/relationships/hyperlink" Target="https://www.britannica.com/place/South-America" TargetMode="External"/><Relationship Id="rId1" Type="http://schemas.openxmlformats.org/officeDocument/2006/relationships/slideLayout" Target="../slideLayouts/slideLayout2.xml"/><Relationship Id="rId5" Type="http://schemas.openxmlformats.org/officeDocument/2006/relationships/hyperlink" Target="https://www.britannica.com/plant/sorghum-grain" TargetMode="External"/><Relationship Id="rId4" Type="http://schemas.openxmlformats.org/officeDocument/2006/relationships/hyperlink" Target="https://www.britannica.com/science/hybridization-genetic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erriam-webster.com/dictionary/constitut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ritannica.com/topic/oatme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ritannica.com/place/Southeast-Asia" TargetMode="External"/><Relationship Id="rId2" Type="http://schemas.openxmlformats.org/officeDocument/2006/relationships/hyperlink" Target="https://www.merriam-webster.com/dictionary/comprising" TargetMode="External"/><Relationship Id="rId1" Type="http://schemas.openxmlformats.org/officeDocument/2006/relationships/slideLayout" Target="../slideLayouts/slideLayout2.xml"/><Relationship Id="rId5" Type="http://schemas.openxmlformats.org/officeDocument/2006/relationships/hyperlink" Target="https://www.britannica.com/topic/growing-season" TargetMode="External"/><Relationship Id="rId4" Type="http://schemas.openxmlformats.org/officeDocument/2006/relationships/hyperlink" Target="https://www.britannica.com/technology/irrig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ritannica.com/plant/durum-wheat" TargetMode="External"/><Relationship Id="rId2" Type="http://schemas.openxmlformats.org/officeDocument/2006/relationships/hyperlink" Target="https://www.britannica.com/plant/bread-wheat" TargetMode="External"/><Relationship Id="rId1" Type="http://schemas.openxmlformats.org/officeDocument/2006/relationships/slideLayout" Target="../slideLayouts/slideLayout2.xml"/><Relationship Id="rId5" Type="http://schemas.openxmlformats.org/officeDocument/2006/relationships/hyperlink" Target="https://www.britannica.com/topic/semolina" TargetMode="External"/><Relationship Id="rId4" Type="http://schemas.openxmlformats.org/officeDocument/2006/relationships/hyperlink" Target="https://www.britannica.com/plant/club-whea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ritannica.com/science/endosperm" TargetMode="External"/><Relationship Id="rId2" Type="http://schemas.openxmlformats.org/officeDocument/2006/relationships/hyperlink" Target="https://www.britannica.com/science/embryo-pla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ritannica.com/topic/pearl-barley" TargetMode="External"/><Relationship Id="rId2" Type="http://schemas.openxmlformats.org/officeDocument/2006/relationships/hyperlink" Target="https://www.britannica.com/topic/feed-agricultur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FBDE69-01F1-49C0-AFE7-2BE1DB3E7BC5}"/>
              </a:ext>
            </a:extLst>
          </p:cNvPr>
          <p:cNvSpPr>
            <a:spLocks noGrp="1"/>
          </p:cNvSpPr>
          <p:nvPr>
            <p:ph type="ctrTitle"/>
          </p:nvPr>
        </p:nvSpPr>
        <p:spPr>
          <a:xfrm>
            <a:off x="1615858" y="659670"/>
            <a:ext cx="10116854" cy="1795431"/>
          </a:xfrm>
        </p:spPr>
        <p:txBody>
          <a:bodyPr>
            <a:normAutofit/>
          </a:bodyPr>
          <a:lstStyle/>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3100" b="1" dirty="0" err="1" smtClean="0">
                <a:effectLst/>
                <a:latin typeface="Times New Roman" pitchFamily="18" charset="0"/>
                <a:cs typeface="Times New Roman" pitchFamily="18" charset="0"/>
              </a:rPr>
              <a:t>Shahid</a:t>
            </a:r>
            <a:r>
              <a:rPr lang="en-US" sz="3100" b="1" dirty="0" smtClean="0">
                <a:effectLst/>
                <a:latin typeface="Times New Roman" pitchFamily="18" charset="0"/>
                <a:cs typeface="Times New Roman" pitchFamily="18" charset="0"/>
              </a:rPr>
              <a:t> </a:t>
            </a:r>
            <a:r>
              <a:rPr lang="en-US" sz="3100" b="1" dirty="0" err="1">
                <a:effectLst/>
                <a:latin typeface="Times New Roman" pitchFamily="18" charset="0"/>
                <a:cs typeface="Times New Roman" pitchFamily="18" charset="0"/>
              </a:rPr>
              <a:t>Virpatni</a:t>
            </a:r>
            <a:r>
              <a:rPr lang="en-US" sz="3100" b="1" dirty="0">
                <a:effectLst/>
                <a:latin typeface="Times New Roman" pitchFamily="18" charset="0"/>
                <a:cs typeface="Times New Roman" pitchFamily="18" charset="0"/>
              </a:rPr>
              <a:t> Lakshmi </a:t>
            </a:r>
            <a:r>
              <a:rPr lang="en-US" sz="3100" b="1" dirty="0" err="1">
                <a:effectLst/>
                <a:latin typeface="Times New Roman" pitchFamily="18" charset="0"/>
                <a:cs typeface="Times New Roman" pitchFamily="18" charset="0"/>
              </a:rPr>
              <a:t>Mahavidyalaya</a:t>
            </a:r>
            <a:r>
              <a:rPr lang="en-US" sz="3100" b="1" dirty="0">
                <a:effectLst/>
                <a:latin typeface="Times New Roman" pitchFamily="18" charset="0"/>
                <a:cs typeface="Times New Roman" pitchFamily="18" charset="0"/>
              </a:rPr>
              <a:t>, </a:t>
            </a:r>
            <a:r>
              <a:rPr lang="en-US" sz="3100" b="1" dirty="0" err="1">
                <a:effectLst/>
                <a:latin typeface="Times New Roman" pitchFamily="18" charset="0"/>
                <a:cs typeface="Times New Roman" pitchFamily="18" charset="0"/>
              </a:rPr>
              <a:t>Titave</a:t>
            </a:r>
            <a:r>
              <a:rPr lang="en-US" sz="3100" b="1" dirty="0">
                <a:effectLst/>
                <a:latin typeface="Times New Roman" pitchFamily="18" charset="0"/>
                <a:cs typeface="Times New Roman" pitchFamily="18" charset="0"/>
              </a:rPr>
              <a:t/>
            </a:r>
            <a:br>
              <a:rPr lang="en-US" sz="3100" b="1" dirty="0">
                <a:effectLst/>
                <a:latin typeface="Times New Roman" pitchFamily="18" charset="0"/>
                <a:cs typeface="Times New Roman" pitchFamily="18" charset="0"/>
              </a:rPr>
            </a:br>
            <a:r>
              <a:rPr lang="en-US" sz="3100" b="1" dirty="0">
                <a:effectLst/>
                <a:latin typeface="Times New Roman" pitchFamily="18" charset="0"/>
                <a:cs typeface="Times New Roman" pitchFamily="18" charset="0"/>
              </a:rPr>
              <a:t>Department of Home Science ( Food Science &amp; Nutrition) </a:t>
            </a:r>
            <a:r>
              <a:rPr lang="en-US" sz="3600" b="1" dirty="0">
                <a:effectLst/>
                <a:latin typeface="Times New Roman" pitchFamily="18" charset="0"/>
                <a:cs typeface="Times New Roman" pitchFamily="18" charset="0"/>
              </a:rPr>
              <a:t/>
            </a:r>
            <a:br>
              <a:rPr lang="en-US" sz="3600" b="1" dirty="0">
                <a:effectLst/>
                <a:latin typeface="Times New Roman" pitchFamily="18" charset="0"/>
                <a:cs typeface="Times New Roman" pitchFamily="18" charset="0"/>
              </a:rPr>
            </a:br>
            <a:r>
              <a:rPr lang="en-US" sz="3600" dirty="0" smtClean="0">
                <a:effectLst/>
                <a:latin typeface="Times New Roman" pitchFamily="18" charset="0"/>
                <a:cs typeface="Times New Roman" pitchFamily="18" charset="0"/>
              </a:rPr>
              <a:t>        </a:t>
            </a:r>
            <a:r>
              <a:rPr lang="en-US" altLang="en-US" sz="3600" dirty="0" smtClean="0">
                <a:latin typeface="Times New Roman" pitchFamily="18" charset="0"/>
                <a:cs typeface="Times New Roman" pitchFamily="18" charset="0"/>
              </a:rPr>
              <a:t> </a:t>
            </a:r>
            <a:r>
              <a:rPr lang="en-US" altLang="en-US" sz="3200" dirty="0">
                <a:latin typeface="Times New Roman" pitchFamily="18" charset="0"/>
                <a:cs typeface="Times New Roman" pitchFamily="18" charset="0"/>
              </a:rPr>
              <a:t>Class : </a:t>
            </a:r>
            <a:r>
              <a:rPr lang="en-US" altLang="en-US" sz="3200" dirty="0" smtClean="0">
                <a:latin typeface="Times New Roman" pitchFamily="18" charset="0"/>
                <a:cs typeface="Times New Roman" pitchFamily="18" charset="0"/>
              </a:rPr>
              <a:t>TY                                        </a:t>
            </a:r>
            <a:r>
              <a:rPr lang="en-US" altLang="en-US" sz="3200" dirty="0" err="1">
                <a:latin typeface="Times New Roman" pitchFamily="18" charset="0"/>
                <a:cs typeface="Times New Roman" pitchFamily="18" charset="0"/>
              </a:rPr>
              <a:t>Sem</a:t>
            </a:r>
            <a:r>
              <a:rPr lang="en-US" altLang="en-US" sz="3200" dirty="0">
                <a:latin typeface="Times New Roman" pitchFamily="18" charset="0"/>
                <a:cs typeface="Times New Roman" pitchFamily="18" charset="0"/>
              </a:rPr>
              <a:t> V</a:t>
            </a:r>
            <a:endParaRPr lang="en-US" sz="3200" dirty="0">
              <a:latin typeface="Times New Roman" pitchFamily="18" charset="0"/>
              <a:cs typeface="Times New Roman" pitchFamily="18" charset="0"/>
            </a:endParaRPr>
          </a:p>
        </p:txBody>
      </p:sp>
      <p:sp>
        <p:nvSpPr>
          <p:cNvPr id="3" name="Subtitle 2">
            <a:extLst>
              <a:ext uri="{FF2B5EF4-FFF2-40B4-BE49-F238E27FC236}">
                <a16:creationId xmlns="" xmlns:a16="http://schemas.microsoft.com/office/drawing/2014/main" id="{39E2D432-29D5-48AC-9794-E2DE7BBF12B6}"/>
              </a:ext>
            </a:extLst>
          </p:cNvPr>
          <p:cNvSpPr>
            <a:spLocks noGrp="1"/>
          </p:cNvSpPr>
          <p:nvPr>
            <p:ph type="subTitle" idx="1"/>
          </p:nvPr>
        </p:nvSpPr>
        <p:spPr>
          <a:xfrm>
            <a:off x="1611681" y="2336778"/>
            <a:ext cx="10463408" cy="4383335"/>
          </a:xfrm>
        </p:spPr>
        <p:txBody>
          <a:bodyPr>
            <a:normAutofit fontScale="25000" lnSpcReduction="20000"/>
          </a:bodyPr>
          <a:lstStyle/>
          <a:p>
            <a:endParaRPr lang="en-IN" sz="2800" b="1" dirty="0" smtClean="0">
              <a:latin typeface="Times New Roman" pitchFamily="18" charset="0"/>
              <a:cs typeface="Times New Roman" pitchFamily="18" charset="0"/>
            </a:endParaRPr>
          </a:p>
          <a:p>
            <a:endParaRPr lang="en-IN" sz="2800" b="1" dirty="0">
              <a:latin typeface="Times New Roman" pitchFamily="18" charset="0"/>
              <a:cs typeface="Times New Roman" pitchFamily="18" charset="0"/>
            </a:endParaRPr>
          </a:p>
          <a:p>
            <a:endParaRPr lang="en-IN" sz="2800" b="1" dirty="0" smtClean="0">
              <a:latin typeface="Times New Roman" pitchFamily="18" charset="0"/>
              <a:cs typeface="Times New Roman" pitchFamily="18" charset="0"/>
            </a:endParaRPr>
          </a:p>
          <a:p>
            <a:endParaRPr lang="en-IN" sz="2800" b="1" dirty="0">
              <a:latin typeface="Times New Roman" pitchFamily="18" charset="0"/>
              <a:cs typeface="Times New Roman" pitchFamily="18" charset="0"/>
            </a:endParaRPr>
          </a:p>
          <a:p>
            <a:endParaRPr lang="en-IN" sz="2800" b="1" dirty="0" smtClean="0">
              <a:latin typeface="Times New Roman" pitchFamily="18" charset="0"/>
              <a:cs typeface="Times New Roman" pitchFamily="18" charset="0"/>
            </a:endParaRPr>
          </a:p>
          <a:p>
            <a:endParaRPr lang="en-IN" sz="2800" b="1" dirty="0">
              <a:latin typeface="Times New Roman" pitchFamily="18" charset="0"/>
              <a:cs typeface="Times New Roman" pitchFamily="18" charset="0"/>
            </a:endParaRPr>
          </a:p>
          <a:p>
            <a:r>
              <a:rPr lang="en-IN" sz="2800" b="1" dirty="0" smtClean="0">
                <a:latin typeface="Times New Roman" pitchFamily="18" charset="0"/>
                <a:cs typeface="Times New Roman" pitchFamily="18" charset="0"/>
              </a:rPr>
              <a:t>                                                                     </a:t>
            </a:r>
          </a:p>
          <a:p>
            <a:r>
              <a:rPr lang="en-IN" sz="7600" b="1" dirty="0" smtClean="0">
                <a:latin typeface="Times New Roman" pitchFamily="18" charset="0"/>
                <a:cs typeface="Times New Roman" pitchFamily="18" charset="0"/>
              </a:rPr>
              <a:t>                                </a:t>
            </a:r>
          </a:p>
          <a:p>
            <a:endParaRPr lang="en-IN" sz="7600" b="1" dirty="0">
              <a:latin typeface="Times New Roman" pitchFamily="18" charset="0"/>
              <a:cs typeface="Times New Roman" pitchFamily="18" charset="0"/>
            </a:endParaRPr>
          </a:p>
          <a:p>
            <a:r>
              <a:rPr lang="en-IN" sz="7600" b="1" dirty="0" smtClean="0">
                <a:latin typeface="Times New Roman" pitchFamily="18" charset="0"/>
                <a:cs typeface="Times New Roman" pitchFamily="18" charset="0"/>
              </a:rPr>
              <a:t>                                 </a:t>
            </a:r>
          </a:p>
          <a:p>
            <a:endParaRPr lang="en-IN" sz="7600" b="1" dirty="0">
              <a:latin typeface="Times New Roman" pitchFamily="18" charset="0"/>
              <a:cs typeface="Times New Roman" pitchFamily="18" charset="0"/>
            </a:endParaRPr>
          </a:p>
          <a:p>
            <a:endParaRPr lang="en-IN" sz="7600" b="1" dirty="0" smtClean="0">
              <a:latin typeface="Times New Roman" pitchFamily="18" charset="0"/>
              <a:cs typeface="Times New Roman" pitchFamily="18" charset="0"/>
            </a:endParaRPr>
          </a:p>
          <a:p>
            <a:r>
              <a:rPr lang="en-IN" sz="7600" b="1" dirty="0" smtClean="0">
                <a:latin typeface="Times New Roman" pitchFamily="18" charset="0"/>
                <a:cs typeface="Times New Roman" pitchFamily="18" charset="0"/>
              </a:rPr>
              <a:t>                                       </a:t>
            </a:r>
            <a:r>
              <a:rPr lang="en-IN" sz="16000" b="1" dirty="0" smtClean="0">
                <a:latin typeface="Times New Roman" pitchFamily="18" charset="0"/>
                <a:cs typeface="Times New Roman" pitchFamily="18" charset="0"/>
              </a:rPr>
              <a:t>Topic : </a:t>
            </a:r>
            <a:r>
              <a:rPr lang="en-US" sz="11200" b="1" dirty="0">
                <a:latin typeface="Times New Roman" pitchFamily="18" charset="0"/>
                <a:cs typeface="Times New Roman" pitchFamily="18" charset="0"/>
              </a:rPr>
              <a:t>Processing of cereals</a:t>
            </a:r>
            <a:endParaRPr lang="en-IN" sz="16000" b="1" dirty="0">
              <a:latin typeface="Times New Roman" pitchFamily="18" charset="0"/>
              <a:cs typeface="Times New Roman" pitchFamily="18" charset="0"/>
            </a:endParaRPr>
          </a:p>
          <a:p>
            <a:endParaRPr lang="en-IN" sz="5600" b="1" dirty="0" smtClean="0">
              <a:latin typeface="Times New Roman" pitchFamily="18" charset="0"/>
              <a:cs typeface="Times New Roman" pitchFamily="18" charset="0"/>
            </a:endParaRPr>
          </a:p>
          <a:p>
            <a:endParaRPr lang="en-IN" sz="2800" b="1" dirty="0">
              <a:latin typeface="Times New Roman" pitchFamily="18" charset="0"/>
              <a:cs typeface="Times New Roman" pitchFamily="18" charset="0"/>
            </a:endParaRPr>
          </a:p>
          <a:p>
            <a:r>
              <a:rPr lang="en-IN" sz="2800" b="1" dirty="0" smtClean="0">
                <a:latin typeface="Times New Roman" pitchFamily="18" charset="0"/>
                <a:cs typeface="Times New Roman" pitchFamily="18" charset="0"/>
              </a:rPr>
              <a:t>                                                                                                                  </a:t>
            </a:r>
            <a:r>
              <a:rPr lang="en-IN" sz="2800" b="1" dirty="0" smtClean="0">
                <a:latin typeface="Times New Roman" pitchFamily="18" charset="0"/>
                <a:cs typeface="Times New Roman" pitchFamily="18" charset="0"/>
              </a:rPr>
              <a:t>                                                                                                                                                    </a:t>
            </a:r>
            <a:r>
              <a:rPr lang="en-IN" sz="6400" b="1" dirty="0" smtClean="0">
                <a:latin typeface="Times New Roman" pitchFamily="18" charset="0"/>
                <a:cs typeface="Times New Roman" pitchFamily="18" charset="0"/>
              </a:rPr>
              <a:t>   </a:t>
            </a:r>
            <a:r>
              <a:rPr lang="en-IN" sz="8000" b="1" dirty="0" smtClean="0">
                <a:latin typeface="Times New Roman" pitchFamily="18" charset="0"/>
                <a:cs typeface="Times New Roman" pitchFamily="18" charset="0"/>
              </a:rPr>
              <a:t>Presented </a:t>
            </a:r>
            <a:r>
              <a:rPr lang="en-IN" sz="8000" b="1" dirty="0" smtClean="0">
                <a:latin typeface="Times New Roman" pitchFamily="18" charset="0"/>
                <a:cs typeface="Times New Roman" pitchFamily="18" charset="0"/>
              </a:rPr>
              <a:t>by : </a:t>
            </a:r>
            <a:r>
              <a:rPr lang="en-IN" sz="8000" b="1" dirty="0" smtClean="0">
                <a:latin typeface="Times New Roman" pitchFamily="18" charset="0"/>
                <a:cs typeface="Times New Roman" pitchFamily="18" charset="0"/>
              </a:rPr>
              <a:t> Miss. </a:t>
            </a:r>
            <a:r>
              <a:rPr lang="en-IN" sz="8000" b="1" dirty="0" err="1" smtClean="0">
                <a:latin typeface="Times New Roman" pitchFamily="18" charset="0"/>
                <a:cs typeface="Times New Roman" pitchFamily="18" charset="0"/>
              </a:rPr>
              <a:t>Gayatri</a:t>
            </a:r>
            <a:r>
              <a:rPr lang="en-IN" sz="8000" b="1" dirty="0" smtClean="0">
                <a:latin typeface="Times New Roman" pitchFamily="18" charset="0"/>
                <a:cs typeface="Times New Roman" pitchFamily="18" charset="0"/>
              </a:rPr>
              <a:t>. M. </a:t>
            </a:r>
            <a:r>
              <a:rPr lang="en-IN" sz="8000" b="1" dirty="0" err="1" smtClean="0">
                <a:latin typeface="Times New Roman" pitchFamily="18" charset="0"/>
                <a:cs typeface="Times New Roman" pitchFamily="18" charset="0"/>
              </a:rPr>
              <a:t>Patil</a:t>
            </a:r>
            <a:r>
              <a:rPr lang="en-IN" sz="8000" b="1" dirty="0" smtClean="0">
                <a:latin typeface="Times New Roman" pitchFamily="18" charset="0"/>
                <a:cs typeface="Times New Roman" pitchFamily="18" charset="0"/>
              </a:rPr>
              <a:t/>
            </a:r>
            <a:br>
              <a:rPr lang="en-IN" sz="8000" b="1" dirty="0" smtClean="0">
                <a:latin typeface="Times New Roman" pitchFamily="18" charset="0"/>
                <a:cs typeface="Times New Roman" pitchFamily="18" charset="0"/>
              </a:rPr>
            </a:br>
            <a:r>
              <a:rPr lang="en-AU" sz="8000" b="1" dirty="0" smtClean="0">
                <a:solidFill>
                  <a:srgbClr val="FF0000"/>
                </a:solidFill>
              </a:rPr>
              <a:t/>
            </a:r>
            <a:br>
              <a:rPr lang="en-AU" sz="8000" b="1" dirty="0" smtClean="0">
                <a:solidFill>
                  <a:srgbClr val="FF0000"/>
                </a:solidFill>
              </a:rPr>
            </a:br>
            <a:endParaRPr lang="en-US" sz="7200" dirty="0"/>
          </a:p>
        </p:txBody>
      </p:sp>
      <p:pic>
        <p:nvPicPr>
          <p:cNvPr id="4" name="Picture 3" descr="See the source image">
            <a:extLst>
              <a:ext uri="{FF2B5EF4-FFF2-40B4-BE49-F238E27FC236}">
                <a16:creationId xmlns="" xmlns:a16="http://schemas.microsoft.com/office/drawing/2014/main" id="{8D90250A-B6C9-4199-9EA3-C65C0E5AEE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30673" y="2538575"/>
            <a:ext cx="8198583" cy="2381768"/>
          </a:xfrm>
          <a:prstGeom prst="rect">
            <a:avLst/>
          </a:prstGeom>
          <a:noFill/>
          <a:ln>
            <a:noFill/>
          </a:ln>
        </p:spPr>
      </p:pic>
    </p:spTree>
    <p:extLst>
      <p:ext uri="{BB962C8B-B14F-4D97-AF65-F5344CB8AC3E}">
        <p14:creationId xmlns:p14="http://schemas.microsoft.com/office/powerpoint/2010/main" val="150699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360967" y="1870364"/>
            <a:ext cx="4694959" cy="3448844"/>
          </a:xfrm>
          <a:prstGeom prst="rect">
            <a:avLst/>
          </a:prstGeom>
        </p:spPr>
      </p:pic>
      <p:pic>
        <p:nvPicPr>
          <p:cNvPr id="5" name="Picture 4"/>
          <p:cNvPicPr>
            <a:picLocks noChangeAspect="1"/>
          </p:cNvPicPr>
          <p:nvPr/>
        </p:nvPicPr>
        <p:blipFill>
          <a:blip r:embed="rId3"/>
          <a:stretch>
            <a:fillRect/>
          </a:stretch>
        </p:blipFill>
        <p:spPr>
          <a:xfrm>
            <a:off x="828675" y="1690688"/>
            <a:ext cx="4643870" cy="3952875"/>
          </a:xfrm>
          <a:prstGeom prst="rect">
            <a:avLst/>
          </a:prstGeom>
        </p:spPr>
      </p:pic>
    </p:spTree>
    <p:extLst>
      <p:ext uri="{BB962C8B-B14F-4D97-AF65-F5344CB8AC3E}">
        <p14:creationId xmlns:p14="http://schemas.microsoft.com/office/powerpoint/2010/main" val="2104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Corn</a:t>
            </a:r>
          </a:p>
        </p:txBody>
      </p:sp>
      <p:sp>
        <p:nvSpPr>
          <p:cNvPr id="3" name="Content Placeholder 2"/>
          <p:cNvSpPr>
            <a:spLocks noGrp="1"/>
          </p:cNvSpPr>
          <p:nvPr>
            <p:ph idx="1"/>
          </p:nvPr>
        </p:nvSpPr>
        <p:spPr/>
        <p:txBody>
          <a:bodyPr>
            <a:normAutofit fontScale="85000" lnSpcReduction="20000"/>
          </a:bodyPr>
          <a:lstStyle/>
          <a:p>
            <a:r>
              <a:rPr lang="en-US" dirty="0">
                <a:latin typeface="Times New Roman" pitchFamily="18" charset="0"/>
                <a:cs typeface="Times New Roman" pitchFamily="18" charset="0"/>
              </a:rPr>
              <a:t>Corn, or maize, a cereal cultivated in most warm areas of the world, has many varieties. </a:t>
            </a:r>
          </a:p>
          <a:p>
            <a:r>
              <a:rPr lang="en-US" dirty="0">
                <a:latin typeface="Times New Roman" pitchFamily="18" charset="0"/>
                <a:cs typeface="Times New Roman" pitchFamily="18" charset="0"/>
              </a:rPr>
              <a:t>The plant grows to a height of about three </a:t>
            </a:r>
            <a:r>
              <a:rPr lang="en-US" dirty="0" err="1">
                <a:latin typeface="Times New Roman" pitchFamily="18" charset="0"/>
                <a:cs typeface="Times New Roman" pitchFamily="18" charset="0"/>
              </a:rPr>
              <a:t>metres</a:t>
            </a:r>
            <a:r>
              <a:rPr lang="en-US" dirty="0">
                <a:latin typeface="Times New Roman" pitchFamily="18" charset="0"/>
                <a:cs typeface="Times New Roman" pitchFamily="18" charset="0"/>
              </a:rPr>
              <a:t> or more. </a:t>
            </a:r>
          </a:p>
          <a:p>
            <a:r>
              <a:rPr lang="en-US" dirty="0">
                <a:latin typeface="Times New Roman" pitchFamily="18" charset="0"/>
                <a:cs typeface="Times New Roman" pitchFamily="18" charset="0"/>
              </a:rPr>
              <a:t>The corn kernel is large for a cereal, with a high embryo content, and </a:t>
            </a:r>
            <a:r>
              <a:rPr lang="en-US" u="sng" dirty="0">
                <a:latin typeface="Times New Roman" pitchFamily="18" charset="0"/>
                <a:cs typeface="Times New Roman" pitchFamily="18" charset="0"/>
                <a:hlinkClick r:id="rId2"/>
              </a:rPr>
              <a:t>corn oil</a:t>
            </a:r>
            <a:r>
              <a:rPr lang="en-US" dirty="0">
                <a:latin typeface="Times New Roman" pitchFamily="18" charset="0"/>
                <a:cs typeface="Times New Roman" pitchFamily="18" charset="0"/>
              </a:rPr>
              <a:t> extracted from the germ is commercially valuable. </a:t>
            </a:r>
          </a:p>
          <a:p>
            <a:r>
              <a:rPr lang="en-US" dirty="0">
                <a:latin typeface="Times New Roman" pitchFamily="18" charset="0"/>
                <a:cs typeface="Times New Roman" pitchFamily="18" charset="0"/>
              </a:rPr>
              <a:t>The microscopic appearance of the starch is distinctive, and the principal protein in ordinary corn is the </a:t>
            </a:r>
            <a:r>
              <a:rPr lang="en-US" dirty="0" err="1">
                <a:latin typeface="Times New Roman" pitchFamily="18" charset="0"/>
                <a:cs typeface="Times New Roman" pitchFamily="18" charset="0"/>
              </a:rPr>
              <a:t>prolamin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zein</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3"/>
              </a:rPr>
              <a:t>constituting</a:t>
            </a:r>
            <a:r>
              <a:rPr lang="en-US" dirty="0">
                <a:latin typeface="Times New Roman" pitchFamily="18" charset="0"/>
                <a:cs typeface="Times New Roman" pitchFamily="18" charset="0"/>
              </a:rPr>
              <a:t> half of the total protein. </a:t>
            </a:r>
          </a:p>
          <a:p>
            <a:r>
              <a:rPr lang="en-US" dirty="0">
                <a:latin typeface="Times New Roman" pitchFamily="18" charset="0"/>
                <a:cs typeface="Times New Roman" pitchFamily="18" charset="0"/>
              </a:rPr>
              <a:t>On hydrolysis </a:t>
            </a:r>
            <a:r>
              <a:rPr lang="en-US" dirty="0" err="1">
                <a:latin typeface="Times New Roman" pitchFamily="18" charset="0"/>
                <a:cs typeface="Times New Roman" pitchFamily="18" charset="0"/>
              </a:rPr>
              <a:t>zein</a:t>
            </a:r>
            <a:r>
              <a:rPr lang="en-US" dirty="0">
                <a:latin typeface="Times New Roman" pitchFamily="18" charset="0"/>
                <a:cs typeface="Times New Roman" pitchFamily="18" charset="0"/>
              </a:rPr>
              <a:t> yields only very small amounts of tryptophan or lysine, making it low in biological value. </a:t>
            </a:r>
          </a:p>
          <a:p>
            <a:r>
              <a:rPr lang="en-US" dirty="0">
                <a:latin typeface="Times New Roman" pitchFamily="18" charset="0"/>
                <a:cs typeface="Times New Roman" pitchFamily="18" charset="0"/>
              </a:rPr>
              <a:t>The proteins of corn, like those of most cereals other than wheat, do not provide an elastic gluten.</a:t>
            </a:r>
          </a:p>
        </p:txBody>
      </p:sp>
    </p:spTree>
    <p:extLst>
      <p:ext uri="{BB962C8B-B14F-4D97-AF65-F5344CB8AC3E}">
        <p14:creationId xmlns:p14="http://schemas.microsoft.com/office/powerpoint/2010/main" val="705357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latin typeface="Times New Roman" pitchFamily="18" charset="0"/>
                <a:cs typeface="Times New Roman" pitchFamily="18" charset="0"/>
              </a:rPr>
              <a:t>Much of the corn is wet-processed to produce corn flour, widely used in cooking . </a:t>
            </a:r>
          </a:p>
          <a:p>
            <a:r>
              <a:rPr lang="en-US" dirty="0">
                <a:latin typeface="Times New Roman" pitchFamily="18" charset="0"/>
                <a:cs typeface="Times New Roman" pitchFamily="18" charset="0"/>
              </a:rPr>
              <a:t>Corn, dry-milled as grits or as meal or turned into flaked corn with some of its starch partially gelatinized, is a popular component in compounded animal feedstuffs.</a:t>
            </a:r>
          </a:p>
          <a:p>
            <a:r>
              <a:rPr lang="en-US" dirty="0">
                <a:latin typeface="Times New Roman" pitchFamily="18" charset="0"/>
                <a:cs typeface="Times New Roman" pitchFamily="18" charset="0"/>
              </a:rPr>
              <a:t> In dry-milled form it is also the basis of human food throughout large areas of Africa and </a:t>
            </a:r>
            <a:r>
              <a:rPr lang="en-US" u="sng" dirty="0">
                <a:latin typeface="Times New Roman" pitchFamily="18" charset="0"/>
                <a:cs typeface="Times New Roman" pitchFamily="18" charset="0"/>
                <a:hlinkClick r:id="rId2"/>
              </a:rPr>
              <a:t>South America</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Its nutritive value is limited by its low </a:t>
            </a:r>
            <a:r>
              <a:rPr lang="en-US" u="sng" dirty="0">
                <a:latin typeface="Times New Roman" pitchFamily="18" charset="0"/>
                <a:cs typeface="Times New Roman" pitchFamily="18" charset="0"/>
                <a:hlinkClick r:id="rId3"/>
              </a:rPr>
              <a:t>lysine</a:t>
            </a:r>
            <a:r>
              <a:rPr lang="en-US" dirty="0">
                <a:latin typeface="Times New Roman" pitchFamily="18" charset="0"/>
                <a:cs typeface="Times New Roman" pitchFamily="18" charset="0"/>
              </a:rPr>
              <a:t> content.</a:t>
            </a:r>
          </a:p>
          <a:p>
            <a:r>
              <a:rPr lang="en-US" dirty="0">
                <a:latin typeface="Times New Roman" pitchFamily="18" charset="0"/>
                <a:cs typeface="Times New Roman" pitchFamily="18" charset="0"/>
              </a:rPr>
              <a:t> Much recent research has involved development of a corn with higher lysine content. </a:t>
            </a:r>
          </a:p>
          <a:p>
            <a:r>
              <a:rPr lang="en-US" dirty="0">
                <a:latin typeface="Times New Roman" pitchFamily="18" charset="0"/>
                <a:cs typeface="Times New Roman" pitchFamily="18" charset="0"/>
              </a:rPr>
              <a:t>Mutants have been </a:t>
            </a:r>
            <a:r>
              <a:rPr lang="en-US" u="sng" dirty="0">
                <a:latin typeface="Times New Roman" pitchFamily="18" charset="0"/>
                <a:cs typeface="Times New Roman" pitchFamily="18" charset="0"/>
                <a:hlinkClick r:id="rId4"/>
              </a:rPr>
              <a:t>produced</a:t>
            </a:r>
            <a:r>
              <a:rPr lang="en-US" dirty="0">
                <a:latin typeface="Times New Roman" pitchFamily="18" charset="0"/>
                <a:cs typeface="Times New Roman" pitchFamily="18" charset="0"/>
              </a:rPr>
              <a:t> containing much less </a:t>
            </a:r>
            <a:r>
              <a:rPr lang="en-US" dirty="0" err="1">
                <a:latin typeface="Times New Roman" pitchFamily="18" charset="0"/>
                <a:cs typeface="Times New Roman" pitchFamily="18" charset="0"/>
              </a:rPr>
              <a:t>zein</a:t>
            </a:r>
            <a:r>
              <a:rPr lang="en-US" dirty="0">
                <a:latin typeface="Times New Roman" pitchFamily="18" charset="0"/>
                <a:cs typeface="Times New Roman" pitchFamily="18" charset="0"/>
              </a:rPr>
              <a:t> but possessing protein with higher than normal lysine and tryptophan contents, sometimes increased as high as 50 percent. </a:t>
            </a:r>
          </a:p>
          <a:p>
            <a:r>
              <a:rPr lang="en-US" dirty="0">
                <a:latin typeface="Times New Roman" pitchFamily="18" charset="0"/>
                <a:cs typeface="Times New Roman" pitchFamily="18" charset="0"/>
              </a:rPr>
              <a:t>These corns, called Opaque-2 and Floury-2, possess certain drawbacks. They are generally lower in yield than dent hybrids, are subject to more kernel damage when combine-harvested, and may be more difficult to process. </a:t>
            </a:r>
          </a:p>
          <a:p>
            <a:r>
              <a:rPr lang="en-US" dirty="0">
                <a:latin typeface="Times New Roman" pitchFamily="18" charset="0"/>
                <a:cs typeface="Times New Roman" pitchFamily="18" charset="0"/>
              </a:rPr>
              <a:t>Nevertheless, these new hybrid corns are expected to become widely cultivated, and the principles involved in their production may also be applied to </a:t>
            </a:r>
            <a:r>
              <a:rPr lang="en-US" u="sng" dirty="0">
                <a:latin typeface="Times New Roman" pitchFamily="18" charset="0"/>
                <a:cs typeface="Times New Roman" pitchFamily="18" charset="0"/>
                <a:hlinkClick r:id="rId5"/>
              </a:rPr>
              <a:t>sorghum</a:t>
            </a:r>
            <a:r>
              <a:rPr lang="en-US" dirty="0">
                <a:latin typeface="Times New Roman" pitchFamily="18" charset="0"/>
                <a:cs typeface="Times New Roman" pitchFamily="18" charset="0"/>
              </a:rPr>
              <a:t>, wheat, and rice. </a:t>
            </a:r>
          </a:p>
          <a:p>
            <a:r>
              <a:rPr lang="en-US" dirty="0">
                <a:latin typeface="Times New Roman" pitchFamily="18" charset="0"/>
                <a:cs typeface="Times New Roman" pitchFamily="18" charset="0"/>
              </a:rPr>
              <a:t>Corn is popular for use in breakfast foods</a:t>
            </a:r>
            <a:r>
              <a:rPr lang="en-US" dirty="0"/>
              <a:t>.</a:t>
            </a:r>
          </a:p>
        </p:txBody>
      </p:sp>
    </p:spTree>
    <p:extLst>
      <p:ext uri="{BB962C8B-B14F-4D97-AF65-F5344CB8AC3E}">
        <p14:creationId xmlns:p14="http://schemas.microsoft.com/office/powerpoint/2010/main" val="327312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17964" y="1981199"/>
            <a:ext cx="5530561" cy="3782291"/>
          </a:xfrm>
          <a:prstGeom prst="rect">
            <a:avLst/>
          </a:prstGeom>
        </p:spPr>
      </p:pic>
      <p:pic>
        <p:nvPicPr>
          <p:cNvPr id="6" name="Picture 5"/>
          <p:cNvPicPr>
            <a:picLocks noChangeAspect="1"/>
          </p:cNvPicPr>
          <p:nvPr/>
        </p:nvPicPr>
        <p:blipFill>
          <a:blip r:embed="rId3"/>
          <a:stretch>
            <a:fillRect/>
          </a:stretch>
        </p:blipFill>
        <p:spPr>
          <a:xfrm>
            <a:off x="7578436" y="2654011"/>
            <a:ext cx="3381376" cy="2167371"/>
          </a:xfrm>
          <a:prstGeom prst="rect">
            <a:avLst/>
          </a:prstGeom>
        </p:spPr>
      </p:pic>
    </p:spTree>
    <p:extLst>
      <p:ext uri="{BB962C8B-B14F-4D97-AF65-F5344CB8AC3E}">
        <p14:creationId xmlns:p14="http://schemas.microsoft.com/office/powerpoint/2010/main" val="63423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Sorghum</a:t>
            </a:r>
          </a:p>
        </p:txBody>
      </p:sp>
      <p:sp>
        <p:nvSpPr>
          <p:cNvPr id="3" name="Content Placeholder 2"/>
          <p:cNvSpPr>
            <a:spLocks noGrp="1"/>
          </p:cNvSpPr>
          <p:nvPr>
            <p:ph idx="1"/>
          </p:nvPr>
        </p:nvSpPr>
        <p:spPr/>
        <p:txBody>
          <a:bodyPr>
            <a:normAutofit fontScale="77500" lnSpcReduction="20000"/>
          </a:bodyPr>
          <a:lstStyle/>
          <a:p>
            <a:r>
              <a:rPr lang="en-US" dirty="0">
                <a:latin typeface="Times New Roman" pitchFamily="18" charset="0"/>
                <a:cs typeface="Times New Roman" pitchFamily="18" charset="0"/>
              </a:rPr>
              <a:t>Sorghum, also called milo, is of smaller size than corn but is generally the same type of cereal, with similar appearance. </a:t>
            </a:r>
          </a:p>
          <a:p>
            <a:r>
              <a:rPr lang="en-US" dirty="0">
                <a:latin typeface="Times New Roman" pitchFamily="18" charset="0"/>
                <a:cs typeface="Times New Roman" pitchFamily="18" charset="0"/>
              </a:rPr>
              <a:t>Its numerous types are mainly used for animal feeding. </a:t>
            </a:r>
          </a:p>
          <a:p>
            <a:r>
              <a:rPr lang="en-US" dirty="0">
                <a:latin typeface="Times New Roman" pitchFamily="18" charset="0"/>
                <a:cs typeface="Times New Roman" pitchFamily="18" charset="0"/>
              </a:rPr>
              <a:t>It is grown extensively in the United States, Pakistan, central India, Africa, and China.</a:t>
            </a:r>
          </a:p>
          <a:p>
            <a:r>
              <a:rPr lang="en-US" dirty="0">
                <a:latin typeface="Times New Roman" pitchFamily="18" charset="0"/>
                <a:cs typeface="Times New Roman" pitchFamily="18" charset="0"/>
              </a:rPr>
              <a:t> In the sorghum endosperm, the proteins soluble in hot 60 % alcohol, called </a:t>
            </a:r>
            <a:r>
              <a:rPr lang="en-US" dirty="0" err="1">
                <a:latin typeface="Times New Roman" pitchFamily="18" charset="0"/>
                <a:cs typeface="Times New Roman" pitchFamily="18" charset="0"/>
              </a:rPr>
              <a:t>kafirin</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2"/>
              </a:rPr>
              <a:t>constitute</a:t>
            </a:r>
            <a:r>
              <a:rPr lang="en-US" dirty="0">
                <a:latin typeface="Times New Roman" pitchFamily="18" charset="0"/>
                <a:cs typeface="Times New Roman" pitchFamily="18" charset="0"/>
              </a:rPr>
              <a:t> the major portion of the protein. </a:t>
            </a:r>
          </a:p>
          <a:p>
            <a:r>
              <a:rPr lang="en-US" dirty="0">
                <a:latin typeface="Times New Roman" pitchFamily="18" charset="0"/>
                <a:cs typeface="Times New Roman" pitchFamily="18" charset="0"/>
              </a:rPr>
              <a:t>Milo germ oil is similar to corn germ oil; its major fatty acids are palmitic, stearic, and particularly oleic and linoleic. </a:t>
            </a:r>
          </a:p>
          <a:p>
            <a:r>
              <a:rPr lang="en-US" dirty="0">
                <a:latin typeface="Times New Roman" pitchFamily="18" charset="0"/>
                <a:cs typeface="Times New Roman" pitchFamily="18" charset="0"/>
              </a:rPr>
              <a:t>Milo is commercially graded in the United States. </a:t>
            </a:r>
          </a:p>
          <a:p>
            <a:r>
              <a:rPr lang="en-US" dirty="0">
                <a:latin typeface="Times New Roman" pitchFamily="18" charset="0"/>
                <a:cs typeface="Times New Roman" pitchFamily="18" charset="0"/>
              </a:rPr>
              <a:t>In waxy varieties the starch is principally in the form of amylopectin, with very little amylose. </a:t>
            </a:r>
          </a:p>
          <a:p>
            <a:r>
              <a:rPr lang="en-US" dirty="0">
                <a:latin typeface="Times New Roman" pitchFamily="18" charset="0"/>
                <a:cs typeface="Times New Roman" pitchFamily="18" charset="0"/>
              </a:rPr>
              <a:t>Such starches possess special viscosity characteristic</a:t>
            </a:r>
            <a:r>
              <a:rPr lang="en-US" dirty="0"/>
              <a:t>s.</a:t>
            </a:r>
          </a:p>
        </p:txBody>
      </p:sp>
    </p:spTree>
    <p:extLst>
      <p:ext uri="{BB962C8B-B14F-4D97-AF65-F5344CB8AC3E}">
        <p14:creationId xmlns:p14="http://schemas.microsoft.com/office/powerpoint/2010/main" val="330185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5717381" y="2890837"/>
            <a:ext cx="2390775" cy="1914525"/>
          </a:xfrm>
          <a:prstGeom prst="rect">
            <a:avLst/>
          </a:prstGeom>
        </p:spPr>
      </p:pic>
      <p:pic>
        <p:nvPicPr>
          <p:cNvPr id="6" name="Picture 5"/>
          <p:cNvPicPr>
            <a:picLocks noChangeAspect="1"/>
          </p:cNvPicPr>
          <p:nvPr/>
        </p:nvPicPr>
        <p:blipFill>
          <a:blip r:embed="rId3"/>
          <a:stretch>
            <a:fillRect/>
          </a:stretch>
        </p:blipFill>
        <p:spPr>
          <a:xfrm>
            <a:off x="955098" y="2026227"/>
            <a:ext cx="4489738" cy="3792681"/>
          </a:xfrm>
          <a:prstGeom prst="rect">
            <a:avLst/>
          </a:prstGeom>
        </p:spPr>
      </p:pic>
    </p:spTree>
    <p:extLst>
      <p:ext uri="{BB962C8B-B14F-4D97-AF65-F5344CB8AC3E}">
        <p14:creationId xmlns:p14="http://schemas.microsoft.com/office/powerpoint/2010/main" val="67595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Oats</a:t>
            </a:r>
          </a:p>
        </p:txBody>
      </p:sp>
      <p:sp>
        <p:nvSpPr>
          <p:cNvPr id="3" name="Content Placeholder 2"/>
          <p:cNvSpPr>
            <a:spLocks noGrp="1"/>
          </p:cNvSpPr>
          <p:nvPr>
            <p:ph idx="1"/>
          </p:nvPr>
        </p:nvSpPr>
        <p:spPr/>
        <p:txBody>
          <a:bodyPr>
            <a:normAutofit fontScale="85000" lnSpcReduction="20000"/>
          </a:bodyPr>
          <a:lstStyle/>
          <a:p>
            <a:r>
              <a:rPr lang="en-US" dirty="0">
                <a:latin typeface="Times New Roman" pitchFamily="18" charset="0"/>
                <a:cs typeface="Times New Roman" pitchFamily="18" charset="0"/>
              </a:rPr>
              <a:t>Oats belong to the botanical genus </a:t>
            </a:r>
            <a:r>
              <a:rPr lang="en-US" i="1" dirty="0" err="1">
                <a:latin typeface="Times New Roman" pitchFamily="18" charset="0"/>
                <a:cs typeface="Times New Roman" pitchFamily="18" charset="0"/>
              </a:rPr>
              <a:t>Avena</a:t>
            </a:r>
            <a:r>
              <a:rPr lang="en-US" dirty="0">
                <a:latin typeface="Times New Roman" pitchFamily="18" charset="0"/>
                <a:cs typeface="Times New Roman" pitchFamily="18" charset="0"/>
              </a:rPr>
              <a:t>, which includes a large number of types, the principal being </a:t>
            </a:r>
            <a:r>
              <a:rPr lang="en-US" i="1" dirty="0">
                <a:latin typeface="Times New Roman" pitchFamily="18" charset="0"/>
                <a:cs typeface="Times New Roman" pitchFamily="18" charset="0"/>
              </a:rPr>
              <a:t>A. sativa</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A. </a:t>
            </a:r>
            <a:r>
              <a:rPr lang="en-US" i="1" dirty="0" err="1">
                <a:latin typeface="Times New Roman" pitchFamily="18" charset="0"/>
                <a:cs typeface="Times New Roman" pitchFamily="18" charset="0"/>
              </a:rPr>
              <a:t>sterilis</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i="1" dirty="0">
                <a:latin typeface="Times New Roman" pitchFamily="18" charset="0"/>
                <a:cs typeface="Times New Roman" pitchFamily="18" charset="0"/>
              </a:rPr>
              <a:t>A. </a:t>
            </a:r>
            <a:r>
              <a:rPr lang="en-US" i="1" dirty="0" err="1">
                <a:latin typeface="Times New Roman" pitchFamily="18" charset="0"/>
                <a:cs typeface="Times New Roman" pitchFamily="18" charset="0"/>
              </a:rPr>
              <a:t>strigosa</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Oats are widely grown in most countries </a:t>
            </a:r>
          </a:p>
          <a:p>
            <a:r>
              <a:rPr lang="en-US" dirty="0">
                <a:latin typeface="Times New Roman" pitchFamily="18" charset="0"/>
                <a:cs typeface="Times New Roman" pitchFamily="18" charset="0"/>
              </a:rPr>
              <a:t>Oats are frequently grown on farms as feed for the farm’s livestock. </a:t>
            </a:r>
          </a:p>
          <a:p>
            <a:r>
              <a:rPr lang="en-US" dirty="0">
                <a:latin typeface="Times New Roman" pitchFamily="18" charset="0"/>
                <a:cs typeface="Times New Roman" pitchFamily="18" charset="0"/>
              </a:rPr>
              <a:t>They are well balanced chemically, with fairly high fat content, and are particularly suitable for feeding horses and sheep.</a:t>
            </a:r>
          </a:p>
          <a:p>
            <a:r>
              <a:rPr lang="en-US" dirty="0">
                <a:latin typeface="Times New Roman" pitchFamily="18" charset="0"/>
                <a:cs typeface="Times New Roman" pitchFamily="18" charset="0"/>
              </a:rPr>
              <a:t>Although a large portion of the world’s oat production is used for animal feed, </a:t>
            </a:r>
            <a:r>
              <a:rPr lang="en-US" u="sng" dirty="0">
                <a:latin typeface="Times New Roman" pitchFamily="18" charset="0"/>
                <a:cs typeface="Times New Roman" pitchFamily="18" charset="0"/>
                <a:hlinkClick r:id="rId2"/>
              </a:rPr>
              <a:t>oatmeal</a:t>
            </a:r>
            <a:r>
              <a:rPr lang="en-US" dirty="0">
                <a:latin typeface="Times New Roman" pitchFamily="18" charset="0"/>
                <a:cs typeface="Times New Roman" pitchFamily="18" charset="0"/>
              </a:rPr>
              <a:t> is a popular human food in many countries. </a:t>
            </a:r>
          </a:p>
          <a:p>
            <a:r>
              <a:rPr lang="en-US" dirty="0">
                <a:latin typeface="Times New Roman" pitchFamily="18" charset="0"/>
                <a:cs typeface="Times New Roman" pitchFamily="18" charset="0"/>
              </a:rPr>
              <a:t>Thin-skinned grains, fairly rich in protein and not too starchy, are selected.</a:t>
            </a:r>
          </a:p>
          <a:p>
            <a:r>
              <a:rPr lang="en-US" dirty="0">
                <a:latin typeface="Times New Roman" pitchFamily="18" charset="0"/>
                <a:cs typeface="Times New Roman" pitchFamily="18" charset="0"/>
              </a:rPr>
              <a:t> After cleaning, the oats are then kilned (roasted). </a:t>
            </a:r>
          </a:p>
          <a:p>
            <a:endParaRPr lang="en-US" dirty="0"/>
          </a:p>
        </p:txBody>
      </p:sp>
    </p:spTree>
    <p:extLst>
      <p:ext uri="{BB962C8B-B14F-4D97-AF65-F5344CB8AC3E}">
        <p14:creationId xmlns:p14="http://schemas.microsoft.com/office/powerpoint/2010/main" val="3032065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524500" y="1891939"/>
            <a:ext cx="5829300" cy="3886200"/>
          </a:xfrm>
          <a:prstGeom prst="rect">
            <a:avLst/>
          </a:prstGeom>
        </p:spPr>
      </p:pic>
      <p:pic>
        <p:nvPicPr>
          <p:cNvPr id="5" name="Picture 4"/>
          <p:cNvPicPr>
            <a:picLocks noChangeAspect="1"/>
          </p:cNvPicPr>
          <p:nvPr/>
        </p:nvPicPr>
        <p:blipFill>
          <a:blip r:embed="rId3"/>
          <a:stretch>
            <a:fillRect/>
          </a:stretch>
        </p:blipFill>
        <p:spPr>
          <a:xfrm>
            <a:off x="479714" y="1891939"/>
            <a:ext cx="4410941" cy="3886200"/>
          </a:xfrm>
          <a:prstGeom prst="rect">
            <a:avLst/>
          </a:prstGeom>
        </p:spPr>
      </p:pic>
    </p:spTree>
    <p:extLst>
      <p:ext uri="{BB962C8B-B14F-4D97-AF65-F5344CB8AC3E}">
        <p14:creationId xmlns:p14="http://schemas.microsoft.com/office/powerpoint/2010/main" val="116411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Rice</a:t>
            </a:r>
          </a:p>
        </p:txBody>
      </p:sp>
      <p:sp>
        <p:nvSpPr>
          <p:cNvPr id="3" name="Content Placeholder 2"/>
          <p:cNvSpPr>
            <a:spLocks noGrp="1"/>
          </p:cNvSpPr>
          <p:nvPr>
            <p:ph idx="1"/>
          </p:nvPr>
        </p:nvSpPr>
        <p:spPr>
          <a:xfrm>
            <a:off x="838200" y="1343891"/>
            <a:ext cx="10515600" cy="4833072"/>
          </a:xfrm>
        </p:spPr>
        <p:txBody>
          <a:bodyPr>
            <a:normAutofit fontScale="62500" lnSpcReduction="20000"/>
          </a:bodyPr>
          <a:lstStyle/>
          <a:p>
            <a:pPr fontAlgn="base"/>
            <a:r>
              <a:rPr lang="en-US" dirty="0">
                <a:latin typeface="Times New Roman" pitchFamily="18" charset="0"/>
                <a:cs typeface="Times New Roman" pitchFamily="18" charset="0"/>
              </a:rPr>
              <a:t>Cultivated rice is known botanically as </a:t>
            </a:r>
            <a:r>
              <a:rPr lang="en-US" i="1" dirty="0" err="1">
                <a:latin typeface="Times New Roman" pitchFamily="18" charset="0"/>
                <a:cs typeface="Times New Roman" pitchFamily="18" charset="0"/>
              </a:rPr>
              <a:t>Oryza</a:t>
            </a:r>
            <a:r>
              <a:rPr lang="en-US" i="1" dirty="0">
                <a:latin typeface="Times New Roman" pitchFamily="18" charset="0"/>
                <a:cs typeface="Times New Roman" pitchFamily="18" charset="0"/>
              </a:rPr>
              <a:t> sativa</a:t>
            </a:r>
            <a:r>
              <a:rPr lang="en-US" dirty="0">
                <a:latin typeface="Times New Roman" pitchFamily="18" charset="0"/>
                <a:cs typeface="Times New Roman" pitchFamily="18" charset="0"/>
              </a:rPr>
              <a:t>, only one of some 25 species </a:t>
            </a:r>
            <a:r>
              <a:rPr lang="en-US" dirty="0">
                <a:latin typeface="Times New Roman" pitchFamily="18" charset="0"/>
                <a:cs typeface="Times New Roman" pitchFamily="18" charset="0"/>
                <a:hlinkClick r:id="rId2"/>
              </a:rPr>
              <a:t>comprising</a:t>
            </a:r>
            <a:r>
              <a:rPr lang="en-US" dirty="0">
                <a:latin typeface="Times New Roman" pitchFamily="18" charset="0"/>
                <a:cs typeface="Times New Roman" pitchFamily="18" charset="0"/>
              </a:rPr>
              <a:t> the genus </a:t>
            </a:r>
            <a:r>
              <a:rPr lang="en-US" i="1" dirty="0" err="1">
                <a:latin typeface="Times New Roman" pitchFamily="18" charset="0"/>
                <a:cs typeface="Times New Roman" pitchFamily="18" charset="0"/>
              </a:rPr>
              <a:t>Oryza</a:t>
            </a:r>
            <a:r>
              <a:rPr lang="en-US" dirty="0">
                <a:latin typeface="Times New Roman" pitchFamily="18" charset="0"/>
                <a:cs typeface="Times New Roman" pitchFamily="18" charset="0"/>
              </a:rPr>
              <a:t>. </a:t>
            </a:r>
          </a:p>
          <a:p>
            <a:pPr fontAlgn="base"/>
            <a:r>
              <a:rPr lang="en-US" dirty="0">
                <a:latin typeface="Times New Roman" pitchFamily="18" charset="0"/>
                <a:cs typeface="Times New Roman" pitchFamily="18" charset="0"/>
              </a:rPr>
              <a:t>Rice is the staple food for millions in </a:t>
            </a:r>
            <a:r>
              <a:rPr lang="en-US" u="sng" dirty="0">
                <a:latin typeface="Times New Roman" pitchFamily="18" charset="0"/>
                <a:cs typeface="Times New Roman" pitchFamily="18" charset="0"/>
                <a:hlinkClick r:id="rId3"/>
              </a:rPr>
              <a:t>Southeast Asia</a:t>
            </a:r>
            <a:r>
              <a:rPr lang="en-US" dirty="0">
                <a:latin typeface="Times New Roman" pitchFamily="18" charset="0"/>
                <a:cs typeface="Times New Roman" pitchFamily="18" charset="0"/>
              </a:rPr>
              <a:t>, almost equal to wheat in importance among the world’s cereal crops.</a:t>
            </a:r>
            <a:endParaRPr lang="en-US" b="1" dirty="0">
              <a:latin typeface="Times New Roman" pitchFamily="18" charset="0"/>
              <a:cs typeface="Times New Roman" pitchFamily="18" charset="0"/>
            </a:endParaRPr>
          </a:p>
          <a:p>
            <a:pPr fontAlgn="base"/>
            <a:r>
              <a:rPr lang="en-US" dirty="0">
                <a:latin typeface="Times New Roman" pitchFamily="18" charset="0"/>
                <a:cs typeface="Times New Roman" pitchFamily="18" charset="0"/>
              </a:rPr>
              <a:t>More than 90 percent of the world’s rice is grown in Asia, principally in China, India, Indonesia, and Bangladesh, with smaller amounts grown in Japan, Pakistan, and various Southeast Asian nations. </a:t>
            </a:r>
          </a:p>
          <a:p>
            <a:pPr fontAlgn="base"/>
            <a:r>
              <a:rPr lang="en-US" dirty="0">
                <a:latin typeface="Times New Roman" pitchFamily="18" charset="0"/>
                <a:cs typeface="Times New Roman" pitchFamily="18" charset="0"/>
              </a:rPr>
              <a:t>Rice is also cultivated in parts of Europe, in North and South America, and in Australia. </a:t>
            </a:r>
          </a:p>
          <a:p>
            <a:pPr fontAlgn="base"/>
            <a:r>
              <a:rPr lang="en-US" dirty="0">
                <a:latin typeface="Times New Roman" pitchFamily="18" charset="0"/>
                <a:cs typeface="Times New Roman" pitchFamily="18" charset="0"/>
              </a:rPr>
              <a:t>The bulk of the rice cultivated in Asia is grown under water in flooded fields. </a:t>
            </a:r>
          </a:p>
          <a:p>
            <a:pPr fontAlgn="base"/>
            <a:r>
              <a:rPr lang="en-US" dirty="0">
                <a:latin typeface="Times New Roman" pitchFamily="18" charset="0"/>
                <a:cs typeface="Times New Roman" pitchFamily="18" charset="0"/>
              </a:rPr>
              <a:t>Successful production depends on adequate </a:t>
            </a:r>
            <a:r>
              <a:rPr lang="en-US" u="sng" dirty="0">
                <a:latin typeface="Times New Roman" pitchFamily="18" charset="0"/>
                <a:cs typeface="Times New Roman" pitchFamily="18" charset="0"/>
                <a:hlinkClick r:id="rId4"/>
              </a:rPr>
              <a:t>irrigation</a:t>
            </a:r>
            <a:r>
              <a:rPr lang="en-US" dirty="0">
                <a:latin typeface="Times New Roman" pitchFamily="18" charset="0"/>
                <a:cs typeface="Times New Roman" pitchFamily="18" charset="0"/>
              </a:rPr>
              <a:t>, including construction of dams and waterwheels, and on the quality of the soil. </a:t>
            </a:r>
          </a:p>
          <a:p>
            <a:pPr fontAlgn="base"/>
            <a:r>
              <a:rPr lang="en-US" dirty="0">
                <a:latin typeface="Times New Roman" pitchFamily="18" charset="0"/>
                <a:cs typeface="Times New Roman" pitchFamily="18" charset="0"/>
              </a:rPr>
              <a:t>Long periods of sunshine are essential. </a:t>
            </a:r>
          </a:p>
          <a:p>
            <a:pPr fontAlgn="base"/>
            <a:r>
              <a:rPr lang="en-US" dirty="0">
                <a:latin typeface="Times New Roman" pitchFamily="18" charset="0"/>
                <a:cs typeface="Times New Roman" pitchFamily="18" charset="0"/>
              </a:rPr>
              <a:t>Rice yields vary considerably, ranging from 700 to 4,000 kilograms per hectare (600 to 3,500 pounds per acre). </a:t>
            </a:r>
          </a:p>
          <a:p>
            <a:pPr fontAlgn="base"/>
            <a:r>
              <a:rPr lang="en-US" dirty="0">
                <a:latin typeface="Times New Roman" pitchFamily="18" charset="0"/>
                <a:cs typeface="Times New Roman" pitchFamily="18" charset="0"/>
              </a:rPr>
              <a:t>Adequate irrigation, which means inundation of the fields to a depth of several inches during the greater part of the </a:t>
            </a:r>
            <a:r>
              <a:rPr lang="en-US" u="sng" dirty="0">
                <a:latin typeface="Times New Roman" pitchFamily="18" charset="0"/>
                <a:cs typeface="Times New Roman" pitchFamily="18" charset="0"/>
                <a:hlinkClick r:id="rId5"/>
              </a:rPr>
              <a:t>growing season</a:t>
            </a:r>
            <a:r>
              <a:rPr lang="en-US" dirty="0">
                <a:latin typeface="Times New Roman" pitchFamily="18" charset="0"/>
                <a:cs typeface="Times New Roman" pitchFamily="18" charset="0"/>
              </a:rPr>
              <a:t>, is a basic requirement for productive land use.</a:t>
            </a:r>
          </a:p>
          <a:p>
            <a:endParaRPr lang="en-US" dirty="0"/>
          </a:p>
        </p:txBody>
      </p:sp>
    </p:spTree>
    <p:extLst>
      <p:ext uri="{BB962C8B-B14F-4D97-AF65-F5344CB8AC3E}">
        <p14:creationId xmlns:p14="http://schemas.microsoft.com/office/powerpoint/2010/main" val="268053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As with other cereals, weeds are a constant problem. </a:t>
            </a:r>
          </a:p>
          <a:p>
            <a:r>
              <a:rPr lang="en-US" dirty="0">
                <a:latin typeface="Times New Roman" pitchFamily="18" charset="0"/>
                <a:cs typeface="Times New Roman" pitchFamily="18" charset="0"/>
              </a:rPr>
              <a:t>The commonest pests include plant bugs, stem borers, worms, and grasshoppers. </a:t>
            </a:r>
          </a:p>
          <a:p>
            <a:r>
              <a:rPr lang="en-US" dirty="0">
                <a:latin typeface="Times New Roman" pitchFamily="18" charset="0"/>
                <a:cs typeface="Times New Roman" pitchFamily="18" charset="0"/>
              </a:rPr>
              <a:t>The crop, often harvested with a sickle, is frequently dried in earth or concrete pits. </a:t>
            </a:r>
          </a:p>
          <a:p>
            <a:r>
              <a:rPr lang="en-US" dirty="0">
                <a:latin typeface="Times New Roman" pitchFamily="18" charset="0"/>
                <a:cs typeface="Times New Roman" pitchFamily="18" charset="0"/>
              </a:rPr>
              <a:t>Threshing is often carried out by trampling or with crude implements.</a:t>
            </a:r>
          </a:p>
          <a:p>
            <a:r>
              <a:rPr lang="en-US" dirty="0">
                <a:latin typeface="Times New Roman" pitchFamily="18" charset="0"/>
                <a:cs typeface="Times New Roman" pitchFamily="18" charset="0"/>
              </a:rPr>
              <a:t> Only in a few rice-growing regions are more modern procedures used in harvesting.</a:t>
            </a:r>
          </a:p>
        </p:txBody>
      </p:sp>
    </p:spTree>
    <p:extLst>
      <p:ext uri="{BB962C8B-B14F-4D97-AF65-F5344CB8AC3E}">
        <p14:creationId xmlns:p14="http://schemas.microsoft.com/office/powerpoint/2010/main" val="299660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Cereals-types, nutritive values and uses</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Cereals, or grains, are members of the  grass family cultivated primarily for their starchy seeds (technically, dry fruits). </a:t>
            </a:r>
          </a:p>
          <a:p>
            <a:r>
              <a:rPr lang="en-US" dirty="0">
                <a:latin typeface="Times New Roman" pitchFamily="18" charset="0"/>
                <a:cs typeface="Times New Roman" pitchFamily="18" charset="0"/>
              </a:rPr>
              <a:t>Wheat, rice, corn (maize), rye, oats, barley, sorghum, and some of the millets are common cereals</a:t>
            </a:r>
          </a:p>
          <a:p>
            <a:r>
              <a:rPr lang="en-US" dirty="0">
                <a:latin typeface="Times New Roman" pitchFamily="18" charset="0"/>
                <a:cs typeface="Times New Roman" pitchFamily="18" charset="0"/>
              </a:rPr>
              <a:t>Nutritional composition of some cereals are provided below</a:t>
            </a:r>
          </a:p>
        </p:txBody>
      </p:sp>
    </p:spTree>
    <p:extLst>
      <p:ext uri="{BB962C8B-B14F-4D97-AF65-F5344CB8AC3E}">
        <p14:creationId xmlns:p14="http://schemas.microsoft.com/office/powerpoint/2010/main" val="694108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93273" y="1981200"/>
            <a:ext cx="3879271" cy="3519053"/>
          </a:xfrm>
          <a:prstGeom prst="rect">
            <a:avLst/>
          </a:prstGeom>
        </p:spPr>
      </p:pic>
      <p:pic>
        <p:nvPicPr>
          <p:cNvPr id="5" name="Picture 4"/>
          <p:cNvPicPr>
            <a:picLocks noChangeAspect="1"/>
          </p:cNvPicPr>
          <p:nvPr/>
        </p:nvPicPr>
        <p:blipFill>
          <a:blip r:embed="rId3"/>
          <a:stretch>
            <a:fillRect/>
          </a:stretch>
        </p:blipFill>
        <p:spPr>
          <a:xfrm>
            <a:off x="6647150" y="1981201"/>
            <a:ext cx="3314268" cy="3519053"/>
          </a:xfrm>
          <a:prstGeom prst="rect">
            <a:avLst/>
          </a:prstGeom>
        </p:spPr>
      </p:pic>
    </p:spTree>
    <p:extLst>
      <p:ext uri="{BB962C8B-B14F-4D97-AF65-F5344CB8AC3E}">
        <p14:creationId xmlns:p14="http://schemas.microsoft.com/office/powerpoint/2010/main" val="208273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54689B3-FD5C-46E9-A8DA-C57A0C09C67D}"/>
              </a:ext>
            </a:extLst>
          </p:cNvPr>
          <p:cNvSpPr>
            <a:spLocks noGrp="1"/>
          </p:cNvSpPr>
          <p:nvPr>
            <p:ph type="title"/>
          </p:nvPr>
        </p:nvSpPr>
        <p:spPr>
          <a:xfrm>
            <a:off x="838200" y="365126"/>
            <a:ext cx="10515600" cy="704020"/>
          </a:xfrm>
        </p:spPr>
        <p:txBody>
          <a:bodyPr>
            <a:normAutofit fontScale="90000"/>
          </a:bodyPr>
          <a:lstStyle/>
          <a:p>
            <a:r>
              <a:rPr lang="en-US" dirty="0"/>
              <a:t/>
            </a:r>
            <a:br>
              <a:rPr lang="en-US" dirty="0"/>
            </a:br>
            <a:r>
              <a:rPr lang="en-US" b="1" dirty="0">
                <a:latin typeface="Times New Roman" pitchFamily="18" charset="0"/>
                <a:cs typeface="Times New Roman" pitchFamily="18" charset="0"/>
              </a:rPr>
              <a:t>Processing of Cereals</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5" name="Content Placeholder 4">
            <a:extLst>
              <a:ext uri="{FF2B5EF4-FFF2-40B4-BE49-F238E27FC236}">
                <a16:creationId xmlns="" xmlns:a16="http://schemas.microsoft.com/office/drawing/2014/main" id="{1CD252DC-767F-4E81-9422-476C12C2C294}"/>
              </a:ext>
            </a:extLst>
          </p:cNvPr>
          <p:cNvSpPr>
            <a:spLocks noGrp="1"/>
          </p:cNvSpPr>
          <p:nvPr>
            <p:ph idx="1"/>
          </p:nvPr>
        </p:nvSpPr>
        <p:spPr>
          <a:xfrm>
            <a:off x="838200" y="1069146"/>
            <a:ext cx="10515600" cy="5107817"/>
          </a:xfrm>
        </p:spPr>
        <p:txBody>
          <a:bodyPr>
            <a:normAutofit fontScale="92500"/>
          </a:bodyPr>
          <a:lstStyle/>
          <a:p>
            <a:r>
              <a:rPr lang="en-US" dirty="0">
                <a:latin typeface="Times New Roman" pitchFamily="18" charset="0"/>
                <a:cs typeface="Times New Roman" pitchFamily="18" charset="0"/>
              </a:rPr>
              <a:t>Cereals undergo a number of processing stages between harvest and consumption.</a:t>
            </a:r>
          </a:p>
          <a:p>
            <a:r>
              <a:rPr lang="en-US" dirty="0">
                <a:latin typeface="Times New Roman" pitchFamily="18" charset="0"/>
                <a:cs typeface="Times New Roman" pitchFamily="18" charset="0"/>
              </a:rPr>
              <a:t>The first is the preparation of harvested grain for storage. </a:t>
            </a:r>
          </a:p>
          <a:p>
            <a:r>
              <a:rPr lang="en-US" dirty="0">
                <a:latin typeface="Times New Roman" pitchFamily="18" charset="0"/>
                <a:cs typeface="Times New Roman" pitchFamily="18" charset="0"/>
              </a:rPr>
              <a:t>The second, which is referred to as primary processing, involves further treatment of the grain to clean it, sort, remove the husk and other inedible fractions from the grains or reduce the size. </a:t>
            </a:r>
          </a:p>
          <a:p>
            <a:r>
              <a:rPr lang="en-US" dirty="0">
                <a:latin typeface="Times New Roman" pitchFamily="18" charset="0"/>
                <a:cs typeface="Times New Roman" pitchFamily="18" charset="0"/>
              </a:rPr>
              <a:t>The products from primary processing are still not consumable.</a:t>
            </a:r>
            <a:r>
              <a:rPr lang="en-US" b="1" dirty="0">
                <a:latin typeface="Times New Roman" pitchFamily="18" charset="0"/>
                <a:cs typeface="Times New Roman" pitchFamily="18" charset="0"/>
              </a:rPr>
              <a:t> </a:t>
            </a:r>
          </a:p>
          <a:p>
            <a:r>
              <a:rPr lang="en-US" dirty="0">
                <a:latin typeface="Times New Roman" pitchFamily="18" charset="0"/>
                <a:cs typeface="Times New Roman" pitchFamily="18" charset="0"/>
              </a:rPr>
              <a:t>Primary processing of cereals includes cleaning, grading, hulling, milling, pounding, grinding, tempering, parboiling, soaking, drying, sieving.</a:t>
            </a:r>
          </a:p>
        </p:txBody>
      </p:sp>
    </p:spTree>
    <p:extLst>
      <p:ext uri="{BB962C8B-B14F-4D97-AF65-F5344CB8AC3E}">
        <p14:creationId xmlns:p14="http://schemas.microsoft.com/office/powerpoint/2010/main" val="1212914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5B84A1-1F8F-4DBE-967B-FA4C7102C3E6}"/>
              </a:ext>
            </a:extLst>
          </p:cNvPr>
          <p:cNvSpPr>
            <a:spLocks noGrp="1"/>
          </p:cNvSpPr>
          <p:nvPr>
            <p:ph type="title"/>
          </p:nvPr>
        </p:nvSpPr>
        <p:spPr/>
        <p:txBody>
          <a:bodyPr/>
          <a:lstStyle/>
          <a:p>
            <a:r>
              <a:rPr lang="en-US" dirty="0">
                <a:latin typeface="Times New Roman" pitchFamily="18" charset="0"/>
                <a:cs typeface="Times New Roman" pitchFamily="18" charset="0"/>
              </a:rPr>
              <a:t>Secondary processing</a:t>
            </a:r>
          </a:p>
        </p:txBody>
      </p:sp>
      <p:sp>
        <p:nvSpPr>
          <p:cNvPr id="3" name="Content Placeholder 2">
            <a:extLst>
              <a:ext uri="{FF2B5EF4-FFF2-40B4-BE49-F238E27FC236}">
                <a16:creationId xmlns="" xmlns:a16="http://schemas.microsoft.com/office/drawing/2014/main" id="{498D6318-39E6-4E2E-9F98-BF3EBA0EC621}"/>
              </a:ext>
            </a:extLst>
          </p:cNvPr>
          <p:cNvSpPr>
            <a:spLocks noGrp="1"/>
          </p:cNvSpPr>
          <p:nvPr>
            <p:ph idx="1"/>
          </p:nvPr>
        </p:nvSpPr>
        <p:spPr/>
        <p:txBody>
          <a:bodyPr/>
          <a:lstStyle/>
          <a:p>
            <a:r>
              <a:rPr lang="en-US" dirty="0">
                <a:latin typeface="Times New Roman" pitchFamily="18" charset="0"/>
                <a:cs typeface="Times New Roman" pitchFamily="18" charset="0"/>
              </a:rPr>
              <a:t>The third stage (secondary processing) transforms the grains into edible products.</a:t>
            </a:r>
          </a:p>
          <a:p>
            <a:r>
              <a:rPr lang="en-US" dirty="0">
                <a:latin typeface="Times New Roman" pitchFamily="18" charset="0"/>
                <a:cs typeface="Times New Roman" pitchFamily="18" charset="0"/>
              </a:rPr>
              <a:t>Secondary processing of cereals (or 'adding value' to cereals) is the </a:t>
            </a:r>
            <a:r>
              <a:rPr lang="en-US" dirty="0" err="1">
                <a:latin typeface="Times New Roman" pitchFamily="18" charset="0"/>
                <a:cs typeface="Times New Roman" pitchFamily="18" charset="0"/>
              </a:rPr>
              <a:t>utilisation</a:t>
            </a:r>
            <a:r>
              <a:rPr lang="en-US" dirty="0">
                <a:latin typeface="Times New Roman" pitchFamily="18" charset="0"/>
                <a:cs typeface="Times New Roman" pitchFamily="18" charset="0"/>
              </a:rPr>
              <a:t> of the primary products (whole grains, flakes or flour) to make more interesting products and add variety to the diet.</a:t>
            </a:r>
          </a:p>
          <a:p>
            <a:r>
              <a:rPr lang="en-US" dirty="0">
                <a:latin typeface="Times New Roman" pitchFamily="18" charset="0"/>
                <a:cs typeface="Times New Roman" pitchFamily="18" charset="0"/>
              </a:rPr>
              <a:t> Secondary processing of cereals includes the following processes: fermentation, baking, puffing, flaking, frying and extrusion.</a:t>
            </a:r>
          </a:p>
          <a:p>
            <a:endParaRPr lang="en-US" dirty="0"/>
          </a:p>
        </p:txBody>
      </p:sp>
    </p:spTree>
    <p:extLst>
      <p:ext uri="{BB962C8B-B14F-4D97-AF65-F5344CB8AC3E}">
        <p14:creationId xmlns:p14="http://schemas.microsoft.com/office/powerpoint/2010/main" val="353243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42A01-C7CF-4330-8A57-C98B874C90C9}"/>
              </a:ext>
            </a:extLst>
          </p:cNvPr>
          <p:cNvSpPr>
            <a:spLocks noGrp="1"/>
          </p:cNvSpPr>
          <p:nvPr>
            <p:ph type="title"/>
          </p:nvPr>
        </p:nvSpPr>
        <p:spPr>
          <a:xfrm>
            <a:off x="838200" y="365125"/>
            <a:ext cx="10515600" cy="183515"/>
          </a:xfrm>
        </p:spPr>
        <p:txBody>
          <a:bodyPr>
            <a:normAutofit fontScale="90000"/>
          </a:bodyPr>
          <a:lstStyle/>
          <a:p>
            <a:endParaRPr lang="en-US" dirty="0"/>
          </a:p>
        </p:txBody>
      </p:sp>
      <p:pic>
        <p:nvPicPr>
          <p:cNvPr id="4" name="Content Placeholder 3">
            <a:extLst>
              <a:ext uri="{FF2B5EF4-FFF2-40B4-BE49-F238E27FC236}">
                <a16:creationId xmlns="" xmlns:a16="http://schemas.microsoft.com/office/drawing/2014/main" id="{93B1DF9B-85D1-4A68-8AF9-45D51E587142}"/>
              </a:ext>
            </a:extLst>
          </p:cNvPr>
          <p:cNvPicPr>
            <a:picLocks noGrp="1" noChangeAspect="1"/>
          </p:cNvPicPr>
          <p:nvPr>
            <p:ph idx="1"/>
          </p:nvPr>
        </p:nvPicPr>
        <p:blipFill>
          <a:blip r:embed="rId2"/>
          <a:stretch>
            <a:fillRect/>
          </a:stretch>
        </p:blipFill>
        <p:spPr>
          <a:xfrm>
            <a:off x="2546251" y="787790"/>
            <a:ext cx="7174523" cy="5500467"/>
          </a:xfrm>
          <a:prstGeom prst="rect">
            <a:avLst/>
          </a:prstGeom>
        </p:spPr>
      </p:pic>
    </p:spTree>
    <p:extLst>
      <p:ext uri="{BB962C8B-B14F-4D97-AF65-F5344CB8AC3E}">
        <p14:creationId xmlns:p14="http://schemas.microsoft.com/office/powerpoint/2010/main" val="193196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ED06A0-1F40-4290-924B-FCE4CC808AF9}"/>
              </a:ext>
            </a:extLst>
          </p:cNvPr>
          <p:cNvSpPr>
            <a:spLocks noGrp="1"/>
          </p:cNvSpPr>
          <p:nvPr>
            <p:ph type="title"/>
          </p:nvPr>
        </p:nvSpPr>
        <p:spPr>
          <a:xfrm>
            <a:off x="838200" y="365126"/>
            <a:ext cx="10515600" cy="591478"/>
          </a:xfrm>
        </p:spPr>
        <p:txBody>
          <a:bodyPr>
            <a:normAutofit fontScale="90000"/>
          </a:bodyPr>
          <a:lstStyle/>
          <a:p>
            <a:r>
              <a:rPr lang="en-US" dirty="0">
                <a:latin typeface="Times New Roman" pitchFamily="18" charset="0"/>
                <a:cs typeface="Times New Roman" pitchFamily="18" charset="0"/>
              </a:rPr>
              <a:t>Harvesting</a:t>
            </a:r>
          </a:p>
        </p:txBody>
      </p:sp>
      <p:sp>
        <p:nvSpPr>
          <p:cNvPr id="3" name="Content Placeholder 2">
            <a:extLst>
              <a:ext uri="{FF2B5EF4-FFF2-40B4-BE49-F238E27FC236}">
                <a16:creationId xmlns="" xmlns:a16="http://schemas.microsoft.com/office/drawing/2014/main" id="{4E02E16E-1249-4DAF-82A8-253072A49B48}"/>
              </a:ext>
            </a:extLst>
          </p:cNvPr>
          <p:cNvSpPr>
            <a:spLocks noGrp="1"/>
          </p:cNvSpPr>
          <p:nvPr>
            <p:ph idx="1"/>
          </p:nvPr>
        </p:nvSpPr>
        <p:spPr>
          <a:xfrm>
            <a:off x="838200" y="1097280"/>
            <a:ext cx="10515600" cy="5079683"/>
          </a:xfrm>
        </p:spPr>
        <p:txBody>
          <a:bodyPr>
            <a:normAutofit fontScale="85000" lnSpcReduction="20000"/>
          </a:bodyPr>
          <a:lstStyle/>
          <a:p>
            <a:r>
              <a:rPr lang="en-US" dirty="0">
                <a:latin typeface="Times New Roman" pitchFamily="18" charset="0"/>
                <a:cs typeface="Times New Roman" pitchFamily="18" charset="0"/>
              </a:rPr>
              <a:t>There is an optimum time for harvesting cereals, depending on the maturity of the crop and the climatic conditions. This has a significant effect on the quality of the grain during storage.</a:t>
            </a:r>
          </a:p>
          <a:p>
            <a:r>
              <a:rPr lang="en-US" dirty="0">
                <a:latin typeface="Times New Roman" pitchFamily="18" charset="0"/>
                <a:cs typeface="Times New Roman" pitchFamily="18" charset="0"/>
              </a:rPr>
              <a:t>Grain not fully ripened contains a higher proportion of moisture and will deteriorate more quickly than mature grains because the enzyme systems are still active.</a:t>
            </a:r>
          </a:p>
          <a:p>
            <a:r>
              <a:rPr lang="en-US" dirty="0">
                <a:latin typeface="Times New Roman" pitchFamily="18" charset="0"/>
                <a:cs typeface="Times New Roman" pitchFamily="18" charset="0"/>
              </a:rPr>
              <a:t>If the grain remains in the field after maturing, it may spoil through wetting caused by morning dew and rain showers. There is also an increased risk of insect damage.</a:t>
            </a:r>
          </a:p>
          <a:p>
            <a:r>
              <a:rPr lang="en-US" dirty="0">
                <a:latin typeface="Times New Roman" pitchFamily="18" charset="0"/>
                <a:cs typeface="Times New Roman" pitchFamily="18" charset="0"/>
              </a:rPr>
              <a:t>Cereals are traditionally harvested manually. There are three main types of harvesting equipment for the small scale producer: manual, animal powered and engine powered.</a:t>
            </a:r>
          </a:p>
          <a:p>
            <a:r>
              <a:rPr lang="en-US" dirty="0">
                <a:latin typeface="Times New Roman" pitchFamily="18" charset="0"/>
                <a:cs typeface="Times New Roman" pitchFamily="18" charset="0"/>
              </a:rPr>
              <a:t>Harvested crops are left in the field for a few days to dry before further processing.</a:t>
            </a:r>
          </a:p>
        </p:txBody>
      </p:sp>
    </p:spTree>
    <p:extLst>
      <p:ext uri="{BB962C8B-B14F-4D97-AF65-F5344CB8AC3E}">
        <p14:creationId xmlns:p14="http://schemas.microsoft.com/office/powerpoint/2010/main" val="1465017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9EBAF-15E4-473A-A1A9-9D81F531B995}"/>
              </a:ext>
            </a:extLst>
          </p:cNvPr>
          <p:cNvSpPr>
            <a:spLocks noGrp="1"/>
          </p:cNvSpPr>
          <p:nvPr>
            <p:ph type="title"/>
          </p:nvPr>
        </p:nvSpPr>
        <p:spPr>
          <a:xfrm>
            <a:off x="838200" y="365126"/>
            <a:ext cx="10515600" cy="788426"/>
          </a:xfrm>
        </p:spPr>
        <p:txBody>
          <a:bodyPr/>
          <a:lstStyle/>
          <a:p>
            <a:r>
              <a:rPr lang="en-US" dirty="0">
                <a:latin typeface="Times New Roman" pitchFamily="18" charset="0"/>
                <a:cs typeface="Times New Roman" pitchFamily="18" charset="0"/>
              </a:rPr>
              <a:t>Threshing</a:t>
            </a:r>
          </a:p>
        </p:txBody>
      </p:sp>
      <p:sp>
        <p:nvSpPr>
          <p:cNvPr id="3" name="Content Placeholder 2">
            <a:extLst>
              <a:ext uri="{FF2B5EF4-FFF2-40B4-BE49-F238E27FC236}">
                <a16:creationId xmlns="" xmlns:a16="http://schemas.microsoft.com/office/drawing/2014/main" id="{54BA6FC7-4701-4446-81A2-4D0AD9148064}"/>
              </a:ext>
            </a:extLst>
          </p:cNvPr>
          <p:cNvSpPr>
            <a:spLocks noGrp="1"/>
          </p:cNvSpPr>
          <p:nvPr>
            <p:ph idx="1"/>
          </p:nvPr>
        </p:nvSpPr>
        <p:spPr>
          <a:xfrm>
            <a:off x="838200" y="1153552"/>
            <a:ext cx="10515600" cy="5023411"/>
          </a:xfrm>
        </p:spPr>
        <p:txBody>
          <a:bodyPr>
            <a:normAutofit/>
          </a:bodyPr>
          <a:lstStyle/>
          <a:p>
            <a:r>
              <a:rPr lang="en-US" dirty="0">
                <a:latin typeface="Times New Roman" pitchFamily="18" charset="0"/>
                <a:cs typeface="Times New Roman" pitchFamily="18" charset="0"/>
              </a:rPr>
              <a:t>Threshing is the removal of grains from the rest of the plant. It involves three different</a:t>
            </a:r>
          </a:p>
          <a:p>
            <a:pPr marL="0" indent="0">
              <a:buNone/>
            </a:pPr>
            <a:r>
              <a:rPr lang="en-US" dirty="0">
                <a:latin typeface="Times New Roman" pitchFamily="18" charset="0"/>
                <a:cs typeface="Times New Roman" pitchFamily="18" charset="0"/>
              </a:rPr>
              <a:t>operations: </a:t>
            </a:r>
          </a:p>
          <a:p>
            <a:pPr marL="514350" indent="-514350">
              <a:buAutoNum type="arabicPeriod"/>
            </a:pPr>
            <a:r>
              <a:rPr lang="en-US" dirty="0">
                <a:latin typeface="Times New Roman" pitchFamily="18" charset="0"/>
                <a:cs typeface="Times New Roman" pitchFamily="18" charset="0"/>
              </a:rPr>
              <a:t>Separating the grain from the panicle</a:t>
            </a:r>
          </a:p>
          <a:p>
            <a:pPr marL="514350" indent="-514350">
              <a:buAutoNum type="arabicPeriod"/>
            </a:pPr>
            <a:r>
              <a:rPr lang="en-US" dirty="0">
                <a:latin typeface="Times New Roman" pitchFamily="18" charset="0"/>
                <a:cs typeface="Times New Roman" pitchFamily="18" charset="0"/>
              </a:rPr>
              <a:t>Sorting the grain from the straw</a:t>
            </a:r>
          </a:p>
          <a:p>
            <a:pPr marL="514350" indent="-514350">
              <a:buAutoNum type="arabicPeriod"/>
            </a:pPr>
            <a:r>
              <a:rPr lang="en-US" dirty="0">
                <a:latin typeface="Times New Roman" pitchFamily="18" charset="0"/>
                <a:cs typeface="Times New Roman" pitchFamily="18" charset="0"/>
              </a:rPr>
              <a:t>Winnowing the chaff from the grain.</a:t>
            </a:r>
          </a:p>
          <a:p>
            <a:r>
              <a:rPr lang="en-US" dirty="0">
                <a:latin typeface="Times New Roman" pitchFamily="18" charset="0"/>
                <a:cs typeface="Times New Roman" pitchFamily="18" charset="0"/>
              </a:rPr>
              <a:t>A range of engine powered threshers are available.</a:t>
            </a:r>
          </a:p>
        </p:txBody>
      </p:sp>
    </p:spTree>
    <p:extLst>
      <p:ext uri="{BB962C8B-B14F-4D97-AF65-F5344CB8AC3E}">
        <p14:creationId xmlns:p14="http://schemas.microsoft.com/office/powerpoint/2010/main" val="3501155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40632B-9ABE-4723-A472-37F2FD194A02}"/>
              </a:ext>
            </a:extLst>
          </p:cNvPr>
          <p:cNvSpPr>
            <a:spLocks noGrp="1"/>
          </p:cNvSpPr>
          <p:nvPr>
            <p:ph type="title"/>
          </p:nvPr>
        </p:nvSpPr>
        <p:spPr>
          <a:xfrm>
            <a:off x="838200" y="365125"/>
            <a:ext cx="10515600" cy="647749"/>
          </a:xfrm>
        </p:spPr>
        <p:txBody>
          <a:bodyPr>
            <a:normAutofit fontScale="90000"/>
          </a:bodyPr>
          <a:lstStyle/>
          <a:p>
            <a:r>
              <a:rPr lang="en-US" dirty="0">
                <a:latin typeface="Times New Roman" pitchFamily="18" charset="0"/>
                <a:cs typeface="Times New Roman" pitchFamily="18" charset="0"/>
              </a:rPr>
              <a:t>Winnowing</a:t>
            </a:r>
          </a:p>
        </p:txBody>
      </p:sp>
      <p:sp>
        <p:nvSpPr>
          <p:cNvPr id="3" name="Content Placeholder 2">
            <a:extLst>
              <a:ext uri="{FF2B5EF4-FFF2-40B4-BE49-F238E27FC236}">
                <a16:creationId xmlns="" xmlns:a16="http://schemas.microsoft.com/office/drawing/2014/main" id="{6E9190DC-0DF0-4636-9E96-BE93549CBEDC}"/>
              </a:ext>
            </a:extLst>
          </p:cNvPr>
          <p:cNvSpPr>
            <a:spLocks noGrp="1"/>
          </p:cNvSpPr>
          <p:nvPr>
            <p:ph idx="1"/>
          </p:nvPr>
        </p:nvSpPr>
        <p:spPr>
          <a:xfrm>
            <a:off x="838200" y="1012874"/>
            <a:ext cx="10515600" cy="5164089"/>
          </a:xfrm>
        </p:spPr>
        <p:txBody>
          <a:bodyPr>
            <a:normAutofit fontScale="92500" lnSpcReduction="20000"/>
          </a:bodyPr>
          <a:lstStyle/>
          <a:p>
            <a:r>
              <a:rPr lang="en-US" dirty="0">
                <a:latin typeface="Times New Roman" pitchFamily="18" charset="0"/>
                <a:cs typeface="Times New Roman" pitchFamily="18" charset="0"/>
              </a:rPr>
              <a:t>Winnowing is the separation of the grains from the chaff or straw. </a:t>
            </a:r>
          </a:p>
          <a:p>
            <a:r>
              <a:rPr lang="en-US" dirty="0">
                <a:latin typeface="Times New Roman" pitchFamily="18" charset="0"/>
                <a:cs typeface="Times New Roman" pitchFamily="18" charset="0"/>
              </a:rPr>
              <a:t>It is traditionally carried out by lifting and tossing the threshed material so that the lighter chaff and straw get blown to one side while the heavier seeds fall down vertically.</a:t>
            </a:r>
          </a:p>
          <a:p>
            <a:r>
              <a:rPr lang="en-US" dirty="0">
                <a:latin typeface="Times New Roman" pitchFamily="18" charset="0"/>
                <a:cs typeface="Times New Roman" pitchFamily="18" charset="0"/>
              </a:rPr>
              <a:t>Hand-held winnowing baskets are used to shake the seeds to separate out the dirt and chaff.</a:t>
            </a:r>
          </a:p>
          <a:p>
            <a:r>
              <a:rPr lang="en-US" dirty="0">
                <a:latin typeface="Times New Roman" pitchFamily="18" charset="0"/>
                <a:cs typeface="Times New Roman" pitchFamily="18" charset="0"/>
              </a:rPr>
              <a:t>They are very effective, but slow.</a:t>
            </a:r>
          </a:p>
          <a:p>
            <a:r>
              <a:rPr lang="en-US" dirty="0">
                <a:latin typeface="Times New Roman" pitchFamily="18" charset="0"/>
                <a:cs typeface="Times New Roman" pitchFamily="18" charset="0"/>
              </a:rPr>
              <a:t>There is a range of winnowing machines that use a fan to create artificial wind. This speeds up the winnowing process.</a:t>
            </a:r>
          </a:p>
          <a:p>
            <a:r>
              <a:rPr lang="en-US" dirty="0">
                <a:latin typeface="Times New Roman" pitchFamily="18" charset="0"/>
                <a:cs typeface="Times New Roman" pitchFamily="18" charset="0"/>
              </a:rPr>
              <a:t>Some of these contains sieves and screens that grade the grains as well.</a:t>
            </a:r>
          </a:p>
          <a:p>
            <a:pPr marL="0" indent="0">
              <a:buNone/>
            </a:pPr>
            <a:endParaRPr lang="en-US" dirty="0"/>
          </a:p>
        </p:txBody>
      </p:sp>
    </p:spTree>
    <p:extLst>
      <p:ext uri="{BB962C8B-B14F-4D97-AF65-F5344CB8AC3E}">
        <p14:creationId xmlns:p14="http://schemas.microsoft.com/office/powerpoint/2010/main" val="215503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B1AF8F-9658-4BB7-BE4F-595689145F4A}"/>
              </a:ext>
            </a:extLst>
          </p:cNvPr>
          <p:cNvSpPr>
            <a:spLocks noGrp="1"/>
          </p:cNvSpPr>
          <p:nvPr>
            <p:ph type="title"/>
          </p:nvPr>
        </p:nvSpPr>
        <p:spPr>
          <a:xfrm>
            <a:off x="838200" y="365126"/>
            <a:ext cx="10515600" cy="858764"/>
          </a:xfrm>
        </p:spPr>
        <p:txBody>
          <a:bodyPr/>
          <a:lstStyle/>
          <a:p>
            <a:r>
              <a:rPr lang="en-US" dirty="0">
                <a:latin typeface="Times New Roman" pitchFamily="18" charset="0"/>
                <a:cs typeface="Times New Roman" pitchFamily="18" charset="0"/>
              </a:rPr>
              <a:t>Drying</a:t>
            </a:r>
          </a:p>
        </p:txBody>
      </p:sp>
      <p:sp>
        <p:nvSpPr>
          <p:cNvPr id="3" name="Content Placeholder 2">
            <a:extLst>
              <a:ext uri="{FF2B5EF4-FFF2-40B4-BE49-F238E27FC236}">
                <a16:creationId xmlns="" xmlns:a16="http://schemas.microsoft.com/office/drawing/2014/main" id="{AED53E7C-08DC-4C68-83C7-AED69D699664}"/>
              </a:ext>
            </a:extLst>
          </p:cNvPr>
          <p:cNvSpPr>
            <a:spLocks noGrp="1"/>
          </p:cNvSpPr>
          <p:nvPr>
            <p:ph idx="1"/>
          </p:nvPr>
        </p:nvSpPr>
        <p:spPr>
          <a:xfrm>
            <a:off x="838200" y="1223890"/>
            <a:ext cx="10515600" cy="4953073"/>
          </a:xfrm>
        </p:spPr>
        <p:txBody>
          <a:bodyPr>
            <a:normAutofit fontScale="92500" lnSpcReduction="20000"/>
          </a:bodyPr>
          <a:lstStyle/>
          <a:p>
            <a:r>
              <a:rPr lang="en-US" dirty="0">
                <a:latin typeface="Times New Roman" pitchFamily="18" charset="0"/>
                <a:cs typeface="Times New Roman" pitchFamily="18" charset="0"/>
              </a:rPr>
              <a:t>Prior to storage or further processing, cereal grains need to be dried. </a:t>
            </a:r>
          </a:p>
          <a:p>
            <a:r>
              <a:rPr lang="en-US" dirty="0">
                <a:latin typeface="Times New Roman" pitchFamily="18" charset="0"/>
                <a:cs typeface="Times New Roman" pitchFamily="18" charset="0"/>
              </a:rPr>
              <a:t>The most cost-effective method is to spread out in the sun to dry.</a:t>
            </a:r>
          </a:p>
          <a:p>
            <a:r>
              <a:rPr lang="en-US" dirty="0">
                <a:latin typeface="Times New Roman" pitchFamily="18" charset="0"/>
                <a:cs typeface="Times New Roman" pitchFamily="18" charset="0"/>
              </a:rPr>
              <a:t> In humid climates it may be necessary to use an artificial dryer.</a:t>
            </a:r>
          </a:p>
          <a:p>
            <a:r>
              <a:rPr lang="en-US" dirty="0">
                <a:latin typeface="Times New Roman" pitchFamily="18" charset="0"/>
                <a:cs typeface="Times New Roman" pitchFamily="18" charset="0"/>
              </a:rPr>
              <a:t>Simple grain dryers can be made from a large rectangular box or tray with a perforated base. The grain is spread over the base of the box and hot air is blown up through a lower chamber by a fan.</a:t>
            </a:r>
          </a:p>
          <a:p>
            <a:r>
              <a:rPr lang="en-US" dirty="0">
                <a:latin typeface="Times New Roman" pitchFamily="18" charset="0"/>
                <a:cs typeface="Times New Roman" pitchFamily="18" charset="0"/>
              </a:rPr>
              <a:t>The fan can be powered by diesel or electricity and the heat supplied by kerosene, electricity, gas.</a:t>
            </a:r>
          </a:p>
          <a:p>
            <a:r>
              <a:rPr lang="en-US" dirty="0">
                <a:latin typeface="Times New Roman" pitchFamily="18" charset="0"/>
                <a:cs typeface="Times New Roman" pitchFamily="18" charset="0"/>
              </a:rPr>
              <a:t>Cereal grains should be dried to 10-15% moisture before storage.</a:t>
            </a:r>
          </a:p>
        </p:txBody>
      </p:sp>
    </p:spTree>
    <p:extLst>
      <p:ext uri="{BB962C8B-B14F-4D97-AF65-F5344CB8AC3E}">
        <p14:creationId xmlns:p14="http://schemas.microsoft.com/office/powerpoint/2010/main" val="3906353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6500F2-987E-4E60-A5E0-0FAC4232DC11}"/>
              </a:ext>
            </a:extLst>
          </p:cNvPr>
          <p:cNvSpPr>
            <a:spLocks noGrp="1"/>
          </p:cNvSpPr>
          <p:nvPr>
            <p:ph type="title"/>
          </p:nvPr>
        </p:nvSpPr>
        <p:spPr>
          <a:xfrm>
            <a:off x="838200" y="365125"/>
            <a:ext cx="10515600" cy="661817"/>
          </a:xfrm>
        </p:spPr>
        <p:txBody>
          <a:bodyPr>
            <a:normAutofit fontScale="90000"/>
          </a:bodyPr>
          <a:lstStyle/>
          <a:p>
            <a:r>
              <a:rPr lang="en-US" dirty="0">
                <a:latin typeface="Times New Roman" pitchFamily="18" charset="0"/>
                <a:cs typeface="Times New Roman" pitchFamily="18" charset="0"/>
              </a:rPr>
              <a:t>Storage</a:t>
            </a:r>
          </a:p>
        </p:txBody>
      </p:sp>
      <p:sp>
        <p:nvSpPr>
          <p:cNvPr id="3" name="Content Placeholder 2">
            <a:extLst>
              <a:ext uri="{FF2B5EF4-FFF2-40B4-BE49-F238E27FC236}">
                <a16:creationId xmlns="" xmlns:a16="http://schemas.microsoft.com/office/drawing/2014/main" id="{FC79C2D8-1D1A-49AC-BE56-8774BEB5F28F}"/>
              </a:ext>
            </a:extLst>
          </p:cNvPr>
          <p:cNvSpPr>
            <a:spLocks noGrp="1"/>
          </p:cNvSpPr>
          <p:nvPr>
            <p:ph idx="1"/>
          </p:nvPr>
        </p:nvSpPr>
        <p:spPr>
          <a:xfrm>
            <a:off x="838200" y="1026942"/>
            <a:ext cx="10515600" cy="5150021"/>
          </a:xfrm>
        </p:spPr>
        <p:txBody>
          <a:bodyPr/>
          <a:lstStyle/>
          <a:p>
            <a:r>
              <a:rPr lang="en-US" dirty="0">
                <a:latin typeface="Times New Roman" pitchFamily="18" charset="0"/>
                <a:cs typeface="Times New Roman" pitchFamily="18" charset="0"/>
              </a:rPr>
              <a:t>Dried grains are stored in bulk until required for processing.</a:t>
            </a:r>
          </a:p>
          <a:p>
            <a:r>
              <a:rPr lang="en-US" dirty="0">
                <a:latin typeface="Times New Roman" pitchFamily="18" charset="0"/>
                <a:cs typeface="Times New Roman" pitchFamily="18" charset="0"/>
              </a:rPr>
              <a:t>The grains should be inspected regularly for signs of spoilage and the moisture content tested.</a:t>
            </a:r>
          </a:p>
          <a:p>
            <a:r>
              <a:rPr lang="en-US" dirty="0">
                <a:latin typeface="Times New Roman" pitchFamily="18" charset="0"/>
                <a:cs typeface="Times New Roman" pitchFamily="18" charset="0"/>
              </a:rPr>
              <a:t>If the grain has picked up moisture it should be re-dried. </a:t>
            </a:r>
          </a:p>
          <a:p>
            <a:r>
              <a:rPr lang="en-US" dirty="0">
                <a:latin typeface="Times New Roman" pitchFamily="18" charset="0"/>
                <a:cs typeface="Times New Roman" pitchFamily="18" charset="0"/>
              </a:rPr>
              <a:t>Grains are often protected with insecticides and must be stored in rodent-proof containers.</a:t>
            </a:r>
          </a:p>
        </p:txBody>
      </p:sp>
    </p:spTree>
    <p:extLst>
      <p:ext uri="{BB962C8B-B14F-4D97-AF65-F5344CB8AC3E}">
        <p14:creationId xmlns:p14="http://schemas.microsoft.com/office/powerpoint/2010/main" val="2078615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CA0F19-B68D-441C-B531-08881208C8A8}"/>
              </a:ext>
            </a:extLst>
          </p:cNvPr>
          <p:cNvSpPr>
            <a:spLocks noGrp="1"/>
          </p:cNvSpPr>
          <p:nvPr>
            <p:ph type="title"/>
          </p:nvPr>
        </p:nvSpPr>
        <p:spPr>
          <a:xfrm>
            <a:off x="838200" y="365126"/>
            <a:ext cx="10515600" cy="521140"/>
          </a:xfrm>
        </p:spPr>
        <p:txBody>
          <a:bodyPr>
            <a:normAutofit fontScale="90000"/>
          </a:bodyPr>
          <a:lstStyle/>
          <a:p>
            <a:r>
              <a:rPr lang="en-US" dirty="0">
                <a:latin typeface="Times New Roman" pitchFamily="18" charset="0"/>
                <a:cs typeface="Times New Roman" pitchFamily="18" charset="0"/>
              </a:rPr>
              <a:t>Primary processing</a:t>
            </a:r>
          </a:p>
        </p:txBody>
      </p:sp>
      <p:pic>
        <p:nvPicPr>
          <p:cNvPr id="4" name="Content Placeholder 3">
            <a:extLst>
              <a:ext uri="{FF2B5EF4-FFF2-40B4-BE49-F238E27FC236}">
                <a16:creationId xmlns="" xmlns:a16="http://schemas.microsoft.com/office/drawing/2014/main" id="{48769499-291D-4FEC-83C1-00EA22AB3674}"/>
              </a:ext>
            </a:extLst>
          </p:cNvPr>
          <p:cNvPicPr>
            <a:picLocks noGrp="1" noChangeAspect="1"/>
          </p:cNvPicPr>
          <p:nvPr>
            <p:ph idx="1"/>
          </p:nvPr>
        </p:nvPicPr>
        <p:blipFill>
          <a:blip r:embed="rId2"/>
          <a:stretch>
            <a:fillRect/>
          </a:stretch>
        </p:blipFill>
        <p:spPr>
          <a:xfrm>
            <a:off x="2278966" y="886266"/>
            <a:ext cx="7343336" cy="4948338"/>
          </a:xfrm>
          <a:prstGeom prst="rect">
            <a:avLst/>
          </a:prstGeom>
        </p:spPr>
      </p:pic>
    </p:spTree>
    <p:extLst>
      <p:ext uri="{BB962C8B-B14F-4D97-AF65-F5344CB8AC3E}">
        <p14:creationId xmlns:p14="http://schemas.microsoft.com/office/powerpoint/2010/main" val="353866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37468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8F66D3-A218-46AE-9E7D-0FD82C6375D6}"/>
              </a:ext>
            </a:extLst>
          </p:cNvPr>
          <p:cNvSpPr>
            <a:spLocks noGrp="1"/>
          </p:cNvSpPr>
          <p:nvPr>
            <p:ph type="title"/>
          </p:nvPr>
        </p:nvSpPr>
        <p:spPr>
          <a:xfrm>
            <a:off x="838200" y="365126"/>
            <a:ext cx="10515600" cy="872832"/>
          </a:xfrm>
        </p:spPr>
        <p:txBody>
          <a:bodyPr/>
          <a:lstStyle/>
          <a:p>
            <a:r>
              <a:rPr lang="en-US" dirty="0">
                <a:latin typeface="Times New Roman" pitchFamily="18" charset="0"/>
                <a:cs typeface="Times New Roman" pitchFamily="18" charset="0"/>
              </a:rPr>
              <a:t>Cleaning</a:t>
            </a:r>
          </a:p>
        </p:txBody>
      </p:sp>
      <p:sp>
        <p:nvSpPr>
          <p:cNvPr id="3" name="Content Placeholder 2">
            <a:extLst>
              <a:ext uri="{FF2B5EF4-FFF2-40B4-BE49-F238E27FC236}">
                <a16:creationId xmlns="" xmlns:a16="http://schemas.microsoft.com/office/drawing/2014/main" id="{305AC70F-9994-4F00-9267-351C86A28A40}"/>
              </a:ext>
            </a:extLst>
          </p:cNvPr>
          <p:cNvSpPr>
            <a:spLocks noGrp="1"/>
          </p:cNvSpPr>
          <p:nvPr>
            <p:ph idx="1"/>
          </p:nvPr>
        </p:nvSpPr>
        <p:spPr>
          <a:xfrm>
            <a:off x="838200" y="1139483"/>
            <a:ext cx="10515600" cy="5037480"/>
          </a:xfrm>
        </p:spPr>
        <p:txBody>
          <a:bodyPr/>
          <a:lstStyle/>
          <a:p>
            <a:r>
              <a:rPr lang="en-US" dirty="0">
                <a:latin typeface="Times New Roman" pitchFamily="18" charset="0"/>
                <a:cs typeface="Times New Roman" pitchFamily="18" charset="0"/>
              </a:rPr>
              <a:t>Before further processing, grains are cleaned and graded according to size.</a:t>
            </a:r>
          </a:p>
          <a:p>
            <a:r>
              <a:rPr lang="en-US" dirty="0">
                <a:latin typeface="Times New Roman" pitchFamily="18" charset="0"/>
                <a:cs typeface="Times New Roman" pitchFamily="18" charset="0"/>
              </a:rPr>
              <a:t>Winnowing machines can be used to separate out the chaff, soil and dirt.</a:t>
            </a:r>
          </a:p>
          <a:p>
            <a:r>
              <a:rPr lang="en-US" dirty="0">
                <a:latin typeface="Times New Roman" pitchFamily="18" charset="0"/>
                <a:cs typeface="Times New Roman" pitchFamily="18" charset="0"/>
              </a:rPr>
              <a:t>Some machines have integral sieves that combine cleaning with grading.</a:t>
            </a:r>
          </a:p>
        </p:txBody>
      </p:sp>
    </p:spTree>
    <p:extLst>
      <p:ext uri="{BB962C8B-B14F-4D97-AF65-F5344CB8AC3E}">
        <p14:creationId xmlns:p14="http://schemas.microsoft.com/office/powerpoint/2010/main" val="1605473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18D715-4566-441D-A837-185B424B0D06}"/>
              </a:ext>
            </a:extLst>
          </p:cNvPr>
          <p:cNvSpPr>
            <a:spLocks noGrp="1"/>
          </p:cNvSpPr>
          <p:nvPr>
            <p:ph type="title"/>
          </p:nvPr>
        </p:nvSpPr>
        <p:spPr>
          <a:xfrm>
            <a:off x="838200" y="365126"/>
            <a:ext cx="10515600" cy="872832"/>
          </a:xfrm>
        </p:spPr>
        <p:txBody>
          <a:bodyPr/>
          <a:lstStyle/>
          <a:p>
            <a:r>
              <a:rPr lang="en-US" dirty="0">
                <a:latin typeface="Times New Roman" pitchFamily="18" charset="0"/>
                <a:cs typeface="Times New Roman" pitchFamily="18" charset="0"/>
              </a:rPr>
              <a:t>Hulling</a:t>
            </a:r>
          </a:p>
        </p:txBody>
      </p:sp>
      <p:sp>
        <p:nvSpPr>
          <p:cNvPr id="3" name="Content Placeholder 2">
            <a:extLst>
              <a:ext uri="{FF2B5EF4-FFF2-40B4-BE49-F238E27FC236}">
                <a16:creationId xmlns="" xmlns:a16="http://schemas.microsoft.com/office/drawing/2014/main" id="{A6CB08D0-A473-4C65-9B0C-A891AA51C198}"/>
              </a:ext>
            </a:extLst>
          </p:cNvPr>
          <p:cNvSpPr>
            <a:spLocks noGrp="1"/>
          </p:cNvSpPr>
          <p:nvPr>
            <p:ph idx="1"/>
          </p:nvPr>
        </p:nvSpPr>
        <p:spPr>
          <a:xfrm>
            <a:off x="838200" y="1505243"/>
            <a:ext cx="10515600" cy="4671720"/>
          </a:xfrm>
        </p:spPr>
        <p:txBody>
          <a:bodyPr/>
          <a:lstStyle/>
          <a:p>
            <a:r>
              <a:rPr lang="en-US" dirty="0">
                <a:latin typeface="Times New Roman" pitchFamily="18" charset="0"/>
                <a:cs typeface="Times New Roman" pitchFamily="18" charset="0"/>
              </a:rPr>
              <a:t>Several grains have an unpalatable husk or shell that needs to be removed by a decorticator. </a:t>
            </a:r>
          </a:p>
          <a:p>
            <a:r>
              <a:rPr lang="en-US" dirty="0">
                <a:latin typeface="Times New Roman" pitchFamily="18" charset="0"/>
                <a:cs typeface="Times New Roman" pitchFamily="18" charset="0"/>
              </a:rPr>
              <a:t>A range of specialized machines are available for this task. A range of small rice hullers (both manual and powered) is available.</a:t>
            </a:r>
          </a:p>
          <a:p>
            <a:r>
              <a:rPr lang="en-US" dirty="0">
                <a:latin typeface="Times New Roman" pitchFamily="18" charset="0"/>
                <a:cs typeface="Times New Roman" pitchFamily="18" charset="0"/>
              </a:rPr>
              <a:t>Less rice is broken during hulling if the rice is parboiled first. Rice polishers are available for removing the rice bran after hulling.</a:t>
            </a:r>
          </a:p>
        </p:txBody>
      </p:sp>
    </p:spTree>
    <p:extLst>
      <p:ext uri="{BB962C8B-B14F-4D97-AF65-F5344CB8AC3E}">
        <p14:creationId xmlns:p14="http://schemas.microsoft.com/office/powerpoint/2010/main" val="2681307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4A1946-1137-4772-A880-709BBDFB5DB7}"/>
              </a:ext>
            </a:extLst>
          </p:cNvPr>
          <p:cNvSpPr>
            <a:spLocks noGrp="1"/>
          </p:cNvSpPr>
          <p:nvPr>
            <p:ph type="title"/>
          </p:nvPr>
        </p:nvSpPr>
        <p:spPr>
          <a:xfrm>
            <a:off x="838200" y="365125"/>
            <a:ext cx="10515600" cy="802493"/>
          </a:xfrm>
        </p:spPr>
        <p:txBody>
          <a:bodyPr>
            <a:normAutofit fontScale="90000"/>
          </a:bodyPr>
          <a:lstStyle/>
          <a:p>
            <a:r>
              <a:rPr lang="en-US" b="1" dirty="0"/>
              <a:t/>
            </a:r>
            <a:br>
              <a:rPr lang="en-US" b="1" dirty="0"/>
            </a:br>
            <a:r>
              <a:rPr lang="en-US" b="1" dirty="0">
                <a:latin typeface="Times New Roman" pitchFamily="18" charset="0"/>
                <a:cs typeface="Times New Roman" pitchFamily="18" charset="0"/>
              </a:rPr>
              <a:t>Pounding/Milling</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575BCC6-1B0D-4689-9A06-43D5F3E96497}"/>
              </a:ext>
            </a:extLst>
          </p:cNvPr>
          <p:cNvSpPr>
            <a:spLocks noGrp="1"/>
          </p:cNvSpPr>
          <p:nvPr>
            <p:ph idx="1"/>
          </p:nvPr>
        </p:nvSpPr>
        <p:spPr>
          <a:xfrm>
            <a:off x="838200" y="1167619"/>
            <a:ext cx="10515600" cy="5037480"/>
          </a:xfrm>
        </p:spPr>
        <p:txBody>
          <a:bodyPr>
            <a:normAutofit fontScale="70000" lnSpcReduction="20000"/>
          </a:bodyPr>
          <a:lstStyle/>
          <a:p>
            <a:r>
              <a:rPr lang="en-US" dirty="0">
                <a:latin typeface="Times New Roman" pitchFamily="18" charset="0"/>
                <a:cs typeface="Times New Roman" pitchFamily="18" charset="0"/>
              </a:rPr>
              <a:t>Three main types of grain mill are available: Plate mill; Hammer mill; Roller mill. </a:t>
            </a:r>
          </a:p>
          <a:p>
            <a:r>
              <a:rPr lang="en-US" dirty="0">
                <a:latin typeface="Times New Roman" pitchFamily="18" charset="0"/>
                <a:cs typeface="Times New Roman" pitchFamily="18" charset="0"/>
              </a:rPr>
              <a:t>The choice of mill depends on the raw material and the scale of production. Most grains can be ground in a hammer mill.</a:t>
            </a:r>
          </a:p>
          <a:p>
            <a:r>
              <a:rPr lang="en-US" dirty="0">
                <a:latin typeface="Times New Roman" pitchFamily="18" charset="0"/>
                <a:cs typeface="Times New Roman" pitchFamily="18" charset="0"/>
              </a:rPr>
              <a:t>Plate mills are widely available in West Africa. The plate mill is derived from the stone mill .</a:t>
            </a:r>
          </a:p>
          <a:p>
            <a:r>
              <a:rPr lang="en-US" dirty="0">
                <a:latin typeface="Times New Roman" pitchFamily="18" charset="0"/>
                <a:cs typeface="Times New Roman" pitchFamily="18" charset="0"/>
              </a:rPr>
              <a:t>Two chilled iron plates are mounted on a horizontal axis so that one of the plates rotates and</a:t>
            </a:r>
          </a:p>
          <a:p>
            <a:r>
              <a:rPr lang="en-US" dirty="0">
                <a:latin typeface="Times New Roman" pitchFamily="18" charset="0"/>
                <a:cs typeface="Times New Roman" pitchFamily="18" charset="0"/>
              </a:rPr>
              <a:t>the grain is ground between them. The pressure between the two plates governs the fineness of the product and is adjusted by a hand screw.</a:t>
            </a:r>
          </a:p>
          <a:p>
            <a:r>
              <a:rPr lang="en-US" dirty="0">
                <a:latin typeface="Times New Roman" pitchFamily="18" charset="0"/>
                <a:cs typeface="Times New Roman" pitchFamily="18" charset="0"/>
              </a:rPr>
              <a:t>There are manual versions of the plate mill available, though they are arduous and hard work to use.</a:t>
            </a:r>
          </a:p>
          <a:p>
            <a:r>
              <a:rPr lang="en-US" dirty="0">
                <a:latin typeface="Times New Roman" pitchFamily="18" charset="0"/>
                <a:cs typeface="Times New Roman" pitchFamily="18" charset="0"/>
              </a:rPr>
              <a:t>Hammer mills are almost universally used throughout the developing world. They consist of a circular chamber in which beaters whirl at a high speed.</a:t>
            </a:r>
          </a:p>
          <a:p>
            <a:r>
              <a:rPr lang="en-US" dirty="0">
                <a:latin typeface="Times New Roman" pitchFamily="18" charset="0"/>
                <a:cs typeface="Times New Roman" pitchFamily="18" charset="0"/>
              </a:rPr>
              <a:t>Roller mills are not used at the small scale because of their high cost and maintenance requirements.</a:t>
            </a:r>
          </a:p>
        </p:txBody>
      </p:sp>
    </p:spTree>
    <p:extLst>
      <p:ext uri="{BB962C8B-B14F-4D97-AF65-F5344CB8AC3E}">
        <p14:creationId xmlns:p14="http://schemas.microsoft.com/office/powerpoint/2010/main" val="1024105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D32E9F-3AB8-4809-B19B-95F09BED5398}"/>
              </a:ext>
            </a:extLst>
          </p:cNvPr>
          <p:cNvSpPr>
            <a:spLocks noGrp="1"/>
          </p:cNvSpPr>
          <p:nvPr>
            <p:ph type="title"/>
          </p:nvPr>
        </p:nvSpPr>
        <p:spPr>
          <a:xfrm>
            <a:off x="838200" y="365126"/>
            <a:ext cx="10515600" cy="577410"/>
          </a:xfrm>
        </p:spPr>
        <p:txBody>
          <a:bodyPr>
            <a:normAutofit fontScale="90000"/>
          </a:bodyPr>
          <a:lstStyle/>
          <a:p>
            <a:r>
              <a:rPr lang="en-US" dirty="0">
                <a:latin typeface="Times New Roman" pitchFamily="18" charset="0"/>
                <a:cs typeface="Times New Roman" pitchFamily="18" charset="0"/>
              </a:rPr>
              <a:t>Pounding /Milling</a:t>
            </a:r>
          </a:p>
        </p:txBody>
      </p:sp>
      <p:sp>
        <p:nvSpPr>
          <p:cNvPr id="3" name="Content Placeholder 2">
            <a:extLst>
              <a:ext uri="{FF2B5EF4-FFF2-40B4-BE49-F238E27FC236}">
                <a16:creationId xmlns="" xmlns:a16="http://schemas.microsoft.com/office/drawing/2014/main" id="{DFAF0E73-C0FF-4902-AB58-5C904AE78C85}"/>
              </a:ext>
            </a:extLst>
          </p:cNvPr>
          <p:cNvSpPr>
            <a:spLocks noGrp="1"/>
          </p:cNvSpPr>
          <p:nvPr>
            <p:ph idx="1"/>
          </p:nvPr>
        </p:nvSpPr>
        <p:spPr>
          <a:xfrm>
            <a:off x="838200" y="1069145"/>
            <a:ext cx="10515600" cy="5107818"/>
          </a:xfrm>
        </p:spPr>
        <p:txBody>
          <a:bodyPr>
            <a:normAutofit fontScale="70000" lnSpcReduction="20000"/>
          </a:bodyPr>
          <a:lstStyle/>
          <a:p>
            <a:r>
              <a:rPr lang="en-US" dirty="0">
                <a:latin typeface="Times New Roman" pitchFamily="18" charset="0"/>
                <a:cs typeface="Times New Roman" pitchFamily="18" charset="0"/>
              </a:rPr>
              <a:t>The milled grain is filtered out through a perforated plate that runs around the edge of the mill chamber.</a:t>
            </a:r>
          </a:p>
          <a:p>
            <a:r>
              <a:rPr lang="en-US" dirty="0">
                <a:latin typeface="Times New Roman" pitchFamily="18" charset="0"/>
                <a:cs typeface="Times New Roman" pitchFamily="18" charset="0"/>
              </a:rPr>
              <a:t>The size of the holes in the perforated plate determines the fineness of grinding of the particles.</a:t>
            </a:r>
          </a:p>
          <a:p>
            <a:r>
              <a:rPr lang="en-US" dirty="0">
                <a:latin typeface="Times New Roman" pitchFamily="18" charset="0"/>
                <a:cs typeface="Times New Roman" pitchFamily="18" charset="0"/>
              </a:rPr>
              <a:t>Grain for human food is ground to a finer particle size than animal food .</a:t>
            </a:r>
          </a:p>
          <a:p>
            <a:r>
              <a:rPr lang="en-US" dirty="0">
                <a:latin typeface="Times New Roman" pitchFamily="18" charset="0"/>
                <a:cs typeface="Times New Roman" pitchFamily="18" charset="0"/>
              </a:rPr>
              <a:t>Hammer mills cannot be used for wet milling.</a:t>
            </a:r>
          </a:p>
          <a:p>
            <a:r>
              <a:rPr lang="en-US" dirty="0">
                <a:latin typeface="Times New Roman" pitchFamily="18" charset="0"/>
                <a:cs typeface="Times New Roman" pitchFamily="18" charset="0"/>
              </a:rPr>
              <a:t> Roller mills crush the grains rather than milling them into smaller particles. Roller mills are usually used for animal food. </a:t>
            </a:r>
          </a:p>
          <a:p>
            <a:r>
              <a:rPr lang="en-US" dirty="0">
                <a:latin typeface="Times New Roman" pitchFamily="18" charset="0"/>
                <a:cs typeface="Times New Roman" pitchFamily="18" charset="0"/>
              </a:rPr>
              <a:t>It is important to ensure that the grains have the optimum moisture content before milling. If the grain is too dry and hard, it is difficult to break down and requires more energy to convert it into flour. If the grain is too moist, the material sticks to the mill.</a:t>
            </a:r>
          </a:p>
          <a:p>
            <a:r>
              <a:rPr lang="en-US" dirty="0">
                <a:latin typeface="Times New Roman" pitchFamily="18" charset="0"/>
                <a:cs typeface="Times New Roman" pitchFamily="18" charset="0"/>
              </a:rPr>
              <a:t> The optimum moisture content varies between cereal types and with the particular mill being used. </a:t>
            </a:r>
          </a:p>
          <a:p>
            <a:r>
              <a:rPr lang="en-US" dirty="0">
                <a:latin typeface="Times New Roman" pitchFamily="18" charset="0"/>
                <a:cs typeface="Times New Roman" pitchFamily="18" charset="0"/>
              </a:rPr>
              <a:t>Dry grain can be conditioned by soaking in water. Moist grain can be dried before grinding. </a:t>
            </a:r>
          </a:p>
          <a:p>
            <a:r>
              <a:rPr lang="en-US" dirty="0">
                <a:latin typeface="Times New Roman" pitchFamily="18" charset="0"/>
                <a:cs typeface="Times New Roman" pitchFamily="18" charset="0"/>
              </a:rPr>
              <a:t>Different cereal grains have different milling and grinding requirements. </a:t>
            </a:r>
          </a:p>
        </p:txBody>
      </p:sp>
    </p:spTree>
    <p:extLst>
      <p:ext uri="{BB962C8B-B14F-4D97-AF65-F5344CB8AC3E}">
        <p14:creationId xmlns:p14="http://schemas.microsoft.com/office/powerpoint/2010/main" val="2361275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48E098-9B21-492F-8312-5BE82257BD2D}"/>
              </a:ext>
            </a:extLst>
          </p:cNvPr>
          <p:cNvSpPr>
            <a:spLocks noGrp="1"/>
          </p:cNvSpPr>
          <p:nvPr>
            <p:ph type="title"/>
          </p:nvPr>
        </p:nvSpPr>
        <p:spPr>
          <a:xfrm>
            <a:off x="838200" y="365125"/>
            <a:ext cx="10515600" cy="661817"/>
          </a:xfrm>
        </p:spPr>
        <p:txBody>
          <a:bodyPr>
            <a:normAutofit fontScale="90000"/>
          </a:bodyPr>
          <a:lstStyle/>
          <a:p>
            <a:r>
              <a:rPr lang="en-US" dirty="0">
                <a:latin typeface="Times New Roman" pitchFamily="18" charset="0"/>
                <a:cs typeface="Times New Roman" pitchFamily="18" charset="0"/>
              </a:rPr>
              <a:t>Parboiling</a:t>
            </a:r>
          </a:p>
        </p:txBody>
      </p:sp>
      <p:sp>
        <p:nvSpPr>
          <p:cNvPr id="3" name="Content Placeholder 2">
            <a:extLst>
              <a:ext uri="{FF2B5EF4-FFF2-40B4-BE49-F238E27FC236}">
                <a16:creationId xmlns="" xmlns:a16="http://schemas.microsoft.com/office/drawing/2014/main" id="{21AD800E-6EE4-42BB-A747-D81D43857617}"/>
              </a:ext>
            </a:extLst>
          </p:cNvPr>
          <p:cNvSpPr>
            <a:spLocks noGrp="1"/>
          </p:cNvSpPr>
          <p:nvPr>
            <p:ph idx="1"/>
          </p:nvPr>
        </p:nvSpPr>
        <p:spPr>
          <a:xfrm>
            <a:off x="838200" y="1252025"/>
            <a:ext cx="10515600" cy="4924938"/>
          </a:xfrm>
        </p:spPr>
        <p:txBody>
          <a:bodyPr>
            <a:normAutofit lnSpcReduction="10000"/>
          </a:bodyPr>
          <a:lstStyle/>
          <a:p>
            <a:r>
              <a:rPr lang="en-US" dirty="0">
                <a:latin typeface="Times New Roman" pitchFamily="18" charset="0"/>
                <a:cs typeface="Times New Roman" pitchFamily="18" charset="0"/>
              </a:rPr>
              <a:t>Parboiling rice is an optional step, but one that improves the quality of hulling as it results in fewer broken grains. </a:t>
            </a:r>
          </a:p>
          <a:p>
            <a:r>
              <a:rPr lang="en-US" dirty="0">
                <a:latin typeface="Times New Roman" pitchFamily="18" charset="0"/>
                <a:cs typeface="Times New Roman" pitchFamily="18" charset="0"/>
              </a:rPr>
              <a:t>About 50% of all rice grown is parboiled.</a:t>
            </a:r>
          </a:p>
          <a:p>
            <a:r>
              <a:rPr lang="en-US" dirty="0">
                <a:latin typeface="Times New Roman" pitchFamily="18" charset="0"/>
                <a:cs typeface="Times New Roman" pitchFamily="18" charset="0"/>
              </a:rPr>
              <a:t>Parboiling involves soaking and heating the rice which pre-cooks the grains, loosens the hull, sterilizes and preserves the rice.</a:t>
            </a:r>
          </a:p>
          <a:p>
            <a:r>
              <a:rPr lang="en-US" dirty="0">
                <a:latin typeface="Times New Roman" pitchFamily="18" charset="0"/>
                <a:cs typeface="Times New Roman" pitchFamily="18" charset="0"/>
              </a:rPr>
              <a:t>At the village level, parboiling is carried out in large pans over an open fire. </a:t>
            </a:r>
          </a:p>
          <a:p>
            <a:r>
              <a:rPr lang="en-US" dirty="0">
                <a:latin typeface="Times New Roman" pitchFamily="18" charset="0"/>
                <a:cs typeface="Times New Roman" pitchFamily="18" charset="0"/>
              </a:rPr>
              <a:t>Rice parboilers, that improve the efficiency of cooking, are available.</a:t>
            </a:r>
          </a:p>
        </p:txBody>
      </p:sp>
    </p:spTree>
    <p:extLst>
      <p:ext uri="{BB962C8B-B14F-4D97-AF65-F5344CB8AC3E}">
        <p14:creationId xmlns:p14="http://schemas.microsoft.com/office/powerpoint/2010/main" val="3115714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Drying</a:t>
            </a:r>
          </a:p>
        </p:txBody>
      </p:sp>
      <p:sp>
        <p:nvSpPr>
          <p:cNvPr id="3" name="Content Placeholder 2"/>
          <p:cNvSpPr>
            <a:spLocks noGrp="1"/>
          </p:cNvSpPr>
          <p:nvPr>
            <p:ph idx="1"/>
          </p:nvPr>
        </p:nvSpPr>
        <p:spPr/>
        <p:txBody>
          <a:bodyPr>
            <a:normAutofit fontScale="85000" lnSpcReduction="20000"/>
          </a:bodyPr>
          <a:lstStyle/>
          <a:p>
            <a:r>
              <a:rPr lang="en-US" dirty="0">
                <a:latin typeface="Times New Roman" pitchFamily="18" charset="0"/>
                <a:cs typeface="Times New Roman" pitchFamily="18" charset="0"/>
              </a:rPr>
              <a:t>The main reason for drying a food is to extend its shelf life beyond that of the fresh material, without the need for refrigerated transport and storage. </a:t>
            </a:r>
          </a:p>
          <a:p>
            <a:r>
              <a:rPr lang="en-US" dirty="0">
                <a:latin typeface="Times New Roman" pitchFamily="18" charset="0"/>
                <a:cs typeface="Times New Roman" pitchFamily="18" charset="0"/>
              </a:rPr>
              <a:t>This goal is achieved by reducing the available moisture, or water activity to a level which inhibits the growth and development of spoilage and pathogenic microorganisms, reducing the activity of enzymes and the rate at which undesirable chemical changes occur. </a:t>
            </a:r>
          </a:p>
          <a:p>
            <a:r>
              <a:rPr lang="en-US" dirty="0">
                <a:latin typeface="Times New Roman" pitchFamily="18" charset="0"/>
                <a:cs typeface="Times New Roman" pitchFamily="18" charset="0"/>
              </a:rPr>
              <a:t>Drying also reduces the weight of the food product. Shrinkage, which occurs often during drying, reduces the volume of the product. </a:t>
            </a:r>
          </a:p>
          <a:p>
            <a:r>
              <a:rPr lang="en-US" dirty="0">
                <a:latin typeface="Times New Roman" pitchFamily="18" charset="0"/>
                <a:cs typeface="Times New Roman" pitchFamily="18" charset="0"/>
              </a:rPr>
              <a:t>These changes in weight and volume can lead to substantial savings in transport and storage costs and, in some cases, the costs of packaging.</a:t>
            </a:r>
          </a:p>
          <a:p>
            <a:endParaRPr lang="en-US" dirty="0"/>
          </a:p>
        </p:txBody>
      </p:sp>
    </p:spTree>
    <p:extLst>
      <p:ext uri="{BB962C8B-B14F-4D97-AF65-F5344CB8AC3E}">
        <p14:creationId xmlns:p14="http://schemas.microsoft.com/office/powerpoint/2010/main" val="1576913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CE798C-596E-4B37-8756-41A2B07AD0DE}"/>
              </a:ext>
            </a:extLst>
          </p:cNvPr>
          <p:cNvSpPr>
            <a:spLocks noGrp="1"/>
          </p:cNvSpPr>
          <p:nvPr>
            <p:ph type="title"/>
          </p:nvPr>
        </p:nvSpPr>
        <p:spPr>
          <a:xfrm>
            <a:off x="838200" y="365125"/>
            <a:ext cx="10515600" cy="900967"/>
          </a:xfrm>
        </p:spPr>
        <p:txBody>
          <a:bodyPr/>
          <a:lstStyle/>
          <a:p>
            <a:r>
              <a:rPr lang="en-US" b="1" dirty="0">
                <a:latin typeface="Times New Roman" pitchFamily="18" charset="0"/>
                <a:cs typeface="Times New Roman" pitchFamily="18" charset="0"/>
              </a:rPr>
              <a:t>SECONDARY PROCESSING</a:t>
            </a:r>
            <a:endParaRPr lang="en-US" dirty="0">
              <a:latin typeface="Times New Roman" pitchFamily="18" charset="0"/>
              <a:cs typeface="Times New Roman" pitchFamily="18" charset="0"/>
            </a:endParaRPr>
          </a:p>
        </p:txBody>
      </p:sp>
      <p:pic>
        <p:nvPicPr>
          <p:cNvPr id="4" name="Content Placeholder 3">
            <a:extLst>
              <a:ext uri="{FF2B5EF4-FFF2-40B4-BE49-F238E27FC236}">
                <a16:creationId xmlns="" xmlns:a16="http://schemas.microsoft.com/office/drawing/2014/main" id="{672DCFC1-B503-4338-8C40-6A5AAAADCD4A}"/>
              </a:ext>
            </a:extLst>
          </p:cNvPr>
          <p:cNvPicPr>
            <a:picLocks noGrp="1" noChangeAspect="1"/>
          </p:cNvPicPr>
          <p:nvPr>
            <p:ph idx="1"/>
          </p:nvPr>
        </p:nvPicPr>
        <p:blipFill>
          <a:blip r:embed="rId2"/>
          <a:stretch>
            <a:fillRect/>
          </a:stretch>
        </p:blipFill>
        <p:spPr>
          <a:xfrm>
            <a:off x="1359941" y="1381716"/>
            <a:ext cx="8707902" cy="4431323"/>
          </a:xfrm>
          <a:prstGeom prst="rect">
            <a:avLst/>
          </a:prstGeom>
        </p:spPr>
      </p:pic>
    </p:spTree>
    <p:extLst>
      <p:ext uri="{BB962C8B-B14F-4D97-AF65-F5344CB8AC3E}">
        <p14:creationId xmlns:p14="http://schemas.microsoft.com/office/powerpoint/2010/main" val="176699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Wheat</a:t>
            </a:r>
          </a:p>
        </p:txBody>
      </p:sp>
      <p:sp>
        <p:nvSpPr>
          <p:cNvPr id="3" name="Content Placeholder 2"/>
          <p:cNvSpPr>
            <a:spLocks noGrp="1"/>
          </p:cNvSpPr>
          <p:nvPr>
            <p:ph idx="1"/>
          </p:nvPr>
        </p:nvSpPr>
        <p:spPr/>
        <p:txBody>
          <a:bodyPr>
            <a:normAutofit fontScale="85000" lnSpcReduction="10000"/>
          </a:bodyPr>
          <a:lstStyle/>
          <a:p>
            <a:r>
              <a:rPr lang="en-US" dirty="0">
                <a:latin typeface="Times New Roman" pitchFamily="18" charset="0"/>
                <a:cs typeface="Times New Roman" pitchFamily="18" charset="0"/>
              </a:rPr>
              <a:t>The three principal types of wheat used in modern food production are </a:t>
            </a:r>
            <a:r>
              <a:rPr lang="en-US" i="1" u="sng" dirty="0" err="1">
                <a:latin typeface="Times New Roman" pitchFamily="18" charset="0"/>
                <a:cs typeface="Times New Roman" pitchFamily="18" charset="0"/>
                <a:hlinkClick r:id="rId2"/>
              </a:rPr>
              <a:t>Triticum</a:t>
            </a:r>
            <a:r>
              <a:rPr lang="en-US" i="1" u="sng" dirty="0">
                <a:latin typeface="Times New Roman" pitchFamily="18" charset="0"/>
                <a:cs typeface="Times New Roman" pitchFamily="18" charset="0"/>
                <a:hlinkClick r:id="rId2"/>
              </a:rPr>
              <a:t> </a:t>
            </a:r>
            <a:r>
              <a:rPr lang="en-US" i="1" u="sng" dirty="0" err="1">
                <a:latin typeface="Times New Roman" pitchFamily="18" charset="0"/>
                <a:cs typeface="Times New Roman" pitchFamily="18" charset="0"/>
                <a:hlinkClick r:id="rId2"/>
              </a:rPr>
              <a:t>vulgare</a:t>
            </a:r>
            <a:r>
              <a:rPr lang="en-US" dirty="0">
                <a:latin typeface="Times New Roman" pitchFamily="18" charset="0"/>
                <a:cs typeface="Times New Roman" pitchFamily="18" charset="0"/>
              </a:rPr>
              <a:t> (or </a:t>
            </a:r>
            <a:r>
              <a:rPr lang="en-US" i="1" dirty="0" err="1">
                <a:latin typeface="Times New Roman" pitchFamily="18" charset="0"/>
                <a:cs typeface="Times New Roman" pitchFamily="18" charset="0"/>
              </a:rPr>
              <a:t>aestivum</a:t>
            </a:r>
            <a:r>
              <a:rPr lang="en-US" dirty="0">
                <a:latin typeface="Times New Roman" pitchFamily="18" charset="0"/>
                <a:cs typeface="Times New Roman" pitchFamily="18" charset="0"/>
              </a:rPr>
              <a:t>), </a:t>
            </a:r>
            <a:r>
              <a:rPr lang="en-US" i="1" u="sng" dirty="0">
                <a:latin typeface="Times New Roman" pitchFamily="18" charset="0"/>
                <a:cs typeface="Times New Roman" pitchFamily="18" charset="0"/>
                <a:hlinkClick r:id="rId3"/>
              </a:rPr>
              <a:t>T. durum</a:t>
            </a:r>
            <a:r>
              <a:rPr lang="en-US" dirty="0">
                <a:latin typeface="Times New Roman" pitchFamily="18" charset="0"/>
                <a:cs typeface="Times New Roman" pitchFamily="18" charset="0"/>
              </a:rPr>
              <a:t>, and </a:t>
            </a:r>
            <a:r>
              <a:rPr lang="en-US" i="1" u="sng" dirty="0">
                <a:latin typeface="Times New Roman" pitchFamily="18" charset="0"/>
                <a:cs typeface="Times New Roman" pitchFamily="18" charset="0"/>
                <a:hlinkClick r:id="rId4"/>
              </a:rPr>
              <a:t>T. compactum</a:t>
            </a:r>
            <a:r>
              <a:rPr lang="en-US" i="1" dirty="0">
                <a:latin typeface="Times New Roman" pitchFamily="18" charset="0"/>
                <a:cs typeface="Times New Roman" pitchFamily="18" charset="0"/>
              </a:rPr>
              <a:t>. </a:t>
            </a:r>
          </a:p>
          <a:p>
            <a:r>
              <a:rPr lang="en-US" i="1" dirty="0">
                <a:latin typeface="Times New Roman" pitchFamily="18" charset="0"/>
                <a:cs typeface="Times New Roman" pitchFamily="18" charset="0"/>
              </a:rPr>
              <a:t>T. </a:t>
            </a:r>
            <a:r>
              <a:rPr lang="en-US" i="1" dirty="0" err="1">
                <a:latin typeface="Times New Roman" pitchFamily="18" charset="0"/>
                <a:cs typeface="Times New Roman" pitchFamily="18" charset="0"/>
              </a:rPr>
              <a:t>vulgare</a:t>
            </a:r>
            <a:r>
              <a:rPr lang="en-US" dirty="0">
                <a:latin typeface="Times New Roman" pitchFamily="18" charset="0"/>
                <a:cs typeface="Times New Roman" pitchFamily="18" charset="0"/>
              </a:rPr>
              <a:t> provides the bulk of the wheat used to produce flour for bread making and for cakes and biscuits (cookies). </a:t>
            </a:r>
          </a:p>
          <a:p>
            <a:r>
              <a:rPr lang="en-US" dirty="0">
                <a:latin typeface="Times New Roman" pitchFamily="18" charset="0"/>
                <a:cs typeface="Times New Roman" pitchFamily="18" charset="0"/>
              </a:rPr>
              <a:t>It can be grown under a wide range of climatic conditions and soils. </a:t>
            </a:r>
          </a:p>
          <a:p>
            <a:r>
              <a:rPr lang="en-US" i="1" dirty="0">
                <a:latin typeface="Times New Roman" pitchFamily="18" charset="0"/>
                <a:cs typeface="Times New Roman" pitchFamily="18" charset="0"/>
              </a:rPr>
              <a:t>T. durum</a:t>
            </a:r>
            <a:r>
              <a:rPr lang="en-US" dirty="0">
                <a:latin typeface="Times New Roman" pitchFamily="18" charset="0"/>
                <a:cs typeface="Times New Roman" pitchFamily="18" charset="0"/>
              </a:rPr>
              <a:t>, longer and narrower in shape than </a:t>
            </a:r>
            <a:r>
              <a:rPr lang="en-US" i="1" dirty="0">
                <a:latin typeface="Times New Roman" pitchFamily="18" charset="0"/>
                <a:cs typeface="Times New Roman" pitchFamily="18" charset="0"/>
              </a:rPr>
              <a:t>T. </a:t>
            </a:r>
            <a:r>
              <a:rPr lang="en-US" i="1" dirty="0" err="1">
                <a:latin typeface="Times New Roman" pitchFamily="18" charset="0"/>
                <a:cs typeface="Times New Roman" pitchFamily="18" charset="0"/>
              </a:rPr>
              <a:t>vulgare</a:t>
            </a:r>
            <a:r>
              <a:rPr lang="en-US" dirty="0">
                <a:latin typeface="Times New Roman" pitchFamily="18" charset="0"/>
                <a:cs typeface="Times New Roman" pitchFamily="18" charset="0"/>
              </a:rPr>
              <a:t>, is mainly ground into </a:t>
            </a:r>
            <a:r>
              <a:rPr lang="en-US" u="sng" dirty="0">
                <a:latin typeface="Times New Roman" pitchFamily="18" charset="0"/>
                <a:cs typeface="Times New Roman" pitchFamily="18" charset="0"/>
                <a:hlinkClick r:id="rId5"/>
              </a:rPr>
              <a:t>semolina</a:t>
            </a:r>
            <a:r>
              <a:rPr lang="en-US" dirty="0">
                <a:latin typeface="Times New Roman" pitchFamily="18" charset="0"/>
                <a:cs typeface="Times New Roman" pitchFamily="18" charset="0"/>
              </a:rPr>
              <a:t> (purified </a:t>
            </a:r>
            <a:r>
              <a:rPr lang="en-US" dirty="0" err="1">
                <a:latin typeface="Times New Roman" pitchFamily="18" charset="0"/>
                <a:cs typeface="Times New Roman" pitchFamily="18" charset="0"/>
              </a:rPr>
              <a:t>middlings</a:t>
            </a:r>
            <a:r>
              <a:rPr lang="en-US" dirty="0">
                <a:latin typeface="Times New Roman" pitchFamily="18" charset="0"/>
                <a:cs typeface="Times New Roman" pitchFamily="18" charset="0"/>
              </a:rPr>
              <a:t>) instead of flour. </a:t>
            </a:r>
          </a:p>
          <a:p>
            <a:r>
              <a:rPr lang="en-US" dirty="0">
                <a:latin typeface="Times New Roman" pitchFamily="18" charset="0"/>
                <a:cs typeface="Times New Roman" pitchFamily="18" charset="0"/>
              </a:rPr>
              <a:t>Durum semolina is generally the best type for the production of pasta foods. </a:t>
            </a:r>
          </a:p>
          <a:p>
            <a:r>
              <a:rPr lang="en-US" i="1" dirty="0">
                <a:latin typeface="Times New Roman" pitchFamily="18" charset="0"/>
                <a:cs typeface="Times New Roman" pitchFamily="18" charset="0"/>
              </a:rPr>
              <a:t>T. compactum</a:t>
            </a:r>
            <a:r>
              <a:rPr lang="en-US" dirty="0">
                <a:latin typeface="Times New Roman" pitchFamily="18" charset="0"/>
                <a:cs typeface="Times New Roman" pitchFamily="18" charset="0"/>
              </a:rPr>
              <a:t> is more suitable for confectionery and biscuits than for other purposes.</a:t>
            </a:r>
          </a:p>
        </p:txBody>
      </p:sp>
    </p:spTree>
    <p:extLst>
      <p:ext uri="{BB962C8B-B14F-4D97-AF65-F5344CB8AC3E}">
        <p14:creationId xmlns:p14="http://schemas.microsoft.com/office/powerpoint/2010/main" val="395652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The wheat grain, the raw material of flour production and the seed planted to produce new plants, consists of three major portions: </a:t>
            </a:r>
          </a:p>
          <a:p>
            <a:r>
              <a:rPr lang="en-US" dirty="0">
                <a:latin typeface="Times New Roman" pitchFamily="18" charset="0"/>
                <a:cs typeface="Times New Roman" pitchFamily="18" charset="0"/>
              </a:rPr>
              <a:t>(1) the </a:t>
            </a:r>
            <a:r>
              <a:rPr lang="en-US" u="sng" dirty="0">
                <a:latin typeface="Times New Roman" pitchFamily="18" charset="0"/>
                <a:cs typeface="Times New Roman" pitchFamily="18" charset="0"/>
                <a:hlinkClick r:id="rId2"/>
              </a:rPr>
              <a:t>embryo</a:t>
            </a:r>
            <a:r>
              <a:rPr lang="en-US" dirty="0">
                <a:latin typeface="Times New Roman" pitchFamily="18" charset="0"/>
                <a:cs typeface="Times New Roman" pitchFamily="18" charset="0"/>
              </a:rPr>
              <a:t> or germ (including its sheaf, the scutellum) that produces the new plant, </a:t>
            </a:r>
          </a:p>
          <a:p>
            <a:r>
              <a:rPr lang="en-US" dirty="0">
                <a:latin typeface="Times New Roman" pitchFamily="18" charset="0"/>
                <a:cs typeface="Times New Roman" pitchFamily="18" charset="0"/>
              </a:rPr>
              <a:t>(2) the starchy </a:t>
            </a:r>
            <a:r>
              <a:rPr lang="en-US" u="sng" dirty="0">
                <a:latin typeface="Times New Roman" pitchFamily="18" charset="0"/>
                <a:cs typeface="Times New Roman" pitchFamily="18" charset="0"/>
                <a:hlinkClick r:id="rId3"/>
              </a:rPr>
              <a:t>endosperm</a:t>
            </a:r>
            <a:r>
              <a:rPr lang="en-US" dirty="0">
                <a:latin typeface="Times New Roman" pitchFamily="18" charset="0"/>
                <a:cs typeface="Times New Roman" pitchFamily="18" charset="0"/>
              </a:rPr>
              <a:t>, which serves as food for the germinating seed and forms the raw material of flour manufacture, and </a:t>
            </a:r>
          </a:p>
          <a:p>
            <a:r>
              <a:rPr lang="en-US" dirty="0">
                <a:latin typeface="Times New Roman" pitchFamily="18" charset="0"/>
                <a:cs typeface="Times New Roman" pitchFamily="18" charset="0"/>
              </a:rPr>
              <a:t>(3) various covering layers protecting the grain. </a:t>
            </a:r>
          </a:p>
          <a:p>
            <a:r>
              <a:rPr lang="en-US" dirty="0">
                <a:latin typeface="Times New Roman" pitchFamily="18" charset="0"/>
                <a:cs typeface="Times New Roman" pitchFamily="18" charset="0"/>
              </a:rPr>
              <a:t> Average wheat grain composition is approximately 85 percent endosperm, 13 percent husk, and 2 percent embryo.</a:t>
            </a:r>
          </a:p>
        </p:txBody>
      </p:sp>
    </p:spTree>
    <p:extLst>
      <p:ext uri="{BB962C8B-B14F-4D97-AF65-F5344CB8AC3E}">
        <p14:creationId xmlns:p14="http://schemas.microsoft.com/office/powerpoint/2010/main" val="257244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435CAD-B31E-41B7-AB53-D1C6A15A7D50}"/>
              </a:ext>
            </a:extLst>
          </p:cNvPr>
          <p:cNvSpPr>
            <a:spLocks noGrp="1"/>
          </p:cNvSpPr>
          <p:nvPr>
            <p:ph type="title"/>
          </p:nvPr>
        </p:nvSpPr>
        <p:spPr>
          <a:xfrm>
            <a:off x="838200" y="365125"/>
            <a:ext cx="10515600" cy="1027577"/>
          </a:xfrm>
        </p:spPr>
        <p:txBody>
          <a:bodyPr/>
          <a:lstStyle/>
          <a:p>
            <a:r>
              <a:rPr lang="en-US" dirty="0">
                <a:latin typeface="Times New Roman" pitchFamily="18" charset="0"/>
                <a:cs typeface="Times New Roman" pitchFamily="18" charset="0"/>
              </a:rPr>
              <a:t>Wheat structure</a:t>
            </a:r>
          </a:p>
        </p:txBody>
      </p:sp>
      <p:pic>
        <p:nvPicPr>
          <p:cNvPr id="2050" name="Picture 2" descr="(Left) The oat panicle, bearing multiple oat florets. (Right) Cross section of the oat grain.">
            <a:extLst>
              <a:ext uri="{FF2B5EF4-FFF2-40B4-BE49-F238E27FC236}">
                <a16:creationId xmlns="" xmlns:a16="http://schemas.microsoft.com/office/drawing/2014/main" id="{5996E2FD-9FC7-44CA-85E3-1F8B77EB79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53769" y="2006600"/>
            <a:ext cx="4318000" cy="368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949036" y="1554307"/>
            <a:ext cx="4121728" cy="4223038"/>
          </a:xfrm>
          <a:prstGeom prst="rect">
            <a:avLst/>
          </a:prstGeom>
        </p:spPr>
      </p:pic>
    </p:spTree>
    <p:extLst>
      <p:ext uri="{BB962C8B-B14F-4D97-AF65-F5344CB8AC3E}">
        <p14:creationId xmlns:p14="http://schemas.microsoft.com/office/powerpoint/2010/main" val="425545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B7996A-8D95-4CD3-BE54-E456D8D4BCE7}"/>
              </a:ext>
            </a:extLst>
          </p:cNvPr>
          <p:cNvSpPr>
            <a:spLocks noGrp="1"/>
          </p:cNvSpPr>
          <p:nvPr>
            <p:ph type="title"/>
          </p:nvPr>
        </p:nvSpPr>
        <p:spPr/>
        <p:txBody>
          <a:bodyPr/>
          <a:lstStyle/>
          <a:p>
            <a:r>
              <a:rPr lang="en-US" dirty="0"/>
              <a:t>Wheat structure</a:t>
            </a:r>
          </a:p>
        </p:txBody>
      </p:sp>
      <p:pic>
        <p:nvPicPr>
          <p:cNvPr id="1026" name="Picture 2" descr="The outer layers and internal structures of a kernel of wheat.">
            <a:extLst>
              <a:ext uri="{FF2B5EF4-FFF2-40B4-BE49-F238E27FC236}">
                <a16:creationId xmlns="" xmlns:a16="http://schemas.microsoft.com/office/drawing/2014/main" id="{5D3060D2-7AB1-4273-AED1-7819110E9C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9138" y="1690688"/>
            <a:ext cx="7357404" cy="421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2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Barley</a:t>
            </a:r>
          </a:p>
        </p:txBody>
      </p:sp>
      <p:sp>
        <p:nvSpPr>
          <p:cNvPr id="3" name="Content Placeholder 2"/>
          <p:cNvSpPr>
            <a:spLocks noGrp="1"/>
          </p:cNvSpPr>
          <p:nvPr>
            <p:ph idx="1"/>
          </p:nvPr>
        </p:nvSpPr>
        <p:spPr/>
        <p:txBody>
          <a:bodyPr>
            <a:normAutofit fontScale="77500" lnSpcReduction="20000"/>
          </a:bodyPr>
          <a:lstStyle/>
          <a:p>
            <a:pPr fontAlgn="base"/>
            <a:r>
              <a:rPr lang="en-US" dirty="0"/>
              <a:t>Most of the barley grown in the world is used for animal </a:t>
            </a:r>
            <a:r>
              <a:rPr lang="en-US" u="sng" dirty="0">
                <a:hlinkClick r:id="rId2"/>
              </a:rPr>
              <a:t>feed</a:t>
            </a:r>
            <a:r>
              <a:rPr lang="en-US" dirty="0"/>
              <a:t>, but a special pure barley is the source of malt for beer production. </a:t>
            </a:r>
          </a:p>
          <a:p>
            <a:pPr fontAlgn="base"/>
            <a:r>
              <a:rPr lang="en-US" dirty="0"/>
              <a:t>Barley is also used in the manufacture of vinegar, malt extract, some milk-type beverages, and certain breakfast foods.</a:t>
            </a:r>
          </a:p>
          <a:p>
            <a:pPr fontAlgn="base"/>
            <a:r>
              <a:rPr lang="en-US" dirty="0"/>
              <a:t> In addition, in flaked form it is employed in some sections of the brewing industry, and </a:t>
            </a:r>
            <a:r>
              <a:rPr lang="en-US" u="sng" dirty="0">
                <a:hlinkClick r:id="rId3"/>
              </a:rPr>
              <a:t>pearl barley</a:t>
            </a:r>
            <a:r>
              <a:rPr lang="en-US" dirty="0"/>
              <a:t> (skins removed by emery friction) is used in various cooked foods.</a:t>
            </a:r>
          </a:p>
          <a:p>
            <a:pPr fontAlgn="base"/>
            <a:r>
              <a:rPr lang="en-US" dirty="0"/>
              <a:t>Barley can be cultivated on poorer soil and at lower temperatures than wheat. </a:t>
            </a:r>
          </a:p>
          <a:p>
            <a:pPr fontAlgn="base"/>
            <a:r>
              <a:rPr lang="en-US" dirty="0"/>
              <a:t>An important characteristic in barley is “</a:t>
            </a:r>
            <a:r>
              <a:rPr lang="en-US" dirty="0" err="1"/>
              <a:t>winterhardiness</a:t>
            </a:r>
            <a:r>
              <a:rPr lang="en-US" dirty="0"/>
              <a:t>,” which involves the ability to modify or withstand many types of stresses, particularly that of frost. </a:t>
            </a:r>
          </a:p>
          <a:p>
            <a:pPr fontAlgn="base"/>
            <a:r>
              <a:rPr lang="en-US" dirty="0"/>
              <a:t>However, barley is subject to many of the diseases and pests that affect wheat.</a:t>
            </a:r>
          </a:p>
          <a:p>
            <a:endParaRPr lang="en-US" dirty="0"/>
          </a:p>
        </p:txBody>
      </p:sp>
    </p:spTree>
    <p:extLst>
      <p:ext uri="{BB962C8B-B14F-4D97-AF65-F5344CB8AC3E}">
        <p14:creationId xmlns:p14="http://schemas.microsoft.com/office/powerpoint/2010/main" val="338141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use of barley in animal feed is increasing; it has been a basic ingredient of pig foods for years and is increasingly used for cattle feed. </a:t>
            </a:r>
          </a:p>
          <a:p>
            <a:r>
              <a:rPr lang="en-US" dirty="0"/>
              <a:t>Its use in poultry foods has decreased because it has a lower starch equivalent when compared with wheat or corn and thus provides a lower-energy ration, unsuitable in modern poultry production. </a:t>
            </a:r>
          </a:p>
          <a:p>
            <a:r>
              <a:rPr lang="en-US" dirty="0"/>
              <a:t>Barley vitamin content is similar to that of wheat.</a:t>
            </a:r>
          </a:p>
        </p:txBody>
      </p:sp>
    </p:spTree>
    <p:extLst>
      <p:ext uri="{BB962C8B-B14F-4D97-AF65-F5344CB8AC3E}">
        <p14:creationId xmlns:p14="http://schemas.microsoft.com/office/powerpoint/2010/main" val="3436367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560</TotalTime>
  <Words>1753</Words>
  <Application>Microsoft Office PowerPoint</Application>
  <PresentationFormat>Custom</PresentationFormat>
  <Paragraphs>175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Solstice</vt:lpstr>
      <vt:lpstr>      Shahid Virpatni Lakshmi Mahavidyalaya, Titave Department of Home Science ( Food Science &amp; Nutrition)           Class : TY                                        Sem V</vt:lpstr>
      <vt:lpstr>Cereals-types, nutritive values and uses</vt:lpstr>
      <vt:lpstr>PowerPoint Presentation</vt:lpstr>
      <vt:lpstr>Wheat</vt:lpstr>
      <vt:lpstr>PowerPoint Presentation</vt:lpstr>
      <vt:lpstr>Wheat structure</vt:lpstr>
      <vt:lpstr>Wheat structure</vt:lpstr>
      <vt:lpstr>Barley</vt:lpstr>
      <vt:lpstr>PowerPoint Presentation</vt:lpstr>
      <vt:lpstr>PowerPoint Presentation</vt:lpstr>
      <vt:lpstr>Corn</vt:lpstr>
      <vt:lpstr>PowerPoint Presentation</vt:lpstr>
      <vt:lpstr>PowerPoint Presentation</vt:lpstr>
      <vt:lpstr>Sorghum</vt:lpstr>
      <vt:lpstr>PowerPoint Presentation</vt:lpstr>
      <vt:lpstr>Oats</vt:lpstr>
      <vt:lpstr>PowerPoint Presentation</vt:lpstr>
      <vt:lpstr>Rice</vt:lpstr>
      <vt:lpstr>PowerPoint Presentation</vt:lpstr>
      <vt:lpstr>PowerPoint Presentation</vt:lpstr>
      <vt:lpstr> Processing of Cereals </vt:lpstr>
      <vt:lpstr>Secondary processing</vt:lpstr>
      <vt:lpstr>PowerPoint Presentation</vt:lpstr>
      <vt:lpstr>Harvesting</vt:lpstr>
      <vt:lpstr>Threshing</vt:lpstr>
      <vt:lpstr>Winnowing</vt:lpstr>
      <vt:lpstr>Drying</vt:lpstr>
      <vt:lpstr>Storage</vt:lpstr>
      <vt:lpstr>Primary processing</vt:lpstr>
      <vt:lpstr>Cleaning</vt:lpstr>
      <vt:lpstr>Hulling</vt:lpstr>
      <vt:lpstr> Pounding/Milling </vt:lpstr>
      <vt:lpstr>Pounding /Milling</vt:lpstr>
      <vt:lpstr>Parboiling</vt:lpstr>
      <vt:lpstr>Drying</vt:lpstr>
      <vt:lpstr>SECONDARY PROCESSING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of Cereals</dc:title>
  <dc:creator>Tola</dc:creator>
  <cp:lastModifiedBy>Shahid PC</cp:lastModifiedBy>
  <cp:revision>30</cp:revision>
  <dcterms:created xsi:type="dcterms:W3CDTF">2019-02-18T08:16:03Z</dcterms:created>
  <dcterms:modified xsi:type="dcterms:W3CDTF">2023-12-06T10:04:36Z</dcterms:modified>
</cp:coreProperties>
</file>