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sldIdLst>
    <p:sldId id="256" r:id="rId2"/>
    <p:sldId id="260" r:id="rId3"/>
    <p:sldId id="257" r:id="rId4"/>
    <p:sldId id="258" r:id="rId5"/>
    <p:sldId id="261" r:id="rId6"/>
    <p:sldId id="262" r:id="rId7"/>
    <p:sldId id="263" r:id="rId8"/>
    <p:sldId id="264" r:id="rId9"/>
    <p:sldId id="265" r:id="rId10"/>
    <p:sldId id="275" r:id="rId11"/>
    <p:sldId id="266" r:id="rId12"/>
    <p:sldId id="267" r:id="rId13"/>
    <p:sldId id="268" r:id="rId14"/>
    <p:sldId id="269" r:id="rId15"/>
    <p:sldId id="276" r:id="rId16"/>
    <p:sldId id="270" r:id="rId17"/>
    <p:sldId id="271" r:id="rId18"/>
    <p:sldId id="272" r:id="rId19"/>
    <p:sldId id="273" r:id="rId20"/>
    <p:sldId id="274"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99BD11-EB51-4EB6-B555-A5493C9F0D1D}" type="datetimeFigureOut">
              <a:rPr lang="en-US" smtClean="0"/>
              <a:pPr/>
              <a:t>12/6/2023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B070D7-6473-488C-A2B9-F2AA514556EB}" type="slidenum">
              <a:rPr lang="en-US" smtClean="0"/>
              <a:pPr/>
              <a:t>‹#›</a:t>
            </a:fld>
            <a:endParaRPr lang="en-US"/>
          </a:p>
        </p:txBody>
      </p:sp>
    </p:spTree>
    <p:extLst>
      <p:ext uri="{BB962C8B-B14F-4D97-AF65-F5344CB8AC3E}">
        <p14:creationId xmlns:p14="http://schemas.microsoft.com/office/powerpoint/2010/main" val="1749069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E2AA9086-BFA3-4B2B-954C-8A5DCDB476C2}" type="slidenum">
              <a:rPr lang="en-US" smtClean="0"/>
              <a:pPr/>
              <a:t>6</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F3393545-1012-4379-96BF-C2DE4D8242DB}" type="datetimeFigureOut">
              <a:rPr lang="en-US" smtClean="0"/>
              <a:pPr/>
              <a:t>12/6/2023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29E8264D-8025-451E-9952-EA9C03A2F422}"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3393545-1012-4379-96BF-C2DE4D8242DB}" type="datetimeFigureOut">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8264D-8025-451E-9952-EA9C03A2F4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3393545-1012-4379-96BF-C2DE4D8242DB}" type="datetimeFigureOut">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8264D-8025-451E-9952-EA9C03A2F4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3393545-1012-4379-96BF-C2DE4D8242DB}" type="datetimeFigureOut">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8264D-8025-451E-9952-EA9C03A2F4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3393545-1012-4379-96BF-C2DE4D8242DB}" type="datetimeFigureOut">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8264D-8025-451E-9952-EA9C03A2F422}"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3393545-1012-4379-96BF-C2DE4D8242DB}" type="datetimeFigureOut">
              <a:rPr lang="en-US" smtClean="0"/>
              <a:pPr/>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8264D-8025-451E-9952-EA9C03A2F4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3393545-1012-4379-96BF-C2DE4D8242DB}" type="datetimeFigureOut">
              <a:rPr lang="en-US" smtClean="0"/>
              <a:pPr/>
              <a:t>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E8264D-8025-451E-9952-EA9C03A2F422}"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F3393545-1012-4379-96BF-C2DE4D8242DB}" type="datetimeFigureOut">
              <a:rPr lang="en-US" smtClean="0"/>
              <a:pPr/>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8264D-8025-451E-9952-EA9C03A2F4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93545-1012-4379-96BF-C2DE4D8242DB}" type="datetimeFigureOut">
              <a:rPr lang="en-US" smtClean="0"/>
              <a:pPr/>
              <a:t>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8264D-8025-451E-9952-EA9C03A2F4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3393545-1012-4379-96BF-C2DE4D8242DB}" type="datetimeFigureOut">
              <a:rPr lang="en-US" smtClean="0"/>
              <a:pPr/>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8264D-8025-451E-9952-EA9C03A2F4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F3393545-1012-4379-96BF-C2DE4D8242DB}" type="datetimeFigureOut">
              <a:rPr lang="en-US" smtClean="0"/>
              <a:pPr/>
              <a:t>12/6/2023</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29E8264D-8025-451E-9952-EA9C03A2F42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F3393545-1012-4379-96BF-C2DE4D8242DB}" type="datetimeFigureOut">
              <a:rPr lang="en-US" smtClean="0"/>
              <a:pPr/>
              <a:t>12/6/2023</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9E8264D-8025-451E-9952-EA9C03A2F42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clipart.com/en/close-up?o=5804456&amp;a=p&amp;q=adolescence&amp;k_mode=all&amp;s=1&amp;e=18&amp;show=&amp;c=&amp;cid=&amp;findincat=&amp;g=&amp;cc=4:26:38:0:0:0:33&amp;page=1&amp;k_exc=&amp;pubid=&amp;color=&amp;b=k&amp;dat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914400"/>
            <a:ext cx="8763000" cy="3733800"/>
          </a:xfrm>
        </p:spPr>
        <p:txBody>
          <a:bodyPr>
            <a:normAutofit/>
          </a:bodyPr>
          <a:lstStyle/>
          <a:p>
            <a:pPr algn="ctr"/>
            <a:r>
              <a:rPr lang="en-US" dirty="0" err="1">
                <a:solidFill>
                  <a:schemeClr val="tx1"/>
                </a:solidFill>
                <a:latin typeface="Times New Roman" pitchFamily="18" charset="0"/>
                <a:cs typeface="Times New Roman" pitchFamily="18" charset="0"/>
              </a:rPr>
              <a:t>Shahid</a:t>
            </a:r>
            <a:r>
              <a:rPr lang="en-US" dirty="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Virpatni</a:t>
            </a:r>
            <a:r>
              <a:rPr lang="en-US" dirty="0" smtClean="0">
                <a:solidFill>
                  <a:schemeClr val="tx1"/>
                </a:solidFill>
                <a:latin typeface="Times New Roman" pitchFamily="18" charset="0"/>
                <a:cs typeface="Times New Roman" pitchFamily="18" charset="0"/>
              </a:rPr>
              <a:t> Lakshmi </a:t>
            </a:r>
            <a:r>
              <a:rPr lang="en-US" dirty="0" err="1">
                <a:solidFill>
                  <a:schemeClr val="tx1"/>
                </a:solidFill>
                <a:latin typeface="Times New Roman" pitchFamily="18" charset="0"/>
                <a:cs typeface="Times New Roman" pitchFamily="18" charset="0"/>
              </a:rPr>
              <a:t>Mahavidyalaya</a:t>
            </a:r>
            <a:r>
              <a:rPr lang="en-US" dirty="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Titave</a:t>
            </a:r>
            <a:r>
              <a:rPr lang="en-US" dirty="0">
                <a:solidFill>
                  <a:schemeClr val="tx1"/>
                </a:solidFill>
                <a:latin typeface="Times New Roman" pitchFamily="18" charset="0"/>
                <a:cs typeface="Times New Roman" pitchFamily="18" charset="0"/>
              </a:rPr>
              <a:t/>
            </a:r>
            <a:br>
              <a:rPr lang="en-US" dirty="0">
                <a:solidFill>
                  <a:schemeClr val="tx1"/>
                </a:solidFill>
                <a:latin typeface="Times New Roman" pitchFamily="18" charset="0"/>
                <a:cs typeface="Times New Roman" pitchFamily="18" charset="0"/>
              </a:rPr>
            </a:br>
            <a:r>
              <a:rPr lang="en-US" sz="3600" dirty="0">
                <a:solidFill>
                  <a:schemeClr val="tx1"/>
                </a:solidFill>
                <a:latin typeface="Times New Roman" pitchFamily="18" charset="0"/>
                <a:cs typeface="Times New Roman" pitchFamily="18" charset="0"/>
              </a:rPr>
              <a:t>Department of Home Science </a:t>
            </a:r>
            <a:r>
              <a:rPr lang="en-US" sz="3600" dirty="0" smtClean="0">
                <a:solidFill>
                  <a:schemeClr val="tx1"/>
                </a:solidFill>
                <a:latin typeface="Times New Roman" pitchFamily="18" charset="0"/>
                <a:cs typeface="Times New Roman" pitchFamily="18" charset="0"/>
              </a:rPr>
              <a:t>      ( </a:t>
            </a:r>
            <a:r>
              <a:rPr lang="en-US" sz="3600" dirty="0">
                <a:solidFill>
                  <a:schemeClr val="tx1"/>
                </a:solidFill>
                <a:latin typeface="Times New Roman" pitchFamily="18" charset="0"/>
                <a:cs typeface="Times New Roman" pitchFamily="18" charset="0"/>
              </a:rPr>
              <a:t>Food Science &amp; Nutrition) </a:t>
            </a:r>
            <a:br>
              <a:rPr lang="en-US" sz="3600" dirty="0">
                <a:solidFill>
                  <a:schemeClr val="tx1"/>
                </a:solidFill>
                <a:latin typeface="Times New Roman" pitchFamily="18" charset="0"/>
                <a:cs typeface="Times New Roman" pitchFamily="18" charset="0"/>
              </a:rPr>
            </a:br>
            <a:r>
              <a:rPr lang="en-US" altLang="en-US" sz="3600" dirty="0">
                <a:solidFill>
                  <a:schemeClr val="tx1"/>
                </a:solidFill>
                <a:latin typeface="Times New Roman" pitchFamily="18" charset="0"/>
                <a:cs typeface="Times New Roman" pitchFamily="18" charset="0"/>
              </a:rPr>
              <a:t>Class : </a:t>
            </a:r>
            <a:r>
              <a:rPr lang="en-US" altLang="en-US" sz="3600" dirty="0" smtClean="0">
                <a:solidFill>
                  <a:schemeClr val="tx1"/>
                </a:solidFill>
                <a:latin typeface="Times New Roman" pitchFamily="18" charset="0"/>
                <a:cs typeface="Times New Roman" pitchFamily="18" charset="0"/>
              </a:rPr>
              <a:t>FY                               </a:t>
            </a:r>
            <a:r>
              <a:rPr lang="en-US" altLang="en-US" sz="3600" dirty="0" err="1">
                <a:solidFill>
                  <a:schemeClr val="tx1"/>
                </a:solidFill>
                <a:latin typeface="Times New Roman" pitchFamily="18" charset="0"/>
                <a:cs typeface="Times New Roman" pitchFamily="18" charset="0"/>
              </a:rPr>
              <a:t>Sem</a:t>
            </a:r>
            <a:r>
              <a:rPr lang="en-US" altLang="en-US" sz="3600" dirty="0">
                <a:solidFill>
                  <a:schemeClr val="tx1"/>
                </a:solidFill>
                <a:latin typeface="Times New Roman" pitchFamily="18" charset="0"/>
                <a:cs typeface="Times New Roman" pitchFamily="18" charset="0"/>
              </a:rPr>
              <a:t> </a:t>
            </a:r>
            <a:r>
              <a:rPr lang="en-US" altLang="en-US" sz="3600" dirty="0" smtClean="0">
                <a:solidFill>
                  <a:schemeClr val="tx1"/>
                </a:solidFill>
                <a:latin typeface="Times New Roman" pitchFamily="18" charset="0"/>
                <a:cs typeface="Times New Roman" pitchFamily="18" charset="0"/>
              </a:rPr>
              <a:t>:I</a:t>
            </a:r>
            <a:endParaRPr lang="en-US" sz="36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1371599" y="4724400"/>
            <a:ext cx="7772399" cy="1807028"/>
          </a:xfrm>
        </p:spPr>
        <p:txBody>
          <a:bodyPr>
            <a:normAutofit/>
          </a:bodyPr>
          <a:lstStyle/>
          <a:p>
            <a:r>
              <a:rPr lang="en-IN" dirty="0" smtClean="0"/>
              <a:t> </a:t>
            </a:r>
            <a:r>
              <a:rPr lang="en-IN" sz="2400">
                <a:latin typeface="Times New Roman" pitchFamily="18" charset="0"/>
                <a:cs typeface="Times New Roman" pitchFamily="18" charset="0"/>
              </a:rPr>
              <a:t>Topic </a:t>
            </a:r>
            <a:r>
              <a:rPr lang="en-IN" sz="2400" smtClean="0">
                <a:latin typeface="Times New Roman" pitchFamily="18" charset="0"/>
                <a:cs typeface="Times New Roman" pitchFamily="18" charset="0"/>
              </a:rPr>
              <a:t>: HUMAN </a:t>
            </a:r>
            <a:r>
              <a:rPr lang="en-IN" sz="2400" dirty="0">
                <a:latin typeface="Times New Roman" pitchFamily="18" charset="0"/>
                <a:cs typeface="Times New Roman" pitchFamily="18" charset="0"/>
              </a:rPr>
              <a:t>GROWTH </a:t>
            </a:r>
            <a:r>
              <a:rPr lang="en-IN" sz="2400" dirty="0" smtClean="0">
                <a:latin typeface="Times New Roman" pitchFamily="18" charset="0"/>
                <a:cs typeface="Times New Roman" pitchFamily="18" charset="0"/>
              </a:rPr>
              <a:t>AND DEVELOPMENT</a:t>
            </a:r>
            <a:endParaRPr lang="en-IN" sz="2400" b="1" dirty="0">
              <a:latin typeface="Times New Roman" pitchFamily="18" charset="0"/>
              <a:cs typeface="Times New Roman" pitchFamily="18" charset="0"/>
            </a:endParaRPr>
          </a:p>
          <a:p>
            <a:endParaRPr lang="en-IN" b="1" dirty="0"/>
          </a:p>
          <a:p>
            <a:r>
              <a:rPr lang="en-US" dirty="0" smtClean="0"/>
              <a:t>                                                                                      </a:t>
            </a:r>
          </a:p>
          <a:p>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Presented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By :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dirty="0" err="1" smtClean="0">
                <a:effectLst>
                  <a:outerShdw blurRad="38100" dist="38100" dir="2700000" algn="tl">
                    <a:srgbClr val="000000">
                      <a:alpha val="43137"/>
                    </a:srgbClr>
                  </a:outerShdw>
                </a:effectLst>
                <a:latin typeface="Times New Roman" pitchFamily="18" charset="0"/>
                <a:cs typeface="Times New Roman" pitchFamily="18" charset="0"/>
              </a:rPr>
              <a:t>Miss.Gayatri</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M. </a:t>
            </a:r>
            <a:r>
              <a:rPr lang="en-US" b="1" dirty="0" err="1" smtClean="0">
                <a:effectLst>
                  <a:outerShdw blurRad="38100" dist="38100" dir="2700000" algn="tl">
                    <a:srgbClr val="000000">
                      <a:alpha val="43137"/>
                    </a:srgbClr>
                  </a:outerShdw>
                </a:effectLst>
                <a:latin typeface="Times New Roman" pitchFamily="18" charset="0"/>
                <a:cs typeface="Times New Roman" pitchFamily="18" charset="0"/>
              </a:rPr>
              <a:t>Patil</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Educational implication of infancy stage</a:t>
            </a: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Children should be given opportunity to develop good habits through constant practice, repetition and conditioning like self feeding, toilet training, dressing etc</a:t>
            </a:r>
          </a:p>
          <a:p>
            <a:r>
              <a:rPr lang="en-US" dirty="0">
                <a:latin typeface="Times New Roman" pitchFamily="18" charset="0"/>
                <a:cs typeface="Times New Roman" pitchFamily="18" charset="0"/>
              </a:rPr>
              <a:t>They should be able to manipulate objects by allowing them to touch, play, break and construct to experience  and develop ideas of form, shape, size and color.</a:t>
            </a:r>
          </a:p>
          <a:p>
            <a:r>
              <a:rPr lang="en-US" dirty="0">
                <a:latin typeface="Times New Roman" pitchFamily="18" charset="0"/>
                <a:cs typeface="Times New Roman" pitchFamily="18" charset="0"/>
              </a:rPr>
              <a:t>The home and family environment should be conducive for full development</a:t>
            </a:r>
          </a:p>
          <a:p>
            <a:r>
              <a:rPr lang="en-US" dirty="0">
                <a:latin typeface="Times New Roman" pitchFamily="18" charset="0"/>
                <a:cs typeface="Times New Roman" pitchFamily="18" charset="0"/>
              </a:rPr>
              <a:t>Parents love and affection necessary for emotional stability</a:t>
            </a:r>
          </a:p>
          <a:p>
            <a:r>
              <a:rPr lang="en-US" dirty="0">
                <a:latin typeface="Times New Roman" pitchFamily="18" charset="0"/>
                <a:cs typeface="Times New Roman" pitchFamily="18" charset="0"/>
              </a:rPr>
              <a:t>The children's questions must be properly attended to</a:t>
            </a:r>
          </a:p>
          <a:p>
            <a:r>
              <a:rPr lang="en-US" dirty="0">
                <a:latin typeface="Times New Roman" pitchFamily="18" charset="0"/>
                <a:cs typeface="Times New Roman" pitchFamily="18" charset="0"/>
              </a:rPr>
              <a:t>Speech training and simple stories should be told so the child is given opportunity to listen, imitate to facilitate his power of expression</a:t>
            </a:r>
          </a:p>
          <a:p>
            <a:r>
              <a:rPr lang="en-US" dirty="0">
                <a:latin typeface="Times New Roman" pitchFamily="18" charset="0"/>
                <a:cs typeface="Times New Roman" pitchFamily="18" charset="0"/>
              </a:rPr>
              <a:t>Unhealthy behavior should be avoided and ignored</a:t>
            </a:r>
          </a:p>
          <a:p>
            <a:r>
              <a:rPr lang="en-US" dirty="0">
                <a:latin typeface="Times New Roman" pitchFamily="18" charset="0"/>
                <a:cs typeface="Times New Roman" pitchFamily="18" charset="0"/>
              </a:rPr>
              <a:t>Should not impose or pressurize in doing intellectual tasks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457200"/>
            <a:ext cx="8229600" cy="1371600"/>
          </a:xfrm>
        </p:spPr>
        <p:txBody>
          <a:bodyPr/>
          <a:lstStyle/>
          <a:p>
            <a:pPr eaLnBrk="1" hangingPunct="1"/>
            <a:r>
              <a:rPr lang="en-US" dirty="0">
                <a:latin typeface="Times New Roman" pitchFamily="18" charset="0"/>
                <a:cs typeface="Times New Roman" pitchFamily="18" charset="0"/>
              </a:rPr>
              <a:t>Early Childhood</a:t>
            </a:r>
          </a:p>
        </p:txBody>
      </p:sp>
      <p:sp>
        <p:nvSpPr>
          <p:cNvPr id="11267" name="Rectangle 3"/>
          <p:cNvSpPr>
            <a:spLocks noGrp="1" noChangeArrowheads="1"/>
          </p:cNvSpPr>
          <p:nvPr>
            <p:ph type="body" idx="1"/>
          </p:nvPr>
        </p:nvSpPr>
        <p:spPr/>
        <p:txBody>
          <a:bodyPr/>
          <a:lstStyle/>
          <a:p>
            <a:pPr eaLnBrk="1" hangingPunct="1">
              <a:lnSpc>
                <a:spcPct val="90000"/>
              </a:lnSpc>
            </a:pPr>
            <a:r>
              <a:rPr lang="en-US" sz="2400" dirty="0">
                <a:latin typeface="Times New Roman" pitchFamily="18" charset="0"/>
                <a:cs typeface="Times New Roman" pitchFamily="18" charset="0"/>
              </a:rPr>
              <a:t>Age: 3-6 years old </a:t>
            </a:r>
          </a:p>
          <a:p>
            <a:pPr eaLnBrk="1" hangingPunct="1">
              <a:lnSpc>
                <a:spcPct val="90000"/>
              </a:lnSpc>
            </a:pPr>
            <a:r>
              <a:rPr lang="en-US" sz="2400" dirty="0">
                <a:latin typeface="Times New Roman" pitchFamily="18" charset="0"/>
                <a:cs typeface="Times New Roman" pitchFamily="18" charset="0"/>
              </a:rPr>
              <a:t>Conflict:</a:t>
            </a:r>
          </a:p>
          <a:p>
            <a:pPr lvl="1" eaLnBrk="1" hangingPunct="1">
              <a:lnSpc>
                <a:spcPct val="90000"/>
              </a:lnSpc>
            </a:pPr>
            <a:r>
              <a:rPr lang="en-US" sz="2000" dirty="0">
                <a:latin typeface="Times New Roman" pitchFamily="18" charset="0"/>
                <a:cs typeface="Times New Roman" pitchFamily="18" charset="0"/>
              </a:rPr>
              <a:t>Toddler 1 to 3 years - Autonomy vs. shame and doubt</a:t>
            </a:r>
          </a:p>
          <a:p>
            <a:pPr lvl="1" eaLnBrk="1" hangingPunct="1">
              <a:lnSpc>
                <a:spcPct val="90000"/>
              </a:lnSpc>
            </a:pPr>
            <a:r>
              <a:rPr lang="en-US" sz="2000" dirty="0">
                <a:latin typeface="Times New Roman" pitchFamily="18" charset="0"/>
                <a:cs typeface="Times New Roman" pitchFamily="18" charset="0"/>
              </a:rPr>
              <a:t>Preschool 3 to 6 years – Initiative vs. guilt</a:t>
            </a:r>
          </a:p>
          <a:p>
            <a:pPr eaLnBrk="1" hangingPunct="1">
              <a:lnSpc>
                <a:spcPct val="90000"/>
              </a:lnSpc>
            </a:pPr>
            <a:r>
              <a:rPr lang="en-US" sz="2400" b="1" dirty="0">
                <a:latin typeface="Times New Roman" pitchFamily="18" charset="0"/>
                <a:cs typeface="Times New Roman" pitchFamily="18" charset="0"/>
              </a:rPr>
              <a:t>Physical development </a:t>
            </a:r>
            <a:r>
              <a:rPr lang="en-US" sz="2400" dirty="0">
                <a:latin typeface="Times New Roman" pitchFamily="18" charset="0"/>
                <a:cs typeface="Times New Roman" pitchFamily="18" charset="0"/>
              </a:rPr>
              <a:t>– growth slower than in infancy. Muscle coordination allows the child to run, climb, move freely. Can write, draw, use a fork and knife</a:t>
            </a:r>
          </a:p>
          <a:p>
            <a:pPr eaLnBrk="1" hangingPunct="1">
              <a:lnSpc>
                <a:spcPct val="90000"/>
              </a:lnSpc>
            </a:pPr>
            <a:r>
              <a:rPr lang="en-US" sz="2400" b="1" dirty="0">
                <a:latin typeface="Times New Roman" pitchFamily="18" charset="0"/>
                <a:cs typeface="Times New Roman" pitchFamily="18" charset="0"/>
              </a:rPr>
              <a:t>Mental development </a:t>
            </a:r>
            <a:r>
              <a:rPr lang="en-US" sz="2400" dirty="0">
                <a:latin typeface="Times New Roman" pitchFamily="18" charset="0"/>
                <a:cs typeface="Times New Roman" pitchFamily="18" charset="0"/>
              </a:rPr>
              <a:t>– verbal growth progresses, short attention span, at end of stage ask questions, recognize letters, and some words</a:t>
            </a:r>
          </a:p>
        </p:txBody>
      </p:sp>
      <p:pic>
        <p:nvPicPr>
          <p:cNvPr id="12292" name="Picture 5" descr="http://images.clipart.com/thb/thb8/PH/pub5361-070523/41808265.thb.jpg?1001637987"/>
          <p:cNvPicPr>
            <a:picLocks noChangeAspect="1" noChangeArrowheads="1"/>
          </p:cNvPicPr>
          <p:nvPr/>
        </p:nvPicPr>
        <p:blipFill>
          <a:blip r:embed="rId2"/>
          <a:srcRect/>
          <a:stretch>
            <a:fillRect/>
          </a:stretch>
        </p:blipFill>
        <p:spPr bwMode="auto">
          <a:xfrm>
            <a:off x="7216775" y="0"/>
            <a:ext cx="1774825" cy="2667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Effect transition="in" filter="blinds(horizontal)">
                                      <p:cBhvr>
                                        <p:cTn id="7" dur="500"/>
                                        <p:tgtEl>
                                          <p:spTgt spid="11267">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1267">
                                            <p:txEl>
                                              <p:pRg st="2" end="2"/>
                                            </p:txEl>
                                          </p:spTgt>
                                        </p:tgtEl>
                                        <p:attrNameLst>
                                          <p:attrName>style.visibility</p:attrName>
                                        </p:attrNameLst>
                                      </p:cBhvr>
                                      <p:to>
                                        <p:strVal val="visible"/>
                                      </p:to>
                                    </p:set>
                                    <p:animEffect transition="in" filter="blinds(horizontal)">
                                      <p:cBhvr>
                                        <p:cTn id="10" dur="500"/>
                                        <p:tgtEl>
                                          <p:spTgt spid="11267">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animEffect transition="in" filter="blinds(horizontal)">
                                      <p:cBhvr>
                                        <p:cTn id="13" dur="500"/>
                                        <p:tgtEl>
                                          <p:spTgt spid="11267">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11267">
                                            <p:txEl>
                                              <p:pRg st="4" end="4"/>
                                            </p:txEl>
                                          </p:spTgt>
                                        </p:tgtEl>
                                        <p:attrNameLst>
                                          <p:attrName>style.visibility</p:attrName>
                                        </p:attrNameLst>
                                      </p:cBhvr>
                                      <p:to>
                                        <p:strVal val="visible"/>
                                      </p:to>
                                    </p:set>
                                    <p:animEffect transition="in" filter="checkerboard(across)">
                                      <p:cBhvr>
                                        <p:cTn id="18" dur="500"/>
                                        <p:tgtEl>
                                          <p:spTgt spid="11267">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11267">
                                            <p:txEl>
                                              <p:pRg st="5" end="5"/>
                                            </p:txEl>
                                          </p:spTgt>
                                        </p:tgtEl>
                                        <p:attrNameLst>
                                          <p:attrName>style.visibility</p:attrName>
                                        </p:attrNameLst>
                                      </p:cBhvr>
                                      <p:to>
                                        <p:strVal val="visible"/>
                                      </p:to>
                                    </p:set>
                                    <p:animEffect transition="in" filter="checkerboard(across)">
                                      <p:cBhvr>
                                        <p:cTn id="23"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latin typeface="Times New Roman" pitchFamily="18" charset="0"/>
                <a:cs typeface="Times New Roman" pitchFamily="18" charset="0"/>
              </a:rPr>
              <a:t>Early Childhood</a:t>
            </a:r>
          </a:p>
        </p:txBody>
      </p:sp>
      <p:sp>
        <p:nvSpPr>
          <p:cNvPr id="12291" name="Rectangle 3"/>
          <p:cNvSpPr>
            <a:spLocks noGrp="1" noChangeArrowheads="1"/>
          </p:cNvSpPr>
          <p:nvPr>
            <p:ph type="body" idx="1"/>
          </p:nvPr>
        </p:nvSpPr>
        <p:spPr/>
        <p:txBody>
          <a:bodyPr/>
          <a:lstStyle/>
          <a:p>
            <a:pPr eaLnBrk="1" hangingPunct="1">
              <a:lnSpc>
                <a:spcPct val="80000"/>
              </a:lnSpc>
            </a:pPr>
            <a:r>
              <a:rPr lang="en-US" sz="2800" b="1" dirty="0">
                <a:latin typeface="Times New Roman" pitchFamily="18" charset="0"/>
                <a:cs typeface="Times New Roman" pitchFamily="18" charset="0"/>
              </a:rPr>
              <a:t>Emotional development </a:t>
            </a:r>
            <a:r>
              <a:rPr lang="en-US" sz="2800" dirty="0">
                <a:latin typeface="Times New Roman" pitchFamily="18" charset="0"/>
                <a:cs typeface="Times New Roman" pitchFamily="18" charset="0"/>
              </a:rPr>
              <a:t>– develop self-awareness and recognize the effect they have on other people and things.  Children feel impatience and frustration as they try to do things beyond their abilities.  This lead to temper tantrums (the terrible two’s)</a:t>
            </a:r>
          </a:p>
          <a:p>
            <a:pPr eaLnBrk="1" hangingPunct="1">
              <a:lnSpc>
                <a:spcPct val="80000"/>
              </a:lnSpc>
            </a:pPr>
            <a:r>
              <a:rPr lang="en-US" sz="2800" b="1" dirty="0">
                <a:latin typeface="Times New Roman" pitchFamily="18" charset="0"/>
                <a:cs typeface="Times New Roman" pitchFamily="18" charset="0"/>
              </a:rPr>
              <a:t>Social development </a:t>
            </a:r>
            <a:r>
              <a:rPr lang="en-US" sz="2800" dirty="0">
                <a:latin typeface="Times New Roman" pitchFamily="18" charset="0"/>
                <a:cs typeface="Times New Roman" pitchFamily="18" charset="0"/>
              </a:rPr>
              <a:t>– at beginning of stage very self-centered one year old to sociable six year old.  Strong attachment to parents.  Needs are food, shelter, protection, love and security.</a:t>
            </a:r>
          </a:p>
          <a:p>
            <a:pPr eaLnBrk="1" hangingPunct="1">
              <a:lnSpc>
                <a:spcPct val="80000"/>
              </a:lnSpc>
            </a:pPr>
            <a:endParaRPr lang="en-US" sz="2800" dirty="0"/>
          </a:p>
          <a:p>
            <a:pPr eaLnBrk="1" hangingPunct="1">
              <a:lnSpc>
                <a:spcPct val="80000"/>
              </a:lnSpc>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dirty="0">
                <a:latin typeface="Times New Roman" pitchFamily="18" charset="0"/>
                <a:cs typeface="Times New Roman" pitchFamily="18" charset="0"/>
              </a:rPr>
              <a:t>Late Childhood</a:t>
            </a:r>
          </a:p>
        </p:txBody>
      </p:sp>
      <p:sp>
        <p:nvSpPr>
          <p:cNvPr id="13315" name="Rectangle 3"/>
          <p:cNvSpPr>
            <a:spLocks noGrp="1" noChangeArrowheads="1"/>
          </p:cNvSpPr>
          <p:nvPr>
            <p:ph type="body" idx="1"/>
          </p:nvPr>
        </p:nvSpPr>
        <p:spPr/>
        <p:txBody>
          <a:bodyPr/>
          <a:lstStyle/>
          <a:p>
            <a:pPr eaLnBrk="1" hangingPunct="1">
              <a:lnSpc>
                <a:spcPct val="90000"/>
              </a:lnSpc>
            </a:pPr>
            <a:r>
              <a:rPr lang="en-US" sz="2400" dirty="0">
                <a:latin typeface="Times New Roman" pitchFamily="18" charset="0"/>
                <a:cs typeface="Times New Roman" pitchFamily="18" charset="0"/>
              </a:rPr>
              <a:t>Age: 6-12 years old</a:t>
            </a:r>
          </a:p>
          <a:p>
            <a:pPr eaLnBrk="1" hangingPunct="1">
              <a:lnSpc>
                <a:spcPct val="90000"/>
              </a:lnSpc>
            </a:pPr>
            <a:r>
              <a:rPr lang="en-US" sz="2400" dirty="0">
                <a:latin typeface="Times New Roman" pitchFamily="18" charset="0"/>
                <a:cs typeface="Times New Roman" pitchFamily="18" charset="0"/>
              </a:rPr>
              <a:t>Conflict – Industry vs. inferiority</a:t>
            </a:r>
          </a:p>
          <a:p>
            <a:pPr eaLnBrk="1" hangingPunct="1">
              <a:lnSpc>
                <a:spcPct val="90000"/>
              </a:lnSpc>
            </a:pPr>
            <a:r>
              <a:rPr lang="en-US" sz="2400" b="1" dirty="0">
                <a:latin typeface="Times New Roman" pitchFamily="18" charset="0"/>
                <a:cs typeface="Times New Roman" pitchFamily="18" charset="0"/>
              </a:rPr>
              <a:t>Physical development</a:t>
            </a:r>
            <a:r>
              <a:rPr lang="en-US" sz="2400" dirty="0">
                <a:latin typeface="Times New Roman" pitchFamily="18" charset="0"/>
                <a:cs typeface="Times New Roman" pitchFamily="18" charset="0"/>
              </a:rPr>
              <a:t>– slow but steady.  Muscle coordination is well developed and children can engage in physical activity that require complex motor-sensory coordination</a:t>
            </a:r>
          </a:p>
          <a:p>
            <a:pPr eaLnBrk="1" hangingPunct="1">
              <a:lnSpc>
                <a:spcPct val="90000"/>
              </a:lnSpc>
            </a:pPr>
            <a:r>
              <a:rPr lang="en-US" sz="2400" b="1" dirty="0">
                <a:latin typeface="Times New Roman" pitchFamily="18" charset="0"/>
                <a:cs typeface="Times New Roman" pitchFamily="18" charset="0"/>
              </a:rPr>
              <a:t>Mental development </a:t>
            </a:r>
            <a:r>
              <a:rPr lang="en-US" sz="2400" dirty="0">
                <a:latin typeface="Times New Roman" pitchFamily="18" charset="0"/>
                <a:cs typeface="Times New Roman" pitchFamily="18" charset="0"/>
              </a:rPr>
              <a:t>– developing quickly and much of the child’s life centers around school.  Reading and writing skills are learned, understand abstract concepts like honesty, loyalty, values and morals</a:t>
            </a:r>
          </a:p>
        </p:txBody>
      </p:sp>
      <p:pic>
        <p:nvPicPr>
          <p:cNvPr id="14340" name="Picture 7" descr="http://images.clipart.com/thb/thb14/CL/3D/041906_1/33361950.thb.jpg?boy_girl_eating_school_lunch_pt_res"/>
          <p:cNvPicPr>
            <a:picLocks noChangeAspect="1" noChangeArrowheads="1"/>
          </p:cNvPicPr>
          <p:nvPr/>
        </p:nvPicPr>
        <p:blipFill>
          <a:blip r:embed="rId2"/>
          <a:srcRect/>
          <a:stretch>
            <a:fillRect/>
          </a:stretch>
        </p:blipFill>
        <p:spPr bwMode="auto">
          <a:xfrm>
            <a:off x="5791200" y="381000"/>
            <a:ext cx="2876550" cy="198071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Effect transition="in" filter="box(in)">
                                      <p:cBhvr>
                                        <p:cTn id="7" dur="500"/>
                                        <p:tgtEl>
                                          <p:spTgt spid="133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Effect transition="in" filter="blinds(horizontal)">
                                      <p:cBhvr>
                                        <p:cTn id="12" dur="500"/>
                                        <p:tgtEl>
                                          <p:spTgt spid="133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3315">
                                            <p:txEl>
                                              <p:pRg st="3" end="3"/>
                                            </p:txEl>
                                          </p:spTgt>
                                        </p:tgtEl>
                                        <p:attrNameLst>
                                          <p:attrName>style.visibility</p:attrName>
                                        </p:attrNameLst>
                                      </p:cBhvr>
                                      <p:to>
                                        <p:strVal val="visible"/>
                                      </p:to>
                                    </p:set>
                                    <p:animEffect transition="in" filter="box(in)">
                                      <p:cBhvr>
                                        <p:cTn id="17" dur="5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dirty="0">
                <a:latin typeface="Times New Roman" pitchFamily="18" charset="0"/>
                <a:cs typeface="Times New Roman" pitchFamily="18" charset="0"/>
              </a:rPr>
              <a:t>Late Childhood</a:t>
            </a:r>
          </a:p>
        </p:txBody>
      </p:sp>
      <p:sp>
        <p:nvSpPr>
          <p:cNvPr id="14339" name="Rectangle 3"/>
          <p:cNvSpPr>
            <a:spLocks noGrp="1" noChangeArrowheads="1"/>
          </p:cNvSpPr>
          <p:nvPr>
            <p:ph type="body" idx="1"/>
          </p:nvPr>
        </p:nvSpPr>
        <p:spPr/>
        <p:txBody>
          <a:bodyPr/>
          <a:lstStyle/>
          <a:p>
            <a:pPr eaLnBrk="1" hangingPunct="1">
              <a:lnSpc>
                <a:spcPct val="90000"/>
              </a:lnSpc>
            </a:pPr>
            <a:r>
              <a:rPr lang="en-US" sz="2400" b="1" dirty="0">
                <a:latin typeface="Times New Roman" pitchFamily="18" charset="0"/>
                <a:cs typeface="Times New Roman" pitchFamily="18" charset="0"/>
              </a:rPr>
              <a:t>Emotional development </a:t>
            </a:r>
            <a:r>
              <a:rPr lang="en-US" sz="2400" dirty="0">
                <a:latin typeface="Times New Roman" pitchFamily="18" charset="0"/>
                <a:cs typeface="Times New Roman" pitchFamily="18" charset="0"/>
              </a:rPr>
              <a:t>-- the child achieves greater independence and a more distinct personality.  Fears are replaced by the ability to cope.  </a:t>
            </a:r>
          </a:p>
          <a:p>
            <a:pPr eaLnBrk="1" hangingPunct="1">
              <a:lnSpc>
                <a:spcPct val="90000"/>
              </a:lnSpc>
            </a:pPr>
            <a:r>
              <a:rPr lang="en-US" sz="2400" b="1" dirty="0">
                <a:latin typeface="Times New Roman" pitchFamily="18" charset="0"/>
                <a:cs typeface="Times New Roman" pitchFamily="18" charset="0"/>
              </a:rPr>
              <a:t>Social development </a:t>
            </a:r>
            <a:r>
              <a:rPr lang="en-US" sz="2400" dirty="0">
                <a:latin typeface="Times New Roman" pitchFamily="18" charset="0"/>
                <a:cs typeface="Times New Roman" pitchFamily="18" charset="0"/>
              </a:rPr>
              <a:t>– changes from activities by themselves to more group oriented.  They are more ready to accept the opinions of others and learn to conform to rules, and standards of behavior.  Needs are the same as infancy and early childhood along with the need for reassurance, parental approval, and peer acceptance.</a:t>
            </a:r>
          </a:p>
          <a:p>
            <a:pPr eaLnBrk="1" hangingPunct="1">
              <a:lnSpc>
                <a:spcPct val="90000"/>
              </a:lnSpc>
              <a:buFont typeface="Wingdings" pitchFamily="2" charset="2"/>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box(in)">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checkerboard(across)">
                                      <p:cBhvr>
                                        <p:cTn id="12" dur="500"/>
                                        <p:tgtEl>
                                          <p:spTgt spid="14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78536"/>
          </a:xfrm>
        </p:spPr>
        <p:txBody>
          <a:bodyPr/>
          <a:lstStyle/>
          <a:p>
            <a:r>
              <a:rPr lang="en-US" dirty="0">
                <a:latin typeface="Times New Roman" pitchFamily="18" charset="0"/>
                <a:cs typeface="Times New Roman" pitchFamily="18" charset="0"/>
              </a:rPr>
              <a:t>Educational implications of childhood stage</a:t>
            </a:r>
          </a:p>
        </p:txBody>
      </p:sp>
      <p:sp>
        <p:nvSpPr>
          <p:cNvPr id="3" name="Content Placeholder 2"/>
          <p:cNvSpPr>
            <a:spLocks noGrp="1"/>
          </p:cNvSpPr>
          <p:nvPr>
            <p:ph idx="1"/>
          </p:nvPr>
        </p:nvSpPr>
        <p:spPr>
          <a:xfrm>
            <a:off x="914400" y="1828800"/>
            <a:ext cx="7772400" cy="4526760"/>
          </a:xfrm>
        </p:spPr>
        <p:txBody>
          <a:bodyPr>
            <a:normAutofit fontScale="70000" lnSpcReduction="20000"/>
          </a:bodyPr>
          <a:lstStyle/>
          <a:p>
            <a:r>
              <a:rPr lang="en-US" dirty="0">
                <a:latin typeface="Times New Roman" pitchFamily="18" charset="0"/>
                <a:cs typeface="Times New Roman" pitchFamily="18" charset="0"/>
              </a:rPr>
              <a:t>The school, home, community environment  should provide opportunity for physical development like running, climbing, jumping etc</a:t>
            </a:r>
          </a:p>
          <a:p>
            <a:r>
              <a:rPr lang="en-US" dirty="0">
                <a:latin typeface="Times New Roman" pitchFamily="18" charset="0"/>
                <a:cs typeface="Times New Roman" pitchFamily="18" charset="0"/>
              </a:rPr>
              <a:t>Since the child is sensitive and curious their questions should be addressed correctly with factual information</a:t>
            </a:r>
          </a:p>
          <a:p>
            <a:r>
              <a:rPr lang="en-US" dirty="0">
                <a:latin typeface="Times New Roman" pitchFamily="18" charset="0"/>
                <a:cs typeface="Times New Roman" pitchFamily="18" charset="0"/>
              </a:rPr>
              <a:t>Teachers, parents must help develop good habits, values, outlook, attitude, interest and guide them in the right direction</a:t>
            </a:r>
          </a:p>
          <a:p>
            <a:r>
              <a:rPr lang="en-US" dirty="0">
                <a:latin typeface="Times New Roman" pitchFamily="18" charset="0"/>
                <a:cs typeface="Times New Roman" pitchFamily="18" charset="0"/>
              </a:rPr>
              <a:t>To motivate the inquisitiveness of children different child centered methods of teaching like project method dramatization, learning by doing etc should be used</a:t>
            </a:r>
          </a:p>
          <a:p>
            <a:r>
              <a:rPr lang="en-US" dirty="0">
                <a:latin typeface="Times New Roman" pitchFamily="18" charset="0"/>
                <a:cs typeface="Times New Roman" pitchFamily="18" charset="0"/>
              </a:rPr>
              <a:t>Co-curricular activities such as debates, discussions, seminars should be organized to encourage group activities</a:t>
            </a:r>
          </a:p>
          <a:p>
            <a:r>
              <a:rPr lang="en-US" dirty="0">
                <a:latin typeface="Times New Roman" pitchFamily="18" charset="0"/>
                <a:cs typeface="Times New Roman" pitchFamily="18" charset="0"/>
              </a:rPr>
              <a:t>Fine arts to satisfy emotions and instinct</a:t>
            </a:r>
          </a:p>
          <a:p>
            <a:r>
              <a:rPr lang="en-US" dirty="0">
                <a:latin typeface="Times New Roman" pitchFamily="18" charset="0"/>
                <a:cs typeface="Times New Roman" pitchFamily="18" charset="0"/>
              </a:rPr>
              <a:t>Self discipline should be cultivated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520825" y="609600"/>
            <a:ext cx="7772400" cy="914400"/>
          </a:xfrm>
        </p:spPr>
        <p:txBody>
          <a:bodyPr/>
          <a:lstStyle/>
          <a:p>
            <a:pPr eaLnBrk="1" hangingPunct="1"/>
            <a:r>
              <a:rPr lang="en-US" dirty="0">
                <a:latin typeface="Times New Roman" pitchFamily="18" charset="0"/>
                <a:cs typeface="Times New Roman" pitchFamily="18" charset="0"/>
              </a:rPr>
              <a:t>Adolescence</a:t>
            </a:r>
          </a:p>
        </p:txBody>
      </p:sp>
      <p:sp>
        <p:nvSpPr>
          <p:cNvPr id="15363" name="Rectangle 3"/>
          <p:cNvSpPr>
            <a:spLocks noGrp="1" noChangeArrowheads="1"/>
          </p:cNvSpPr>
          <p:nvPr>
            <p:ph type="body" idx="1"/>
          </p:nvPr>
        </p:nvSpPr>
        <p:spPr/>
        <p:txBody>
          <a:bodyPr/>
          <a:lstStyle/>
          <a:p>
            <a:pPr eaLnBrk="1" hangingPunct="1">
              <a:lnSpc>
                <a:spcPct val="90000"/>
              </a:lnSpc>
            </a:pPr>
            <a:r>
              <a:rPr lang="en-US" sz="2800" dirty="0">
                <a:latin typeface="Times New Roman" pitchFamily="18" charset="0"/>
                <a:cs typeface="Times New Roman" pitchFamily="18" charset="0"/>
              </a:rPr>
              <a:t>Age: 12-20 years old</a:t>
            </a:r>
          </a:p>
          <a:p>
            <a:pPr eaLnBrk="1" hangingPunct="1">
              <a:lnSpc>
                <a:spcPct val="90000"/>
              </a:lnSpc>
            </a:pPr>
            <a:r>
              <a:rPr lang="en-US" sz="2800" dirty="0">
                <a:latin typeface="Times New Roman" pitchFamily="18" charset="0"/>
                <a:cs typeface="Times New Roman" pitchFamily="18" charset="0"/>
              </a:rPr>
              <a:t>Conflict – Identity vs. Role Confusion</a:t>
            </a:r>
          </a:p>
          <a:p>
            <a:pPr eaLnBrk="1" hangingPunct="1">
              <a:lnSpc>
                <a:spcPct val="90000"/>
              </a:lnSpc>
            </a:pPr>
            <a:r>
              <a:rPr lang="en-US" sz="2800" b="1" dirty="0">
                <a:latin typeface="Times New Roman" pitchFamily="18" charset="0"/>
                <a:cs typeface="Times New Roman" pitchFamily="18" charset="0"/>
              </a:rPr>
              <a:t>Physical development </a:t>
            </a:r>
            <a:r>
              <a:rPr lang="en-US" sz="2800" dirty="0">
                <a:latin typeface="Times New Roman" pitchFamily="18" charset="0"/>
                <a:cs typeface="Times New Roman" pitchFamily="18" charset="0"/>
              </a:rPr>
              <a:t>– growth spurts, muscle coordination slows. Development of sexual organs and secondary sexual characteristics (puberty).  Secretion of sex hormones leads to the onset of menstruation in girls and the production of sperm and semen in boys.  Body shape and form changes</a:t>
            </a:r>
            <a:r>
              <a:rPr lang="en-US" sz="2800" dirty="0"/>
              <a:t>. </a:t>
            </a:r>
            <a:endParaRPr lang="en-US" sz="2800" b="1" dirty="0"/>
          </a:p>
          <a:p>
            <a:pPr eaLnBrk="1" hangingPunct="1">
              <a:lnSpc>
                <a:spcPct val="90000"/>
              </a:lnSpc>
              <a:buFont typeface="Wingdings" pitchFamily="2" charset="2"/>
              <a:buNone/>
            </a:pPr>
            <a:endParaRPr lang="en-US" sz="2800" dirty="0"/>
          </a:p>
        </p:txBody>
      </p:sp>
      <p:pic>
        <p:nvPicPr>
          <p:cNvPr id="17412" name="Picture 5" descr="http://images.clipart.com/thm/thm14/PH/images/39173870.thm.jpg?1001634932">
            <a:hlinkClick r:id="rId2"/>
          </p:cNvPr>
          <p:cNvPicPr>
            <a:picLocks noChangeAspect="1" noChangeArrowheads="1"/>
          </p:cNvPicPr>
          <p:nvPr/>
        </p:nvPicPr>
        <p:blipFill>
          <a:blip r:embed="rId3"/>
          <a:srcRect/>
          <a:stretch>
            <a:fillRect/>
          </a:stretch>
        </p:blipFill>
        <p:spPr bwMode="auto">
          <a:xfrm>
            <a:off x="5407025" y="457200"/>
            <a:ext cx="2709863" cy="18002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plus(in)">
                                      <p:cBhvr>
                                        <p:cTn id="7" dur="2000"/>
                                        <p:tgtEl>
                                          <p:spTgt spid="153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Effect transition="in" filter="plus(in)">
                                      <p:cBhvr>
                                        <p:cTn id="12" dur="20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dirty="0">
                <a:latin typeface="Times New Roman" pitchFamily="18" charset="0"/>
                <a:cs typeface="Times New Roman" pitchFamily="18" charset="0"/>
              </a:rPr>
              <a:t>Adolescence</a:t>
            </a:r>
          </a:p>
        </p:txBody>
      </p:sp>
      <p:sp>
        <p:nvSpPr>
          <p:cNvPr id="16387" name="Rectangle 3"/>
          <p:cNvSpPr>
            <a:spLocks noGrp="1" noChangeArrowheads="1"/>
          </p:cNvSpPr>
          <p:nvPr>
            <p:ph type="body" idx="1"/>
          </p:nvPr>
        </p:nvSpPr>
        <p:spPr/>
        <p:txBody>
          <a:bodyPr/>
          <a:lstStyle/>
          <a:p>
            <a:pPr eaLnBrk="1" hangingPunct="1">
              <a:lnSpc>
                <a:spcPct val="80000"/>
              </a:lnSpc>
            </a:pPr>
            <a:r>
              <a:rPr lang="en-US" sz="2800" b="1" dirty="0">
                <a:latin typeface="Times New Roman" pitchFamily="18" charset="0"/>
                <a:cs typeface="Times New Roman" pitchFamily="18" charset="0"/>
              </a:rPr>
              <a:t>Mental development </a:t>
            </a:r>
            <a:r>
              <a:rPr lang="en-US" sz="2800" dirty="0">
                <a:latin typeface="Times New Roman" pitchFamily="18" charset="0"/>
                <a:cs typeface="Times New Roman" pitchFamily="18" charset="0"/>
              </a:rPr>
              <a:t>– most foundations have been set.  Development primarily involves an increase in knowledge and sharpening of skills.  Learn to make decisions and accept responsibility for actions.</a:t>
            </a:r>
          </a:p>
          <a:p>
            <a:pPr eaLnBrk="1" hangingPunct="1">
              <a:lnSpc>
                <a:spcPct val="80000"/>
              </a:lnSpc>
            </a:pPr>
            <a:r>
              <a:rPr lang="en-US" sz="2800" b="1" dirty="0">
                <a:latin typeface="Times New Roman" pitchFamily="18" charset="0"/>
                <a:cs typeface="Times New Roman" pitchFamily="18" charset="0"/>
              </a:rPr>
              <a:t>Emotional development </a:t>
            </a:r>
            <a:r>
              <a:rPr lang="en-US" sz="2800" dirty="0">
                <a:latin typeface="Times New Roman" pitchFamily="18" charset="0"/>
                <a:cs typeface="Times New Roman" pitchFamily="18" charset="0"/>
              </a:rPr>
              <a:t>– emotional development is often stormy and in conflict. Adolescents try to establish their identities and independence.   They respond more and more to peer group influences.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plus(in)">
                                      <p:cBhvr>
                                        <p:cTn id="7" dur="20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 calcmode="lin" valueType="num">
                                      <p:cBhvr additive="base">
                                        <p:cTn id="12"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dirty="0">
                <a:latin typeface="Times New Roman" pitchFamily="18" charset="0"/>
                <a:cs typeface="Times New Roman" pitchFamily="18" charset="0"/>
              </a:rPr>
              <a:t>Adolescence</a:t>
            </a:r>
          </a:p>
        </p:txBody>
      </p:sp>
      <p:sp>
        <p:nvSpPr>
          <p:cNvPr id="17411" name="Rectangle 3"/>
          <p:cNvSpPr>
            <a:spLocks noGrp="1" noChangeArrowheads="1"/>
          </p:cNvSpPr>
          <p:nvPr>
            <p:ph type="body" idx="1"/>
          </p:nvPr>
        </p:nvSpPr>
        <p:spPr/>
        <p:txBody>
          <a:bodyPr/>
          <a:lstStyle/>
          <a:p>
            <a:pPr eaLnBrk="1" hangingPunct="1">
              <a:lnSpc>
                <a:spcPct val="90000"/>
              </a:lnSpc>
            </a:pPr>
            <a:r>
              <a:rPr lang="en-US" sz="2400" b="1" dirty="0">
                <a:latin typeface="Times New Roman" pitchFamily="18" charset="0"/>
                <a:cs typeface="Times New Roman" pitchFamily="18" charset="0"/>
              </a:rPr>
              <a:t>Social development </a:t>
            </a:r>
            <a:r>
              <a:rPr lang="en-US" sz="2400" dirty="0">
                <a:latin typeface="Times New Roman" pitchFamily="18" charset="0"/>
                <a:cs typeface="Times New Roman" pitchFamily="18" charset="0"/>
              </a:rPr>
              <a:t>– spending less time with family and more time with peer groups.  They attempt to develop self-identity and independence and seek security from  their peers. Toward the end of this stage they develop a more mature attitude and develop patterns of behavior that they associate with adult behavior.</a:t>
            </a:r>
          </a:p>
          <a:p>
            <a:pPr lvl="1" eaLnBrk="1" hangingPunct="1">
              <a:lnSpc>
                <a:spcPct val="90000"/>
              </a:lnSpc>
            </a:pPr>
            <a:r>
              <a:rPr lang="en-US" sz="2000" dirty="0">
                <a:latin typeface="Times New Roman" pitchFamily="18" charset="0"/>
                <a:cs typeface="Times New Roman" pitchFamily="18" charset="0"/>
              </a:rPr>
              <a:t>Need for reassurance, support and understanding.  Problems that develop in this stage can be traced to conflict and feelings of inadequacy and insecurity.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Effect transition="in" filter="checkerboard(across)">
                                      <p:cBhvr>
                                        <p:cTn id="7" dur="500"/>
                                        <p:tgtEl>
                                          <p:spTgt spid="174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a:latin typeface="Times New Roman" pitchFamily="18" charset="0"/>
                <a:cs typeface="Times New Roman" pitchFamily="18" charset="0"/>
              </a:rPr>
              <a:t>Substance Abuse</a:t>
            </a:r>
          </a:p>
        </p:txBody>
      </p:sp>
      <p:sp>
        <p:nvSpPr>
          <p:cNvPr id="21507" name="Rectangle 3"/>
          <p:cNvSpPr>
            <a:spLocks noGrp="1" noChangeArrowheads="1"/>
          </p:cNvSpPr>
          <p:nvPr>
            <p:ph type="body" idx="1"/>
          </p:nvPr>
        </p:nvSpPr>
        <p:spPr/>
        <p:txBody>
          <a:bodyPr/>
          <a:lstStyle/>
          <a:p>
            <a:pPr eaLnBrk="1" hangingPunct="1"/>
            <a:r>
              <a:rPr lang="en-US" dirty="0">
                <a:latin typeface="Times New Roman" pitchFamily="18" charset="0"/>
                <a:cs typeface="Times New Roman" pitchFamily="18" charset="0"/>
              </a:rPr>
              <a:t>Use of alcohol or drugs with the development of a physical and/or mental dependence on the chemical</a:t>
            </a:r>
          </a:p>
          <a:p>
            <a:pPr eaLnBrk="1" hangingPunct="1"/>
            <a:r>
              <a:rPr lang="en-US" dirty="0">
                <a:latin typeface="Times New Roman" pitchFamily="18" charset="0"/>
                <a:cs typeface="Times New Roman" pitchFamily="18" charset="0"/>
              </a:rPr>
              <a:t>Can occur at any life stage, but frequently begins in adolescence</a:t>
            </a:r>
          </a:p>
          <a:p>
            <a:pPr eaLnBrk="1" hangingPunct="1"/>
            <a:r>
              <a:rPr lang="en-US" dirty="0">
                <a:latin typeface="Times New Roman" pitchFamily="18" charset="0"/>
                <a:cs typeface="Times New Roman" pitchFamily="18" charset="0"/>
              </a:rPr>
              <a:t>Can lead to physical and mental disorders and diseases</a:t>
            </a:r>
          </a:p>
          <a:p>
            <a:pPr eaLnBrk="1" hangingPunct="1"/>
            <a:r>
              <a:rPr lang="en-US" dirty="0">
                <a:latin typeface="Times New Roman" pitchFamily="18" charset="0"/>
                <a:cs typeface="Times New Roman" pitchFamily="18" charset="0"/>
              </a:rPr>
              <a:t>Treatment towards total rehabilitation</a:t>
            </a:r>
          </a:p>
        </p:txBody>
      </p:sp>
      <p:pic>
        <p:nvPicPr>
          <p:cNvPr id="21508" name="Picture 5" descr="http://images.clipart.com/thb/thb9/PH/5344_2004120013/021119_1775_00/19175718.thb.jpg?021119_1775_0019_l__s"/>
          <p:cNvPicPr>
            <a:picLocks noChangeAspect="1" noChangeArrowheads="1"/>
          </p:cNvPicPr>
          <p:nvPr/>
        </p:nvPicPr>
        <p:blipFill>
          <a:blip r:embed="rId2"/>
          <a:srcRect/>
          <a:stretch>
            <a:fillRect/>
          </a:stretch>
        </p:blipFill>
        <p:spPr bwMode="auto">
          <a:xfrm>
            <a:off x="6759575" y="228600"/>
            <a:ext cx="1470025" cy="16351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28600"/>
            <a:ext cx="8229600" cy="1447800"/>
          </a:xfrm>
        </p:spPr>
        <p:txBody>
          <a:bodyPr/>
          <a:lstStyle/>
          <a:p>
            <a:pPr eaLnBrk="1" hangingPunct="1"/>
            <a:r>
              <a:rPr lang="en-US" dirty="0">
                <a:latin typeface="Times New Roman" pitchFamily="18" charset="0"/>
                <a:cs typeface="Times New Roman" pitchFamily="18" charset="0"/>
              </a:rPr>
              <a:t>Four main types of Growth and Development</a:t>
            </a:r>
          </a:p>
        </p:txBody>
      </p:sp>
      <p:sp>
        <p:nvSpPr>
          <p:cNvPr id="7171" name="Rectangle 3"/>
          <p:cNvSpPr>
            <a:spLocks noGrp="1" noChangeArrowheads="1"/>
          </p:cNvSpPr>
          <p:nvPr>
            <p:ph type="body" idx="1"/>
          </p:nvPr>
        </p:nvSpPr>
        <p:spPr/>
        <p:txBody>
          <a:bodyPr/>
          <a:lstStyle/>
          <a:p>
            <a:pPr eaLnBrk="1" hangingPunct="1"/>
            <a:r>
              <a:rPr lang="en-US" dirty="0">
                <a:latin typeface="Times New Roman" pitchFamily="18" charset="0"/>
                <a:cs typeface="Times New Roman" pitchFamily="18" charset="0"/>
              </a:rPr>
              <a:t>Physical: body growth</a:t>
            </a:r>
          </a:p>
          <a:p>
            <a:pPr eaLnBrk="1" hangingPunct="1"/>
            <a:r>
              <a:rPr lang="en-US" dirty="0">
                <a:latin typeface="Times New Roman" pitchFamily="18" charset="0"/>
                <a:cs typeface="Times New Roman" pitchFamily="18" charset="0"/>
              </a:rPr>
              <a:t>Mental: mind development</a:t>
            </a:r>
          </a:p>
          <a:p>
            <a:pPr eaLnBrk="1" hangingPunct="1"/>
            <a:r>
              <a:rPr lang="en-US" dirty="0">
                <a:latin typeface="Times New Roman" pitchFamily="18" charset="0"/>
                <a:cs typeface="Times New Roman" pitchFamily="18" charset="0"/>
              </a:rPr>
              <a:t>Emotional: feelings</a:t>
            </a:r>
          </a:p>
          <a:p>
            <a:pPr eaLnBrk="1" hangingPunct="1"/>
            <a:r>
              <a:rPr lang="en-US" dirty="0">
                <a:latin typeface="Times New Roman" pitchFamily="18" charset="0"/>
                <a:cs typeface="Times New Roman" pitchFamily="18" charset="0"/>
              </a:rPr>
              <a:t>Social: interactions and relationships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with others</a:t>
            </a:r>
          </a:p>
          <a:p>
            <a:pPr eaLnBrk="1" hangingPunct="1"/>
            <a:r>
              <a:rPr lang="en-US" dirty="0">
                <a:latin typeface="Times New Roman" pitchFamily="18" charset="0"/>
                <a:cs typeface="Times New Roman" pitchFamily="18" charset="0"/>
              </a:rPr>
              <a:t>All four types above occur in each stage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a:latin typeface="Times New Roman" pitchFamily="18" charset="0"/>
                <a:cs typeface="Times New Roman" pitchFamily="18" charset="0"/>
              </a:rPr>
              <a:t>Reasons Chemicals Used</a:t>
            </a:r>
          </a:p>
        </p:txBody>
      </p:sp>
      <p:sp>
        <p:nvSpPr>
          <p:cNvPr id="22531" name="Rectangle 3"/>
          <p:cNvSpPr>
            <a:spLocks noGrp="1" noChangeArrowheads="1"/>
          </p:cNvSpPr>
          <p:nvPr>
            <p:ph type="body" idx="1"/>
          </p:nvPr>
        </p:nvSpPr>
        <p:spPr/>
        <p:txBody>
          <a:bodyPr/>
          <a:lstStyle/>
          <a:p>
            <a:pPr eaLnBrk="1" hangingPunct="1"/>
            <a:r>
              <a:rPr lang="en-US" dirty="0">
                <a:latin typeface="Times New Roman" pitchFamily="18" charset="0"/>
                <a:cs typeface="Times New Roman" pitchFamily="18" charset="0"/>
              </a:rPr>
              <a:t>Trying to relieve stress or anxiety</a:t>
            </a:r>
          </a:p>
          <a:p>
            <a:pPr eaLnBrk="1" hangingPunct="1"/>
            <a:r>
              <a:rPr lang="en-US" dirty="0">
                <a:latin typeface="Times New Roman" pitchFamily="18" charset="0"/>
                <a:cs typeface="Times New Roman" pitchFamily="18" charset="0"/>
              </a:rPr>
              <a:t>Peer pressure</a:t>
            </a:r>
          </a:p>
          <a:p>
            <a:pPr eaLnBrk="1" hangingPunct="1"/>
            <a:r>
              <a:rPr lang="en-US" dirty="0">
                <a:latin typeface="Times New Roman" pitchFamily="18" charset="0"/>
                <a:cs typeface="Times New Roman" pitchFamily="18" charset="0"/>
              </a:rPr>
              <a:t>Escape from emotional or psychological problems</a:t>
            </a:r>
          </a:p>
          <a:p>
            <a:pPr eaLnBrk="1" hangingPunct="1"/>
            <a:r>
              <a:rPr lang="en-US" dirty="0">
                <a:latin typeface="Times New Roman" pitchFamily="18" charset="0"/>
                <a:cs typeface="Times New Roman" pitchFamily="18" charset="0"/>
              </a:rPr>
              <a:t>Experimentation</a:t>
            </a:r>
          </a:p>
          <a:p>
            <a:pPr eaLnBrk="1" hangingPunct="1"/>
            <a:r>
              <a:rPr lang="en-US" dirty="0">
                <a:latin typeface="Times New Roman" pitchFamily="18" charset="0"/>
                <a:cs typeface="Times New Roman" pitchFamily="18" charset="0"/>
              </a:rPr>
              <a:t>Seeking “instant gratification”</a:t>
            </a:r>
          </a:p>
          <a:p>
            <a:pPr eaLnBrk="1" hangingPunct="1"/>
            <a:r>
              <a:rPr lang="en-US" dirty="0">
                <a:latin typeface="Times New Roman" pitchFamily="18" charset="0"/>
                <a:cs typeface="Times New Roman" pitchFamily="18" charset="0"/>
              </a:rPr>
              <a:t>Hereditary traits or cultural influences</a:t>
            </a:r>
          </a:p>
          <a:p>
            <a:pPr eaLnBrk="1" hangingPunct="1"/>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Educational implications of adolescence stage</a:t>
            </a: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Proper understanding by parents and teachers on the nature of growth and development</a:t>
            </a:r>
          </a:p>
          <a:p>
            <a:r>
              <a:rPr lang="en-US" dirty="0">
                <a:latin typeface="Times New Roman" pitchFamily="18" charset="0"/>
                <a:cs typeface="Times New Roman" pitchFamily="18" charset="0"/>
              </a:rPr>
              <a:t>Healthy home, school and community environment for full personality development</a:t>
            </a:r>
          </a:p>
          <a:p>
            <a:r>
              <a:rPr lang="en-US" dirty="0">
                <a:latin typeface="Times New Roman" pitchFamily="18" charset="0"/>
                <a:cs typeface="Times New Roman" pitchFamily="18" charset="0"/>
              </a:rPr>
              <a:t>Imparting sex education to adolescence by school stage</a:t>
            </a:r>
          </a:p>
          <a:p>
            <a:r>
              <a:rPr lang="en-US" dirty="0">
                <a:latin typeface="Times New Roman" pitchFamily="18" charset="0"/>
                <a:cs typeface="Times New Roman" pitchFamily="18" charset="0"/>
              </a:rPr>
              <a:t>Treat adolescent in a friendly manner as they could show some typical  shocking behavior</a:t>
            </a:r>
          </a:p>
          <a:p>
            <a:r>
              <a:rPr lang="en-US" dirty="0">
                <a:latin typeface="Times New Roman" pitchFamily="18" charset="0"/>
                <a:cs typeface="Times New Roman" pitchFamily="18" charset="0"/>
              </a:rPr>
              <a:t>Proper social groups, friends should be encouraged</a:t>
            </a:r>
          </a:p>
          <a:p>
            <a:r>
              <a:rPr lang="en-US" dirty="0">
                <a:latin typeface="Times New Roman" pitchFamily="18" charset="0"/>
                <a:cs typeface="Times New Roman" pitchFamily="18" charset="0"/>
              </a:rPr>
              <a:t>Provision for NSS, NCC, scouts and guides, educational tours games and sports to satisfy their gregarious instinct</a:t>
            </a:r>
          </a:p>
          <a:p>
            <a:r>
              <a:rPr lang="en-US" dirty="0">
                <a:latin typeface="Times New Roman" pitchFamily="18" charset="0"/>
                <a:cs typeface="Times New Roman" pitchFamily="18" charset="0"/>
              </a:rPr>
              <a:t>Organize artistic and literary programs</a:t>
            </a:r>
          </a:p>
          <a:p>
            <a:r>
              <a:rPr lang="en-US" dirty="0">
                <a:latin typeface="Times New Roman" pitchFamily="18" charset="0"/>
                <a:cs typeface="Times New Roman" pitchFamily="18" charset="0"/>
              </a:rPr>
              <a:t>Encouraged to study biographies and auto biographies of great men</a:t>
            </a:r>
          </a:p>
          <a:p>
            <a:r>
              <a:rPr lang="en-US" dirty="0">
                <a:latin typeface="Times New Roman" pitchFamily="18" charset="0"/>
                <a:cs typeface="Times New Roman" pitchFamily="18" charset="0"/>
              </a:rPr>
              <a:t>Proper educational and vocational guidance should be provided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Principles of Growth and Development</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Development is a continuous development</a:t>
            </a:r>
          </a:p>
          <a:p>
            <a:r>
              <a:rPr lang="en-US" dirty="0">
                <a:latin typeface="Times New Roman" pitchFamily="18" charset="0"/>
                <a:cs typeface="Times New Roman" pitchFamily="18" charset="0"/>
              </a:rPr>
              <a:t>Development follows a pattern</a:t>
            </a:r>
          </a:p>
          <a:p>
            <a:r>
              <a:rPr lang="en-US" dirty="0">
                <a:latin typeface="Times New Roman" pitchFamily="18" charset="0"/>
                <a:cs typeface="Times New Roman" pitchFamily="18" charset="0"/>
              </a:rPr>
              <a:t>Developments proceeds from general to specific responses</a:t>
            </a:r>
          </a:p>
          <a:p>
            <a:r>
              <a:rPr lang="en-US" dirty="0">
                <a:latin typeface="Times New Roman" pitchFamily="18" charset="0"/>
                <a:cs typeface="Times New Roman" pitchFamily="18" charset="0"/>
              </a:rPr>
              <a:t>The rate of development is not uniform throughout life </a:t>
            </a:r>
          </a:p>
          <a:p>
            <a:r>
              <a:rPr lang="en-US" dirty="0">
                <a:latin typeface="Times New Roman" pitchFamily="18" charset="0"/>
                <a:cs typeface="Times New Roman" pitchFamily="18" charset="0"/>
              </a:rPr>
              <a:t>Most of the traits are correlated in the process of development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Developmental is predictable</a:t>
            </a:r>
          </a:p>
          <a:p>
            <a:r>
              <a:rPr lang="en-US" dirty="0">
                <a:latin typeface="Times New Roman" pitchFamily="18" charset="0"/>
                <a:cs typeface="Times New Roman" pitchFamily="18" charset="0"/>
              </a:rPr>
              <a:t>There is wide individual difference in development</a:t>
            </a:r>
          </a:p>
          <a:p>
            <a:r>
              <a:rPr lang="en-US" dirty="0">
                <a:latin typeface="Times New Roman" pitchFamily="18" charset="0"/>
                <a:cs typeface="Times New Roman" pitchFamily="18" charset="0"/>
              </a:rPr>
              <a:t>Development is the product of the interaction between the organism and his environment</a:t>
            </a:r>
          </a:p>
          <a:p>
            <a:r>
              <a:rPr lang="en-US" dirty="0">
                <a:latin typeface="Times New Roman" pitchFamily="18" charset="0"/>
                <a:cs typeface="Times New Roman" pitchFamily="18" charset="0"/>
              </a:rPr>
              <a:t>Development is cumulative</a:t>
            </a:r>
          </a:p>
          <a:p>
            <a:r>
              <a:rPr lang="en-US" dirty="0">
                <a:latin typeface="Times New Roman" pitchFamily="18" charset="0"/>
                <a:cs typeface="Times New Roman" pitchFamily="18" charset="0"/>
              </a:rPr>
              <a:t>Development is application oriented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Difference between Growth and development</a:t>
            </a:r>
          </a:p>
        </p:txBody>
      </p:sp>
      <p:sp>
        <p:nvSpPr>
          <p:cNvPr id="3" name="Text Placeholder 2"/>
          <p:cNvSpPr>
            <a:spLocks noGrp="1"/>
          </p:cNvSpPr>
          <p:nvPr>
            <p:ph type="body" idx="1"/>
          </p:nvPr>
        </p:nvSpPr>
        <p:spPr/>
        <p:txBody>
          <a:bodyPr/>
          <a:lstStyle/>
          <a:p>
            <a:r>
              <a:rPr lang="en-US" dirty="0">
                <a:latin typeface="Times New Roman" pitchFamily="18" charset="0"/>
                <a:cs typeface="Times New Roman" pitchFamily="18" charset="0"/>
              </a:rPr>
              <a:t>Growth</a:t>
            </a:r>
          </a:p>
        </p:txBody>
      </p:sp>
      <p:sp>
        <p:nvSpPr>
          <p:cNvPr id="4" name="Text Placeholder 3"/>
          <p:cNvSpPr>
            <a:spLocks noGrp="1"/>
          </p:cNvSpPr>
          <p:nvPr>
            <p:ph type="body" sz="half" idx="3"/>
          </p:nvPr>
        </p:nvSpPr>
        <p:spPr/>
        <p:txBody>
          <a:bodyPr/>
          <a:lstStyle/>
          <a:p>
            <a:r>
              <a:rPr lang="en-US" dirty="0">
                <a:latin typeface="Times New Roman" pitchFamily="18" charset="0"/>
                <a:cs typeface="Times New Roman" pitchFamily="18" charset="0"/>
              </a:rPr>
              <a:t>Development</a:t>
            </a:r>
          </a:p>
        </p:txBody>
      </p:sp>
      <p:sp>
        <p:nvSpPr>
          <p:cNvPr id="5" name="Content Placeholder 4"/>
          <p:cNvSpPr>
            <a:spLocks noGrp="1"/>
          </p:cNvSpPr>
          <p:nvPr>
            <p:ph sz="quarter" idx="2"/>
          </p:nvPr>
        </p:nvSpPr>
        <p:spPr/>
        <p:txBody>
          <a:bodyPr>
            <a:normAutofit fontScale="85000" lnSpcReduction="20000"/>
          </a:bodyPr>
          <a:lstStyle/>
          <a:p>
            <a:r>
              <a:rPr lang="en-US" dirty="0">
                <a:latin typeface="Times New Roman" pitchFamily="18" charset="0"/>
                <a:cs typeface="Times New Roman" pitchFamily="18" charset="0"/>
              </a:rPr>
              <a:t>It is a narrow term referring only to the physical growth</a:t>
            </a:r>
          </a:p>
          <a:p>
            <a:r>
              <a:rPr lang="en-US" dirty="0">
                <a:latin typeface="Times New Roman" pitchFamily="18" charset="0"/>
                <a:cs typeface="Times New Roman" pitchFamily="18" charset="0"/>
              </a:rPr>
              <a:t>Refers to increase in size, height, weight, length etc</a:t>
            </a:r>
          </a:p>
          <a:p>
            <a:r>
              <a:rPr lang="en-US" dirty="0">
                <a:latin typeface="Times New Roman" pitchFamily="18" charset="0"/>
                <a:cs typeface="Times New Roman" pitchFamily="18" charset="0"/>
              </a:rPr>
              <a:t>It is quantitative in nature and can be measured in terms of meter, gram etc which are standard units.</a:t>
            </a:r>
          </a:p>
          <a:p>
            <a:r>
              <a:rPr lang="en-US" dirty="0">
                <a:latin typeface="Times New Roman" pitchFamily="18" charset="0"/>
                <a:cs typeface="Times New Roman" pitchFamily="18" charset="0"/>
              </a:rPr>
              <a:t>Growth stops when maturity is reached</a:t>
            </a:r>
          </a:p>
          <a:p>
            <a:r>
              <a:rPr lang="en-US" dirty="0">
                <a:latin typeface="Times New Roman" pitchFamily="18" charset="0"/>
                <a:cs typeface="Times New Roman" pitchFamily="18" charset="0"/>
              </a:rPr>
              <a:t>It is structural in nature</a:t>
            </a:r>
          </a:p>
          <a:p>
            <a:r>
              <a:rPr lang="en-US" dirty="0">
                <a:latin typeface="Times New Roman" pitchFamily="18" charset="0"/>
                <a:cs typeface="Times New Roman" pitchFamily="18" charset="0"/>
              </a:rPr>
              <a:t>Describes changes in particular aspects of the body</a:t>
            </a:r>
          </a:p>
        </p:txBody>
      </p:sp>
      <p:sp>
        <p:nvSpPr>
          <p:cNvPr id="6" name="Content Placeholder 5"/>
          <p:cNvSpPr>
            <a:spLocks noGrp="1"/>
          </p:cNvSpPr>
          <p:nvPr>
            <p:ph sz="quarter" idx="4"/>
          </p:nvPr>
        </p:nvSpPr>
        <p:spPr/>
        <p:txBody>
          <a:bodyPr>
            <a:normAutofit fontScale="62500" lnSpcReduction="20000"/>
          </a:bodyPr>
          <a:lstStyle/>
          <a:p>
            <a:r>
              <a:rPr lang="en-US" sz="2800" dirty="0">
                <a:latin typeface="Times New Roman" pitchFamily="18" charset="0"/>
                <a:cs typeface="Times New Roman" pitchFamily="18" charset="0"/>
              </a:rPr>
              <a:t>It is much broader and comprehensive term referring to all aspects of human personality- physical, social, mental, emotional etc</a:t>
            </a:r>
          </a:p>
          <a:p>
            <a:r>
              <a:rPr lang="en-US" sz="2800" dirty="0">
                <a:latin typeface="Times New Roman" pitchFamily="18" charset="0"/>
                <a:cs typeface="Times New Roman" pitchFamily="18" charset="0"/>
              </a:rPr>
              <a:t>Refers to overall changes in shape, form or structure.</a:t>
            </a:r>
          </a:p>
          <a:p>
            <a:r>
              <a:rPr lang="en-US" sz="2800" dirty="0">
                <a:latin typeface="Times New Roman" pitchFamily="18" charset="0"/>
                <a:cs typeface="Times New Roman" pitchFamily="18" charset="0"/>
              </a:rPr>
              <a:t>It is qualitative in nature and difficult to measure</a:t>
            </a:r>
          </a:p>
          <a:p>
            <a:r>
              <a:rPr lang="en-US" sz="2800" dirty="0">
                <a:latin typeface="Times New Roman" pitchFamily="18" charset="0"/>
                <a:cs typeface="Times New Roman" pitchFamily="18" charset="0"/>
              </a:rPr>
              <a:t>It is a continuous and lifelong process</a:t>
            </a:r>
          </a:p>
          <a:p>
            <a:r>
              <a:rPr lang="en-US" sz="2800" dirty="0">
                <a:latin typeface="Times New Roman" pitchFamily="18" charset="0"/>
                <a:cs typeface="Times New Roman" pitchFamily="18" charset="0"/>
              </a:rPr>
              <a:t>Development is functional in nature resulting in efficiency and maturity</a:t>
            </a:r>
          </a:p>
          <a:p>
            <a:r>
              <a:rPr lang="en-US" sz="2800" dirty="0">
                <a:latin typeface="Times New Roman" pitchFamily="18" charset="0"/>
                <a:cs typeface="Times New Roman" pitchFamily="18" charset="0"/>
              </a:rPr>
              <a:t>Describes changes in the organism as a whole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 y="457200"/>
            <a:ext cx="8229600" cy="1371600"/>
          </a:xfrm>
        </p:spPr>
        <p:txBody>
          <a:bodyPr/>
          <a:lstStyle/>
          <a:p>
            <a:pPr eaLnBrk="1" hangingPunct="1"/>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Life Stages</a:t>
            </a:r>
          </a:p>
        </p:txBody>
      </p:sp>
      <p:sp>
        <p:nvSpPr>
          <p:cNvPr id="4099" name="Rectangle 3"/>
          <p:cNvSpPr>
            <a:spLocks noGrp="1" noChangeArrowheads="1"/>
          </p:cNvSpPr>
          <p:nvPr>
            <p:ph type="body" idx="1"/>
          </p:nvPr>
        </p:nvSpPr>
        <p:spPr/>
        <p:txBody>
          <a:bodyPr/>
          <a:lstStyle/>
          <a:p>
            <a:pPr eaLnBrk="1" hangingPunct="1"/>
            <a:r>
              <a:rPr lang="en-US" dirty="0">
                <a:latin typeface="Times New Roman" pitchFamily="18" charset="0"/>
                <a:cs typeface="Times New Roman" pitchFamily="18" charset="0"/>
              </a:rPr>
              <a:t>Growth and development begins at birth and ends at death</a:t>
            </a:r>
          </a:p>
          <a:p>
            <a:pPr eaLnBrk="1" hangingPunct="1"/>
            <a:r>
              <a:rPr lang="en-US" dirty="0">
                <a:latin typeface="Times New Roman" pitchFamily="18" charset="0"/>
                <a:cs typeface="Times New Roman" pitchFamily="18" charset="0"/>
              </a:rPr>
              <a:t>During an entire lifetime, individuals have needs that must be met</a:t>
            </a:r>
          </a:p>
          <a:p>
            <a:pPr eaLnBrk="1" hangingPunct="1"/>
            <a:r>
              <a:rPr lang="en-US" dirty="0">
                <a:latin typeface="Times New Roman" pitchFamily="18" charset="0"/>
                <a:cs typeface="Times New Roman" pitchFamily="18" charset="0"/>
              </a:rPr>
              <a:t>Health care workers need to be aware of the various stages and needs of the individual to provide quality health care</a:t>
            </a:r>
          </a:p>
        </p:txBody>
      </p:sp>
      <p:pic>
        <p:nvPicPr>
          <p:cNvPr id="5124" name="Picture 7" descr="http://images.clipart.com/thb/thb8/PH/pub5361-070801/41830147.thb.jpg?1001639965"/>
          <p:cNvPicPr>
            <a:picLocks noChangeAspect="1" noChangeArrowheads="1"/>
          </p:cNvPicPr>
          <p:nvPr/>
        </p:nvPicPr>
        <p:blipFill>
          <a:blip r:embed="rId3"/>
          <a:srcRect/>
          <a:stretch>
            <a:fillRect/>
          </a:stretch>
        </p:blipFill>
        <p:spPr bwMode="auto">
          <a:xfrm>
            <a:off x="5257800" y="152401"/>
            <a:ext cx="2819400" cy="1676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 calcmode="lin" valueType="num">
                                      <p:cBhvr additive="base">
                                        <p:cTn id="7"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Effect transition="in" filter="checkerboard(across)">
                                      <p:cBhvr>
                                        <p:cTn id="13"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latin typeface="Times New Roman" pitchFamily="18" charset="0"/>
                <a:cs typeface="Times New Roman" pitchFamily="18" charset="0"/>
              </a:rPr>
              <a:t>Life Stages </a:t>
            </a:r>
            <a:endParaRPr lang="en-US" sz="3600" dirty="0">
              <a:latin typeface="Times New Roman" pitchFamily="18" charset="0"/>
              <a:cs typeface="Times New Roman" pitchFamily="18" charset="0"/>
            </a:endParaRPr>
          </a:p>
        </p:txBody>
      </p:sp>
      <p:sp>
        <p:nvSpPr>
          <p:cNvPr id="6147" name="Rectangle 3"/>
          <p:cNvSpPr>
            <a:spLocks noGrp="1" noChangeArrowheads="1"/>
          </p:cNvSpPr>
          <p:nvPr>
            <p:ph type="body" idx="1"/>
          </p:nvPr>
        </p:nvSpPr>
        <p:spPr/>
        <p:txBody>
          <a:bodyPr/>
          <a:lstStyle/>
          <a:p>
            <a:pPr eaLnBrk="1" hangingPunct="1"/>
            <a:r>
              <a:rPr lang="en-US" dirty="0">
                <a:latin typeface="Times New Roman" pitchFamily="18" charset="0"/>
                <a:cs typeface="Times New Roman" pitchFamily="18" charset="0"/>
              </a:rPr>
              <a:t>Infancy: birth to 0-2 year</a:t>
            </a:r>
          </a:p>
          <a:p>
            <a:pPr eaLnBrk="1" hangingPunct="1"/>
            <a:r>
              <a:rPr lang="en-US" dirty="0">
                <a:latin typeface="Times New Roman" pitchFamily="18" charset="0"/>
                <a:cs typeface="Times New Roman" pitchFamily="18" charset="0"/>
              </a:rPr>
              <a:t>Early childhood: 2-6 years</a:t>
            </a:r>
          </a:p>
          <a:p>
            <a:pPr eaLnBrk="1" hangingPunct="1"/>
            <a:r>
              <a:rPr lang="en-US" dirty="0">
                <a:latin typeface="Times New Roman" pitchFamily="18" charset="0"/>
                <a:cs typeface="Times New Roman" pitchFamily="18" charset="0"/>
              </a:rPr>
              <a:t>Late childhood: 6-12 years</a:t>
            </a:r>
          </a:p>
          <a:p>
            <a:pPr eaLnBrk="1" hangingPunct="1"/>
            <a:r>
              <a:rPr lang="en-US" dirty="0">
                <a:latin typeface="Times New Roman" pitchFamily="18" charset="0"/>
                <a:cs typeface="Times New Roman" pitchFamily="18" charset="0"/>
              </a:rPr>
              <a:t>Adolescence: 12-20 years</a:t>
            </a:r>
          </a:p>
          <a:p>
            <a:pPr eaLnBrk="1" hangingPunct="1"/>
            <a:r>
              <a:rPr lang="en-US" dirty="0">
                <a:latin typeface="Times New Roman" pitchFamily="18" charset="0"/>
                <a:cs typeface="Times New Roman" pitchFamily="18" charset="0"/>
              </a:rPr>
              <a:t>Early adulthood: 20-40 years</a:t>
            </a:r>
          </a:p>
          <a:p>
            <a:pPr eaLnBrk="1" hangingPunct="1"/>
            <a:r>
              <a:rPr lang="en-US" dirty="0">
                <a:latin typeface="Times New Roman" pitchFamily="18" charset="0"/>
                <a:cs typeface="Times New Roman" pitchFamily="18" charset="0"/>
              </a:rPr>
              <a:t>Middle adulthood: 40-65 years</a:t>
            </a:r>
          </a:p>
          <a:p>
            <a:pPr eaLnBrk="1" hangingPunct="1"/>
            <a:r>
              <a:rPr lang="en-US" dirty="0">
                <a:latin typeface="Times New Roman" pitchFamily="18" charset="0"/>
                <a:cs typeface="Times New Roman" pitchFamily="18" charset="0"/>
              </a:rPr>
              <a:t>Late adulthood: 65 years and up</a:t>
            </a:r>
          </a:p>
          <a:p>
            <a:pPr eaLnBrk="1" hangingPunct="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a:latin typeface="Times New Roman" pitchFamily="18" charset="0"/>
                <a:cs typeface="Times New Roman" pitchFamily="18" charset="0"/>
              </a:rPr>
              <a:t>Infancy</a:t>
            </a:r>
          </a:p>
        </p:txBody>
      </p:sp>
      <p:sp>
        <p:nvSpPr>
          <p:cNvPr id="8195" name="Rectangle 3"/>
          <p:cNvSpPr>
            <a:spLocks noGrp="1" noChangeArrowheads="1"/>
          </p:cNvSpPr>
          <p:nvPr>
            <p:ph type="body" idx="1"/>
          </p:nvPr>
        </p:nvSpPr>
        <p:spPr/>
        <p:txBody>
          <a:bodyPr/>
          <a:lstStyle/>
          <a:p>
            <a:pPr eaLnBrk="1" hangingPunct="1">
              <a:lnSpc>
                <a:spcPct val="80000"/>
              </a:lnSpc>
            </a:pPr>
            <a:r>
              <a:rPr lang="en-US" sz="2800" dirty="0">
                <a:latin typeface="Times New Roman" pitchFamily="18" charset="0"/>
                <a:cs typeface="Times New Roman" pitchFamily="18" charset="0"/>
              </a:rPr>
              <a:t>Age: birth to 2 year old</a:t>
            </a:r>
          </a:p>
          <a:p>
            <a:pPr eaLnBrk="1" hangingPunct="1">
              <a:lnSpc>
                <a:spcPct val="80000"/>
              </a:lnSpc>
            </a:pPr>
            <a:r>
              <a:rPr lang="en-US" sz="2800" dirty="0">
                <a:latin typeface="Times New Roman" pitchFamily="18" charset="0"/>
                <a:cs typeface="Times New Roman" pitchFamily="18" charset="0"/>
              </a:rPr>
              <a:t>Conflict – Trust vs. Mistrust</a:t>
            </a:r>
          </a:p>
          <a:p>
            <a:pPr eaLnBrk="1" hangingPunct="1">
              <a:lnSpc>
                <a:spcPct val="80000"/>
              </a:lnSpc>
            </a:pPr>
            <a:r>
              <a:rPr lang="en-US" sz="2800" dirty="0">
                <a:latin typeface="Times New Roman" pitchFamily="18" charset="0"/>
                <a:cs typeface="Times New Roman" pitchFamily="18" charset="0"/>
              </a:rPr>
              <a:t>Dramatic and rapid changes</a:t>
            </a:r>
          </a:p>
          <a:p>
            <a:pPr eaLnBrk="1" hangingPunct="1">
              <a:lnSpc>
                <a:spcPct val="80000"/>
              </a:lnSpc>
            </a:pPr>
            <a:r>
              <a:rPr lang="en-US" sz="2800" b="1" dirty="0">
                <a:latin typeface="Times New Roman" pitchFamily="18" charset="0"/>
                <a:cs typeface="Times New Roman" pitchFamily="18" charset="0"/>
              </a:rPr>
              <a:t>Physical development</a:t>
            </a:r>
            <a:r>
              <a:rPr lang="en-US" sz="2800" dirty="0">
                <a:latin typeface="Times New Roman" pitchFamily="18" charset="0"/>
                <a:cs typeface="Times New Roman" pitchFamily="18" charset="0"/>
              </a:rPr>
              <a:t>– roll over, crawl, walk, grasp objects</a:t>
            </a:r>
          </a:p>
          <a:p>
            <a:pPr eaLnBrk="1" hangingPunct="1">
              <a:lnSpc>
                <a:spcPct val="80000"/>
              </a:lnSpc>
            </a:pPr>
            <a:r>
              <a:rPr lang="en-US" sz="2800" b="1" dirty="0">
                <a:latin typeface="Times New Roman" pitchFamily="18" charset="0"/>
                <a:cs typeface="Times New Roman" pitchFamily="18" charset="0"/>
              </a:rPr>
              <a:t>Mental development</a:t>
            </a:r>
            <a:r>
              <a:rPr lang="en-US" sz="2800" dirty="0">
                <a:latin typeface="Times New Roman" pitchFamily="18" charset="0"/>
                <a:cs typeface="Times New Roman" pitchFamily="18" charset="0"/>
              </a:rPr>
              <a:t>—respond to cold, hunger, and pain by crying. Begin to recognize surroundings and become aware of surroundings and people</a:t>
            </a:r>
          </a:p>
        </p:txBody>
      </p:sp>
      <p:pic>
        <p:nvPicPr>
          <p:cNvPr id="9220" name="Picture 5" descr="http://images.clipart.com/thb/thb9/PH/5344_2004120013/021023_1736_00/19168188.thb.jpg?021023_1736_0007_l__s"/>
          <p:cNvPicPr>
            <a:picLocks noChangeAspect="1" noChangeArrowheads="1"/>
          </p:cNvPicPr>
          <p:nvPr/>
        </p:nvPicPr>
        <p:blipFill>
          <a:blip r:embed="rId2"/>
          <a:srcRect/>
          <a:stretch>
            <a:fillRect/>
          </a:stretch>
        </p:blipFill>
        <p:spPr bwMode="auto">
          <a:xfrm>
            <a:off x="5486400" y="609600"/>
            <a:ext cx="3333750" cy="22193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animEffect transition="in" filter="box(in)">
                                      <p:cBhvr>
                                        <p:cTn id="7" dur="500"/>
                                        <p:tgtEl>
                                          <p:spTgt spid="819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195">
                                            <p:txEl>
                                              <p:pRg st="2" end="2"/>
                                            </p:txEl>
                                          </p:spTgt>
                                        </p:tgtEl>
                                        <p:attrNameLst>
                                          <p:attrName>style.visibility</p:attrName>
                                        </p:attrNameLst>
                                      </p:cBhvr>
                                      <p:to>
                                        <p:strVal val="visible"/>
                                      </p:to>
                                    </p:set>
                                    <p:anim calcmode="lin" valueType="num">
                                      <p:cBhvr additive="base">
                                        <p:cTn id="12"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8195">
                                            <p:txEl>
                                              <p:pRg st="3" end="3"/>
                                            </p:txEl>
                                          </p:spTgt>
                                        </p:tgtEl>
                                        <p:attrNameLst>
                                          <p:attrName>style.visibility</p:attrName>
                                        </p:attrNameLst>
                                      </p:cBhvr>
                                      <p:to>
                                        <p:strVal val="visible"/>
                                      </p:to>
                                    </p:set>
                                    <p:animEffect transition="in" filter="box(in)">
                                      <p:cBhvr>
                                        <p:cTn id="18" dur="500"/>
                                        <p:tgtEl>
                                          <p:spTgt spid="819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animEffect transition="in" filter="box(in)">
                                      <p:cBhvr>
                                        <p:cTn id="23"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a:latin typeface="Times New Roman" pitchFamily="18" charset="0"/>
                <a:cs typeface="Times New Roman" pitchFamily="18" charset="0"/>
              </a:rPr>
              <a:t>Infancy</a:t>
            </a:r>
          </a:p>
        </p:txBody>
      </p:sp>
      <p:sp>
        <p:nvSpPr>
          <p:cNvPr id="9219" name="Rectangle 3"/>
          <p:cNvSpPr>
            <a:spLocks noGrp="1" noChangeArrowheads="1"/>
          </p:cNvSpPr>
          <p:nvPr>
            <p:ph type="body" idx="1"/>
          </p:nvPr>
        </p:nvSpPr>
        <p:spPr/>
        <p:txBody>
          <a:bodyPr/>
          <a:lstStyle/>
          <a:p>
            <a:pPr eaLnBrk="1" hangingPunct="1"/>
            <a:r>
              <a:rPr lang="en-US" b="1" dirty="0">
                <a:latin typeface="Times New Roman" pitchFamily="18" charset="0"/>
                <a:cs typeface="Times New Roman" pitchFamily="18" charset="0"/>
              </a:rPr>
              <a:t>Emotional development </a:t>
            </a:r>
            <a:r>
              <a:rPr lang="en-US" dirty="0">
                <a:latin typeface="Times New Roman" pitchFamily="18" charset="0"/>
                <a:cs typeface="Times New Roman" pitchFamily="18" charset="0"/>
              </a:rPr>
              <a:t>– show anger, distrust, happiness, excitement, etc.</a:t>
            </a:r>
          </a:p>
          <a:p>
            <a:pPr eaLnBrk="1" hangingPunct="1"/>
            <a:r>
              <a:rPr lang="en-US" b="1" dirty="0">
                <a:latin typeface="Times New Roman" pitchFamily="18" charset="0"/>
                <a:cs typeface="Times New Roman" pitchFamily="18" charset="0"/>
              </a:rPr>
              <a:t>Social development </a:t>
            </a:r>
            <a:r>
              <a:rPr lang="en-US" dirty="0">
                <a:latin typeface="Times New Roman" pitchFamily="18" charset="0"/>
                <a:cs typeface="Times New Roman" pitchFamily="18" charset="0"/>
              </a:rPr>
              <a:t>– self-centeredness concept of the newborn to recognition of others in their environment</a:t>
            </a:r>
          </a:p>
          <a:p>
            <a:pPr lvl="1" eaLnBrk="1" hangingPunct="1"/>
            <a:r>
              <a:rPr lang="en-US" dirty="0">
                <a:latin typeface="Times New Roman" pitchFamily="18" charset="0"/>
                <a:cs typeface="Times New Roman" pitchFamily="18" charset="0"/>
              </a:rPr>
              <a:t>Infants are dependent on others for all needs</a:t>
            </a:r>
          </a:p>
          <a:p>
            <a:pPr eaLnBrk="1" hangingPunct="1"/>
            <a:endParaRPr lang="en-US" dirty="0"/>
          </a:p>
          <a:p>
            <a:pPr eaLnBrk="1" hangingPunct="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checkerboard(across)">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checkerboard(across)">
                                      <p:cBhvr>
                                        <p:cTn id="12" dur="500"/>
                                        <p:tgtEl>
                                          <p:spTgt spid="92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blinds(horizontal)">
                                      <p:cBhvr>
                                        <p:cTn id="17"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207</TotalTime>
  <Words>1374</Words>
  <Application>Microsoft Office PowerPoint</Application>
  <PresentationFormat>On-screen Show (4:3)</PresentationFormat>
  <Paragraphs>127</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Metro</vt:lpstr>
      <vt:lpstr>Shahid Virpatni Lakshmi Mahavidyalaya,  Titave Department of Home Science       ( Food Science &amp; Nutrition)  Class : FY                               Sem :I</vt:lpstr>
      <vt:lpstr>Four main types of Growth and Development</vt:lpstr>
      <vt:lpstr>Principles of Growth and Development</vt:lpstr>
      <vt:lpstr>PowerPoint Presentation</vt:lpstr>
      <vt:lpstr>Difference between Growth and development</vt:lpstr>
      <vt:lpstr> Life Stages</vt:lpstr>
      <vt:lpstr>Life Stages </vt:lpstr>
      <vt:lpstr>Infancy</vt:lpstr>
      <vt:lpstr>Infancy</vt:lpstr>
      <vt:lpstr>Educational implication of infancy stage</vt:lpstr>
      <vt:lpstr>Early Childhood</vt:lpstr>
      <vt:lpstr>Early Childhood</vt:lpstr>
      <vt:lpstr>Late Childhood</vt:lpstr>
      <vt:lpstr>Late Childhood</vt:lpstr>
      <vt:lpstr>Educational implications of childhood stage</vt:lpstr>
      <vt:lpstr>Adolescence</vt:lpstr>
      <vt:lpstr>Adolescence</vt:lpstr>
      <vt:lpstr>Adolescence</vt:lpstr>
      <vt:lpstr>Substance Abuse</vt:lpstr>
      <vt:lpstr>Reasons Chemicals Used</vt:lpstr>
      <vt:lpstr>Educational implications of adolescence stage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Growth and Development</dc:title>
  <dc:creator>LENOVO</dc:creator>
  <cp:lastModifiedBy>Shahid PC</cp:lastModifiedBy>
  <cp:revision>31</cp:revision>
  <dcterms:created xsi:type="dcterms:W3CDTF">2014-08-28T17:08:26Z</dcterms:created>
  <dcterms:modified xsi:type="dcterms:W3CDTF">2023-12-06T10:37:15Z</dcterms:modified>
</cp:coreProperties>
</file>