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1"/>
  </p:notesMasterIdLst>
  <p:sldIdLst>
    <p:sldId id="265" r:id="rId5"/>
    <p:sldId id="256" r:id="rId6"/>
    <p:sldId id="262" r:id="rId7"/>
    <p:sldId id="257" r:id="rId8"/>
    <p:sldId id="264"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65"/>
            <p14:sldId id="256"/>
          </p14:sldIdLst>
        </p14:section>
        <p14:section name="Design, Impress, Work Together" id="{B9B51309-D148-4332-87C2-07BE32FBCA3B}">
          <p14:sldIdLst>
            <p14:sldId id="262"/>
            <p14:sldId id="257"/>
            <p14:sldId id="264"/>
          </p14:sldIdLst>
        </p14:section>
        <p14:section name="Learn More" id="{2CC34DB2-6590-42C0-AD4B-A04C6060184E}">
          <p14:sldIdLst>
            <p14:sldId id="26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B4A6"/>
    <a:srgbClr val="734F29"/>
    <a:srgbClr val="D24726"/>
    <a:srgbClr val="DD462F"/>
    <a:srgbClr val="AEB785"/>
    <a:srgbClr val="EFD5A2"/>
    <a:srgbClr val="3B3026"/>
    <a:srgbClr val="ECE1CA"/>
    <a:srgbClr val="7955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snapToGrid="0">
      <p:cViewPr varScale="1">
        <p:scale>
          <a:sx n="92" d="100"/>
          <a:sy n="92" d="100"/>
        </p:scale>
        <p:origin x="49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4/11/2024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2</a:t>
            </a:fld>
            <a:endParaRPr lang="en-US"/>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 </a:t>
            </a:r>
            <a:r>
              <a:rPr lang="en-US" baseline="0" dirty="0" smtClean="0"/>
              <a:t>Slide Show mode, click the arrow to enter the PowerPoint Getting Started Center.</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6</a:t>
            </a:fld>
            <a:endParaRPr lang="en-US"/>
          </a:p>
        </p:txBody>
      </p:sp>
    </p:spTree>
    <p:extLst>
      <p:ext uri="{BB962C8B-B14F-4D97-AF65-F5344CB8AC3E}">
        <p14:creationId xmlns:p14="http://schemas.microsoft.com/office/powerpoint/2010/main" val="18511961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BEEBAAA-29B5-4AF5-BC5F-7E580C29002D}" type="datetimeFigureOut">
              <a:rPr lang="en-US" smtClean="0"/>
              <a:t>4/11/2024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860EDB8-5305-433F-BE41-D7A86D811DB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42760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a:p>
        </p:txBody>
      </p:sp>
    </p:spTree>
    <p:extLst>
      <p:ext uri="{BB962C8B-B14F-4D97-AF65-F5344CB8AC3E}">
        <p14:creationId xmlns:p14="http://schemas.microsoft.com/office/powerpoint/2010/main" val="349419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0144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9989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Tree>
    <p:extLst>
      <p:ext uri="{BB962C8B-B14F-4D97-AF65-F5344CB8AC3E}">
        <p14:creationId xmlns:p14="http://schemas.microsoft.com/office/powerpoint/2010/main" val="401808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5302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469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80292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94662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85713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18598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EEBAAA-29B5-4AF5-BC5F-7E580C29002D}"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a:p>
        </p:txBody>
      </p:sp>
      <p:sp>
        <p:nvSpPr>
          <p:cNvPr id="9" name="Rectangle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1156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EEBAAA-29B5-4AF5-BC5F-7E580C29002D}" type="datetimeFigureOut">
              <a:rPr lang="en-US" smtClean="0"/>
              <a:t>4/11/2024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60EDB8-5305-433F-BE41-D7A86D811DB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92802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EEBAAA-29B5-4AF5-BC5F-7E580C29002D}" type="datetimeFigureOut">
              <a:rPr lang="en-US" smtClean="0"/>
              <a:t>4/11/2024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60EDB8-5305-433F-BE41-D7A86D811DB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07946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en-US" smtClean="0"/>
              <a:t>4/11/2024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60EDB8-5305-433F-BE41-D7A86D811DB3}" type="slidenum">
              <a:rPr lang="en-US" smtClean="0"/>
              <a:t>‹#›</a:t>
            </a:fld>
            <a:endParaRPr lang="en-US"/>
          </a:p>
        </p:txBody>
      </p:sp>
    </p:spTree>
    <p:extLst>
      <p:ext uri="{BB962C8B-B14F-4D97-AF65-F5344CB8AC3E}">
        <p14:creationId xmlns:p14="http://schemas.microsoft.com/office/powerpoint/2010/main" val="3050631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166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a:p>
        </p:txBody>
      </p:sp>
    </p:spTree>
    <p:extLst>
      <p:ext uri="{BB962C8B-B14F-4D97-AF65-F5344CB8AC3E}">
        <p14:creationId xmlns:p14="http://schemas.microsoft.com/office/powerpoint/2010/main" val="2667949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EEBAAA-29B5-4AF5-BC5F-7E580C29002D}" type="datetimeFigureOut">
              <a:rPr lang="en-US" smtClean="0"/>
              <a:t>4/11/2024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60EDB8-5305-433F-BE41-D7A86D811DB3}" type="slidenum">
              <a:rPr lang="en-US" smtClean="0"/>
              <a:t>‹#›</a:t>
            </a:fld>
            <a:endParaRPr lang="en-US"/>
          </a:p>
        </p:txBody>
      </p:sp>
    </p:spTree>
    <p:extLst>
      <p:ext uri="{BB962C8B-B14F-4D97-AF65-F5344CB8AC3E}">
        <p14:creationId xmlns:p14="http://schemas.microsoft.com/office/powerpoint/2010/main" val="3193126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o15.officeredir.microsoft.com/r/rlid2013GettingStartedCntrPPT?clid=1033"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62000" y="1295400"/>
            <a:ext cx="9223664" cy="2019300"/>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rgbClr val="FF0000"/>
                </a:solidFill>
              </a:rPr>
              <a:t/>
            </a:r>
            <a:br>
              <a:rPr lang="en-US" sz="2400" dirty="0" smtClean="0">
                <a:solidFill>
                  <a:srgbClr val="FF0000"/>
                </a:solidFill>
              </a:rPr>
            </a:br>
            <a:r>
              <a:rPr lang="en-US" sz="2400" dirty="0" smtClean="0">
                <a:solidFill>
                  <a:srgbClr val="FF0000"/>
                </a:solidFill>
              </a:rPr>
              <a:t>      </a:t>
            </a:r>
            <a:r>
              <a:rPr lang="en-US" sz="2800" b="1" dirty="0" err="1" smtClean="0">
                <a:solidFill>
                  <a:srgbClr val="EFD5A2"/>
                </a:solidFill>
                <a:latin typeface="Algerian" panose="04020705040A02060702" pitchFamily="82" charset="0"/>
              </a:rPr>
              <a:t>Shahid</a:t>
            </a:r>
            <a:r>
              <a:rPr lang="en-US" sz="2800" b="1" dirty="0" smtClean="0">
                <a:solidFill>
                  <a:srgbClr val="EFD5A2"/>
                </a:solidFill>
                <a:latin typeface="Algerian" panose="04020705040A02060702" pitchFamily="82" charset="0"/>
              </a:rPr>
              <a:t> </a:t>
            </a:r>
            <a:r>
              <a:rPr lang="en-US" sz="2800" b="1" dirty="0" err="1" smtClean="0">
                <a:solidFill>
                  <a:srgbClr val="EFD5A2"/>
                </a:solidFill>
                <a:latin typeface="Algerian" panose="04020705040A02060702" pitchFamily="82" charset="0"/>
              </a:rPr>
              <a:t>Virpatni</a:t>
            </a:r>
            <a:r>
              <a:rPr lang="en-US" sz="2800" b="1" dirty="0" smtClean="0">
                <a:solidFill>
                  <a:srgbClr val="EFD5A2"/>
                </a:solidFill>
                <a:latin typeface="Algerian" panose="04020705040A02060702" pitchFamily="82" charset="0"/>
              </a:rPr>
              <a:t> </a:t>
            </a:r>
            <a:r>
              <a:rPr lang="en-US" sz="2800" b="1" dirty="0" err="1" smtClean="0">
                <a:solidFill>
                  <a:srgbClr val="EFD5A2"/>
                </a:solidFill>
                <a:latin typeface="Algerian" panose="04020705040A02060702" pitchFamily="82" charset="0"/>
              </a:rPr>
              <a:t>Laxmi</a:t>
            </a:r>
            <a:r>
              <a:rPr lang="en-US" sz="2800" b="1" dirty="0" smtClean="0">
                <a:solidFill>
                  <a:srgbClr val="EFD5A2"/>
                </a:solidFill>
                <a:latin typeface="Algerian" panose="04020705040A02060702" pitchFamily="82" charset="0"/>
              </a:rPr>
              <a:t> </a:t>
            </a:r>
            <a:r>
              <a:rPr lang="en-US" sz="2800" b="1" dirty="0" err="1" smtClean="0">
                <a:solidFill>
                  <a:srgbClr val="EFD5A2"/>
                </a:solidFill>
                <a:latin typeface="Algerian" panose="04020705040A02060702" pitchFamily="82" charset="0"/>
              </a:rPr>
              <a:t>Mahavidyalaya</a:t>
            </a:r>
            <a:r>
              <a:rPr lang="en-US" sz="2800" b="1" dirty="0" smtClean="0">
                <a:solidFill>
                  <a:srgbClr val="EFD5A2"/>
                </a:solidFill>
                <a:latin typeface="Algerian" panose="04020705040A02060702" pitchFamily="82" charset="0"/>
              </a:rPr>
              <a:t>, </a:t>
            </a:r>
            <a:r>
              <a:rPr lang="en-US" sz="2800" b="1" dirty="0" err="1" smtClean="0">
                <a:solidFill>
                  <a:srgbClr val="EFD5A2"/>
                </a:solidFill>
                <a:latin typeface="Algerian" panose="04020705040A02060702" pitchFamily="82" charset="0"/>
              </a:rPr>
              <a:t>Titave</a:t>
            </a:r>
            <a:r>
              <a:rPr lang="en-IN" sz="3200" b="1" dirty="0" smtClean="0">
                <a:solidFill>
                  <a:srgbClr val="EFD5A2"/>
                </a:solidFill>
                <a:latin typeface="Algerian" panose="04020705040A02060702" pitchFamily="82" charset="0"/>
              </a:rPr>
              <a:t> </a:t>
            </a:r>
            <a:r>
              <a:rPr lang="en-IN" sz="2800" b="1" dirty="0" smtClean="0">
                <a:solidFill>
                  <a:schemeClr val="accent1">
                    <a:lumMod val="40000"/>
                    <a:lumOff val="60000"/>
                  </a:schemeClr>
                </a:solidFill>
                <a:latin typeface="Algerian" panose="04020705040A02060702" pitchFamily="82" charset="0"/>
              </a:rPr>
              <a:t/>
            </a:r>
            <a:br>
              <a:rPr lang="en-IN" sz="2800" b="1" dirty="0" smtClean="0">
                <a:solidFill>
                  <a:schemeClr val="accent1">
                    <a:lumMod val="40000"/>
                    <a:lumOff val="60000"/>
                  </a:schemeClr>
                </a:solidFill>
                <a:latin typeface="Algerian" panose="04020705040A02060702" pitchFamily="82" charset="0"/>
              </a:rPr>
            </a:br>
            <a:endParaRPr lang="en-IN" sz="2800" b="1" dirty="0" smtClean="0">
              <a:solidFill>
                <a:schemeClr val="accent1">
                  <a:lumMod val="40000"/>
                  <a:lumOff val="60000"/>
                </a:schemeClr>
              </a:solidFill>
              <a:latin typeface="Algerian" panose="04020705040A02060702" pitchFamily="82" charset="0"/>
            </a:endParaRPr>
          </a:p>
          <a:p>
            <a:r>
              <a:rPr lang="en-US" sz="3900" b="1" dirty="0" smtClean="0">
                <a:solidFill>
                  <a:srgbClr val="92D050"/>
                </a:solidFill>
                <a:latin typeface="Times New Roman" panose="02020603050405020304" pitchFamily="18" charset="0"/>
                <a:ea typeface="SimSun" panose="02010600030101010101" pitchFamily="2" charset="-122"/>
                <a:cs typeface="Times New Roman" panose="02020603050405020304" pitchFamily="18" charset="0"/>
              </a:rPr>
              <a:t>Department of Science</a:t>
            </a:r>
            <a:endParaRPr lang="en-US" sz="3900" dirty="0">
              <a:solidFill>
                <a:srgbClr val="92D05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0427" y="453390"/>
            <a:ext cx="1143000" cy="1303020"/>
          </a:xfrm>
          <a:prstGeom prst="rect">
            <a:avLst/>
          </a:prstGeom>
        </p:spPr>
      </p:pic>
      <p:sp>
        <p:nvSpPr>
          <p:cNvPr id="9" name="Subtitle 2"/>
          <p:cNvSpPr txBox="1">
            <a:spLocks/>
          </p:cNvSpPr>
          <p:nvPr/>
        </p:nvSpPr>
        <p:spPr>
          <a:xfrm>
            <a:off x="4191000" y="3505200"/>
            <a:ext cx="6553200" cy="2667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i="1" dirty="0" smtClean="0">
                <a:solidFill>
                  <a:srgbClr val="002060"/>
                </a:solidFill>
                <a:latin typeface="Times New Roman" panose="02020603050405020304" pitchFamily="18" charset="0"/>
                <a:cs typeface="Times New Roman" panose="02020603050405020304" pitchFamily="18" charset="0"/>
              </a:rPr>
              <a:t>Mrs. </a:t>
            </a:r>
            <a:r>
              <a:rPr lang="en-US" sz="2000" b="1" i="1" dirty="0" err="1" smtClean="0">
                <a:solidFill>
                  <a:srgbClr val="002060"/>
                </a:solidFill>
                <a:latin typeface="Times New Roman" panose="02020603050405020304" pitchFamily="18" charset="0"/>
                <a:cs typeface="Times New Roman" panose="02020603050405020304" pitchFamily="18" charset="0"/>
              </a:rPr>
              <a:t>Mrudula</a:t>
            </a:r>
            <a:r>
              <a:rPr lang="en-US" sz="2000" b="1" i="1" dirty="0" smtClean="0">
                <a:solidFill>
                  <a:srgbClr val="002060"/>
                </a:solidFill>
                <a:latin typeface="Times New Roman" panose="02020603050405020304" pitchFamily="18" charset="0"/>
                <a:cs typeface="Times New Roman" panose="02020603050405020304" pitchFamily="18" charset="0"/>
              </a:rPr>
              <a:t> </a:t>
            </a:r>
            <a:r>
              <a:rPr lang="en-US" sz="2000" b="1" i="1" dirty="0" err="1" smtClean="0">
                <a:solidFill>
                  <a:srgbClr val="002060"/>
                </a:solidFill>
                <a:latin typeface="Times New Roman" panose="02020603050405020304" pitchFamily="18" charset="0"/>
                <a:cs typeface="Times New Roman" panose="02020603050405020304" pitchFamily="18" charset="0"/>
              </a:rPr>
              <a:t>Bendigire</a:t>
            </a:r>
            <a:r>
              <a:rPr lang="en-US" sz="2000" b="1" i="1" dirty="0" smtClean="0">
                <a:solidFill>
                  <a:srgbClr val="002060"/>
                </a:solidFill>
                <a:latin typeface="Times New Roman" panose="02020603050405020304" pitchFamily="18" charset="0"/>
                <a:cs typeface="Times New Roman" panose="02020603050405020304" pitchFamily="18" charset="0"/>
              </a:rPr>
              <a:t> </a:t>
            </a:r>
          </a:p>
          <a:p>
            <a:pPr marL="0" indent="0">
              <a:buNone/>
            </a:pPr>
            <a:r>
              <a:rPr lang="en-US" sz="2000" b="1" i="1" dirty="0" smtClean="0">
                <a:solidFill>
                  <a:srgbClr val="002060"/>
                </a:solidFill>
                <a:latin typeface="Times New Roman" panose="02020603050405020304" pitchFamily="18" charset="0"/>
                <a:cs typeface="Times New Roman" panose="02020603050405020304" pitchFamily="18" charset="0"/>
              </a:rPr>
              <a:t>(</a:t>
            </a:r>
            <a:r>
              <a:rPr lang="en-US" sz="2000" b="1" i="1" dirty="0">
                <a:solidFill>
                  <a:srgbClr val="002060"/>
                </a:solidFill>
                <a:latin typeface="Times New Roman" panose="02020603050405020304" pitchFamily="18" charset="0"/>
                <a:cs typeface="Times New Roman" panose="02020603050405020304" pitchFamily="18" charset="0"/>
              </a:rPr>
              <a:t>Assistant Professor)</a:t>
            </a:r>
          </a:p>
          <a:p>
            <a:pPr marL="0" indent="0">
              <a:buNone/>
            </a:pPr>
            <a:endParaRPr lang="en-US" sz="2000" b="1" i="1" dirty="0" smtClean="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0491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5928" y="1339403"/>
            <a:ext cx="10515600" cy="1313646"/>
          </a:xfrm>
        </p:spPr>
        <p:txBody>
          <a:bodyPr/>
          <a:lstStyle/>
          <a:p>
            <a:r>
              <a:rPr lang="en-US" b="1" dirty="0" smtClean="0">
                <a:solidFill>
                  <a:schemeClr val="tx1"/>
                </a:solidFill>
              </a:rPr>
              <a:t>   </a:t>
            </a:r>
            <a:r>
              <a:rPr lang="en-US" b="1" dirty="0" err="1" smtClean="0">
                <a:solidFill>
                  <a:schemeClr val="tx1"/>
                </a:solidFill>
              </a:rPr>
              <a:t>ATP&amp;High</a:t>
            </a:r>
            <a:r>
              <a:rPr lang="en-US" b="1" dirty="0" smtClean="0">
                <a:solidFill>
                  <a:schemeClr val="tx1"/>
                </a:solidFill>
              </a:rPr>
              <a:t> Energy Compound</a:t>
            </a:r>
            <a:endParaRPr lang="en-US" b="1" dirty="0">
              <a:solidFill>
                <a:schemeClr val="tx1"/>
              </a:solidFill>
            </a:endParaRPr>
          </a:p>
        </p:txBody>
      </p:sp>
      <p:sp>
        <p:nvSpPr>
          <p:cNvPr id="3" name="Subtitle 2"/>
          <p:cNvSpPr>
            <a:spLocks noGrp="1"/>
          </p:cNvSpPr>
          <p:nvPr>
            <p:ph type="subTitle" idx="1"/>
          </p:nvPr>
        </p:nvSpPr>
        <p:spPr>
          <a:xfrm>
            <a:off x="2743200" y="5097730"/>
            <a:ext cx="6705599" cy="1137793"/>
          </a:xfrm>
        </p:spPr>
        <p:txBody>
          <a:bodyPr>
            <a:normAutofit/>
          </a:bodyPr>
          <a:lstStyle/>
          <a:p>
            <a:r>
              <a:rPr lang="en-US" dirty="0" smtClean="0"/>
              <a:t>ATP  Hydrolysis &amp; </a:t>
            </a:r>
            <a:r>
              <a:rPr lang="en-US" dirty="0" err="1" smtClean="0"/>
              <a:t>Phosphoryl</a:t>
            </a:r>
            <a:r>
              <a:rPr lang="en-US" dirty="0" smtClean="0"/>
              <a:t>  Group Transfer </a:t>
            </a:r>
            <a:endParaRPr lang="en-US" dirty="0"/>
          </a:p>
        </p:txBody>
      </p:sp>
    </p:spTree>
    <p:extLst>
      <p:ext uri="{BB962C8B-B14F-4D97-AF65-F5344CB8AC3E}">
        <p14:creationId xmlns:p14="http://schemas.microsoft.com/office/powerpoint/2010/main" val="2471807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Hydrolysis of ATP </a:t>
            </a:r>
            <a:endParaRPr lang="en-US" b="1" dirty="0">
              <a:solidFill>
                <a:schemeClr val="tx1"/>
              </a:solidFill>
            </a:endParaRPr>
          </a:p>
        </p:txBody>
      </p:sp>
      <p:sp>
        <p:nvSpPr>
          <p:cNvPr id="3" name="Content Placeholder 2"/>
          <p:cNvSpPr>
            <a:spLocks noGrp="1"/>
          </p:cNvSpPr>
          <p:nvPr>
            <p:ph idx="1"/>
          </p:nvPr>
        </p:nvSpPr>
        <p:spPr>
          <a:xfrm>
            <a:off x="1068946" y="2057444"/>
            <a:ext cx="8087933" cy="4330477"/>
          </a:xfrm>
        </p:spPr>
        <p:txBody>
          <a:bodyPr>
            <a:normAutofit/>
          </a:bodyPr>
          <a:lstStyle/>
          <a:p>
            <a:pPr marL="285750" indent="-285750">
              <a:buFont typeface="Wingdings" panose="05000000000000000000" pitchFamily="2" charset="2"/>
              <a:buChar char="Ø"/>
            </a:pPr>
            <a:r>
              <a:rPr lang="en-US" dirty="0" smtClean="0">
                <a:solidFill>
                  <a:schemeClr val="tx1"/>
                </a:solidFill>
              </a:rPr>
              <a:t>Hydrolysis </a:t>
            </a:r>
            <a:r>
              <a:rPr lang="en-US" dirty="0">
                <a:solidFill>
                  <a:schemeClr val="tx1"/>
                </a:solidFill>
              </a:rPr>
              <a:t>of ATP is a thermodynamically favorable reaction in the aqueous milieu of living cells.</a:t>
            </a:r>
          </a:p>
          <a:p>
            <a:pPr marL="285750" indent="-285750">
              <a:buFont typeface="Wingdings" panose="05000000000000000000" pitchFamily="2" charset="2"/>
              <a:buChar char="Ø"/>
            </a:pPr>
            <a:r>
              <a:rPr lang="en-US" dirty="0">
                <a:solidFill>
                  <a:schemeClr val="tx1"/>
                </a:solidFill>
              </a:rPr>
              <a:t>ATP molecule contains two phosphoric acid anhydride linkages (Fig. 8.4). Such linkages are seen in nucleoside </a:t>
            </a:r>
            <a:r>
              <a:rPr lang="en-US" dirty="0" err="1">
                <a:solidFill>
                  <a:schemeClr val="tx1"/>
                </a:solidFill>
              </a:rPr>
              <a:t>diphosphates</a:t>
            </a:r>
            <a:r>
              <a:rPr lang="en-US" dirty="0">
                <a:solidFill>
                  <a:schemeClr val="tx1"/>
                </a:solidFill>
              </a:rPr>
              <a:t> and triphosphates, </a:t>
            </a:r>
            <a:r>
              <a:rPr lang="en-US" dirty="0" err="1">
                <a:solidFill>
                  <a:schemeClr val="tx1"/>
                </a:solidFill>
              </a:rPr>
              <a:t>PPi</a:t>
            </a:r>
            <a:r>
              <a:rPr lang="en-US" dirty="0">
                <a:solidFill>
                  <a:schemeClr val="tx1"/>
                </a:solidFill>
              </a:rPr>
              <a:t> </a:t>
            </a:r>
            <a:r>
              <a:rPr lang="en-US" dirty="0" err="1">
                <a:solidFill>
                  <a:schemeClr val="tx1"/>
                </a:solidFill>
              </a:rPr>
              <a:t>etc</a:t>
            </a:r>
            <a:endParaRPr lang="en-US" dirty="0" smtClean="0">
              <a:solidFill>
                <a:schemeClr val="tx1"/>
              </a:solidFill>
            </a:endParaRPr>
          </a:p>
          <a:p>
            <a:pPr marL="285750" indent="-285750">
              <a:buFont typeface="Wingdings" panose="05000000000000000000" pitchFamily="2" charset="2"/>
              <a:buChar char="Ø"/>
            </a:pPr>
            <a:r>
              <a:rPr lang="en-US" dirty="0" smtClean="0">
                <a:solidFill>
                  <a:schemeClr val="tx1"/>
                </a:solidFill>
              </a:rPr>
              <a:t>ATP </a:t>
            </a:r>
            <a:r>
              <a:rPr lang="en-US" dirty="0">
                <a:solidFill>
                  <a:schemeClr val="tx1"/>
                </a:solidFill>
              </a:rPr>
              <a:t>provides energy for active transport of ions or molecules against their concentration gradient. Enzymes such as Na</a:t>
            </a:r>
            <a:r>
              <a:rPr lang="en-US" baseline="30000" dirty="0">
                <a:solidFill>
                  <a:schemeClr val="tx1"/>
                </a:solidFill>
              </a:rPr>
              <a:t>+</a:t>
            </a:r>
            <a:r>
              <a:rPr lang="en-US" dirty="0">
                <a:solidFill>
                  <a:schemeClr val="tx1"/>
                </a:solidFill>
              </a:rPr>
              <a:t>/K</a:t>
            </a:r>
            <a:r>
              <a:rPr lang="en-US" baseline="30000" dirty="0">
                <a:solidFill>
                  <a:schemeClr val="tx1"/>
                </a:solidFill>
              </a:rPr>
              <a:t>+</a:t>
            </a:r>
            <a:r>
              <a:rPr lang="en-US" dirty="0">
                <a:solidFill>
                  <a:schemeClr val="tx1"/>
                </a:solidFill>
              </a:rPr>
              <a:t> ATPase, which transport ions, consume most of the energy in human brain and kidney</a:t>
            </a:r>
          </a:p>
        </p:txBody>
      </p:sp>
    </p:spTree>
    <p:extLst>
      <p:ext uri="{BB962C8B-B14F-4D97-AF65-F5344CB8AC3E}">
        <p14:creationId xmlns:p14="http://schemas.microsoft.com/office/powerpoint/2010/main" val="2090733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34" y="-141668"/>
            <a:ext cx="10749367" cy="1208577"/>
          </a:xfrm>
        </p:spPr>
        <p:txBody>
          <a:bodyPr>
            <a:normAutofit fontScale="90000"/>
          </a:bodyPr>
          <a:lstStyle/>
          <a:p>
            <a:pPr algn="ct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solidFill>
                  <a:schemeClr val="tx1"/>
                </a:solidFill>
              </a:rPr>
              <a:t>PHOSPHORYLATION </a:t>
            </a:r>
            <a:r>
              <a:rPr lang="en-US" b="1" dirty="0">
                <a:solidFill>
                  <a:schemeClr val="tx1"/>
                </a:solidFill>
              </a:rPr>
              <a:t>POTENTIAL</a:t>
            </a:r>
            <a:br>
              <a:rPr lang="en-US" b="1" dirty="0">
                <a:solidFill>
                  <a:schemeClr val="tx1"/>
                </a:solidFill>
              </a:rPr>
            </a:br>
            <a:endParaRPr lang="en-US" dirty="0">
              <a:solidFill>
                <a:schemeClr val="tx1"/>
              </a:solidFill>
            </a:endParaRPr>
          </a:p>
        </p:txBody>
      </p:sp>
      <p:sp>
        <p:nvSpPr>
          <p:cNvPr id="3" name="Content Placeholder 2"/>
          <p:cNvSpPr>
            <a:spLocks noGrp="1"/>
          </p:cNvSpPr>
          <p:nvPr>
            <p:ph idx="1"/>
          </p:nvPr>
        </p:nvSpPr>
        <p:spPr>
          <a:xfrm>
            <a:off x="838199" y="1825625"/>
            <a:ext cx="9851265" cy="3866837"/>
          </a:xfrm>
        </p:spPr>
        <p:txBody>
          <a:bodyPr>
            <a:normAutofit/>
          </a:bodyPr>
          <a:lstStyle/>
          <a:p>
            <a:pPr marL="285750" indent="-285750">
              <a:buFont typeface="Wingdings" panose="05000000000000000000" pitchFamily="2" charset="2"/>
              <a:buChar char="Ø"/>
            </a:pPr>
            <a:r>
              <a:rPr lang="en-US" dirty="0">
                <a:solidFill>
                  <a:schemeClr val="tx1"/>
                </a:solidFill>
              </a:rPr>
              <a:t>ATP is the energy currency of cell. </a:t>
            </a:r>
            <a:endParaRPr lang="en-US" dirty="0" smtClean="0">
              <a:solidFill>
                <a:schemeClr val="tx1"/>
              </a:solidFill>
            </a:endParaRPr>
          </a:p>
          <a:p>
            <a:pPr marL="285750" indent="-285750">
              <a:buFont typeface="Wingdings" panose="05000000000000000000" pitchFamily="2" charset="2"/>
              <a:buChar char="Ø"/>
            </a:pPr>
            <a:r>
              <a:rPr lang="en-US" dirty="0" smtClean="0">
                <a:solidFill>
                  <a:schemeClr val="tx1"/>
                </a:solidFill>
              </a:rPr>
              <a:t>ATP </a:t>
            </a:r>
            <a:r>
              <a:rPr lang="en-US" dirty="0">
                <a:solidFill>
                  <a:schemeClr val="tx1"/>
                </a:solidFill>
              </a:rPr>
              <a:t>links the catabolic and anabolic processes</a:t>
            </a:r>
            <a:endParaRPr lang="en-US" dirty="0" smtClean="0">
              <a:solidFill>
                <a:schemeClr val="tx1"/>
              </a:solidFill>
            </a:endParaRPr>
          </a:p>
          <a:p>
            <a:pPr marL="285750" indent="-285750">
              <a:buFont typeface="Wingdings" panose="05000000000000000000" pitchFamily="2" charset="2"/>
              <a:buChar char="Ø"/>
            </a:pPr>
            <a:r>
              <a:rPr lang="en-US" dirty="0">
                <a:solidFill>
                  <a:schemeClr val="tx1"/>
                </a:solidFill>
              </a:rPr>
              <a:t>It is utilized to make endergonic reactions feasible in the cell</a:t>
            </a:r>
            <a:r>
              <a:rPr lang="en-US" dirty="0" smtClean="0">
                <a:solidFill>
                  <a:schemeClr val="tx1"/>
                </a:solidFill>
              </a:rPr>
              <a:t>.</a:t>
            </a:r>
          </a:p>
          <a:p>
            <a:pPr marL="285750" indent="-285750">
              <a:buFont typeface="Wingdings" panose="05000000000000000000" pitchFamily="2" charset="2"/>
              <a:buChar char="Ø"/>
            </a:pPr>
            <a:r>
              <a:rPr lang="en-US" dirty="0" smtClean="0">
                <a:solidFill>
                  <a:schemeClr val="tx1"/>
                </a:solidFill>
              </a:rPr>
              <a:t> </a:t>
            </a:r>
            <a:r>
              <a:rPr lang="en-US" dirty="0">
                <a:solidFill>
                  <a:schemeClr val="tx1"/>
                </a:solidFill>
              </a:rPr>
              <a:t>ATP is converted to ADP and inorganic phosphate (Pi) or AMP and pyrophosphate ( </a:t>
            </a:r>
            <a:r>
              <a:rPr lang="en-US" dirty="0" err="1">
                <a:solidFill>
                  <a:schemeClr val="tx1"/>
                </a:solidFill>
              </a:rPr>
              <a:t>PPi</a:t>
            </a:r>
            <a:r>
              <a:rPr lang="en-US" dirty="0">
                <a:solidFill>
                  <a:schemeClr val="tx1"/>
                </a:solidFill>
              </a:rPr>
              <a:t>) which involves group transfer reactions and hydrolysis. </a:t>
            </a:r>
            <a:endParaRPr lang="en-US" dirty="0" smtClean="0">
              <a:solidFill>
                <a:schemeClr val="tx1"/>
              </a:solidFill>
            </a:endParaRPr>
          </a:p>
          <a:p>
            <a:pPr marL="285750" indent="-285750">
              <a:buFont typeface="Wingdings" panose="05000000000000000000" pitchFamily="2" charset="2"/>
              <a:buChar char="Ø"/>
            </a:pPr>
            <a:r>
              <a:rPr lang="en-US" dirty="0">
                <a:solidFill>
                  <a:schemeClr val="tx1"/>
                </a:solidFill>
              </a:rPr>
              <a:t>ATP can also be a </a:t>
            </a:r>
            <a:r>
              <a:rPr lang="en-US" dirty="0" err="1">
                <a:solidFill>
                  <a:schemeClr val="tx1"/>
                </a:solidFill>
              </a:rPr>
              <a:t>phosphoryl</a:t>
            </a:r>
            <a:r>
              <a:rPr lang="en-US" dirty="0">
                <a:solidFill>
                  <a:schemeClr val="tx1"/>
                </a:solidFill>
              </a:rPr>
              <a:t> group donor. Under intracellular conditions (nonstandard conditions), actual free energy of hydrolysis of ATP is known as </a:t>
            </a:r>
            <a:r>
              <a:rPr lang="en-US" b="1" dirty="0">
                <a:solidFill>
                  <a:schemeClr val="tx1"/>
                </a:solidFill>
              </a:rPr>
              <a:t>phosphorylation potential, </a:t>
            </a:r>
            <a:r>
              <a:rPr lang="en-US" dirty="0">
                <a:solidFill>
                  <a:schemeClr val="tx1"/>
                </a:solidFill>
              </a:rPr>
              <a:t>'</a:t>
            </a:r>
            <a:r>
              <a:rPr lang="en-US" b="1" dirty="0" err="1">
                <a:solidFill>
                  <a:schemeClr val="tx1"/>
                </a:solidFill>
              </a:rPr>
              <a:t>G</a:t>
            </a:r>
            <a:r>
              <a:rPr lang="en-US" b="1" baseline="-25000" dirty="0" err="1">
                <a:solidFill>
                  <a:schemeClr val="tx1"/>
                </a:solidFill>
              </a:rPr>
              <a:t>p</a:t>
            </a:r>
            <a:endParaRPr lang="en-US" dirty="0">
              <a:solidFill>
                <a:schemeClr val="tx1"/>
              </a:solidFill>
            </a:endParaRPr>
          </a:p>
        </p:txBody>
      </p:sp>
      <p:pic>
        <p:nvPicPr>
          <p:cNvPr id="6" name="Picture 5"/>
          <p:cNvPicPr>
            <a:picLocks noChangeAspect="1"/>
          </p:cNvPicPr>
          <p:nvPr/>
        </p:nvPicPr>
        <p:blipFill>
          <a:blip r:embed="rId2"/>
          <a:stretch>
            <a:fillRect/>
          </a:stretch>
        </p:blipFill>
        <p:spPr>
          <a:xfrm>
            <a:off x="977900" y="5052985"/>
            <a:ext cx="495300" cy="44767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78" y="4830461"/>
            <a:ext cx="499915" cy="445047"/>
          </a:xfrm>
          <a:prstGeom prst="rect">
            <a:avLst/>
          </a:prstGeom>
        </p:spPr>
      </p:pic>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tx1"/>
                </a:solidFill>
              </a:rPr>
              <a:t>HIGH ENERGY MOLECULES</a:t>
            </a:r>
            <a:br>
              <a:rPr lang="en-US" dirty="0">
                <a:solidFill>
                  <a:schemeClr val="tx1"/>
                </a:solidFill>
              </a:rPr>
            </a:br>
            <a:endParaRPr lang="en-US" dirty="0">
              <a:solidFill>
                <a:schemeClr val="tx1"/>
              </a:solidFill>
            </a:endParaRPr>
          </a:p>
        </p:txBody>
      </p:sp>
      <p:sp>
        <p:nvSpPr>
          <p:cNvPr id="3" name="Content Placeholder 2"/>
          <p:cNvSpPr>
            <a:spLocks noGrp="1"/>
          </p:cNvSpPr>
          <p:nvPr>
            <p:ph idx="1"/>
          </p:nvPr>
        </p:nvSpPr>
        <p:spPr>
          <a:xfrm>
            <a:off x="838200" y="1825624"/>
            <a:ext cx="10289145" cy="4420630"/>
          </a:xfrm>
        </p:spPr>
        <p:txBody>
          <a:bodyPr>
            <a:normAutofit fontScale="92500"/>
          </a:bodyPr>
          <a:lstStyle/>
          <a:p>
            <a:pPr marL="285750" lvl="0" indent="-285750">
              <a:buFont typeface="Wingdings" panose="05000000000000000000" pitchFamily="2" charset="2"/>
              <a:buChar char="Ø"/>
            </a:pPr>
            <a:r>
              <a:rPr lang="en-US" dirty="0">
                <a:solidFill>
                  <a:schemeClr val="tx1"/>
                </a:solidFill>
              </a:rPr>
              <a:t>High energy compounds have a 'G’° of hydrolysis </a:t>
            </a:r>
            <a:r>
              <a:rPr lang="en-US" i="1" dirty="0">
                <a:solidFill>
                  <a:schemeClr val="tx1"/>
                </a:solidFill>
              </a:rPr>
              <a:t>more negative</a:t>
            </a:r>
            <a:r>
              <a:rPr lang="en-US" dirty="0">
                <a:solidFill>
                  <a:schemeClr val="tx1"/>
                </a:solidFill>
              </a:rPr>
              <a:t> than -25 kJ/mol. For example: ATP ('G’°= -30.5 kJ/</a:t>
            </a:r>
            <a:r>
              <a:rPr lang="en-US" dirty="0" err="1">
                <a:solidFill>
                  <a:schemeClr val="tx1"/>
                </a:solidFill>
              </a:rPr>
              <a:t>mol</a:t>
            </a:r>
            <a:r>
              <a:rPr lang="en-US" dirty="0">
                <a:solidFill>
                  <a:schemeClr val="tx1"/>
                </a:solidFill>
              </a:rPr>
              <a:t>).</a:t>
            </a:r>
          </a:p>
          <a:p>
            <a:r>
              <a:rPr lang="en-US" dirty="0">
                <a:solidFill>
                  <a:schemeClr val="tx1"/>
                </a:solidFill>
              </a:rPr>
              <a:t>high energy phosphate compounds, some of which are as follows:</a:t>
            </a:r>
          </a:p>
          <a:p>
            <a:r>
              <a:rPr lang="en-US" b="1" dirty="0" err="1">
                <a:solidFill>
                  <a:schemeClr val="tx1"/>
                </a:solidFill>
              </a:rPr>
              <a:t>Phosphoenolpyruvate</a:t>
            </a:r>
            <a:r>
              <a:rPr lang="en-US" b="1" dirty="0">
                <a:solidFill>
                  <a:schemeClr val="tx1"/>
                </a:solidFill>
              </a:rPr>
              <a:t> (</a:t>
            </a:r>
            <a:r>
              <a:rPr lang="en-US" b="1" dirty="0" smtClean="0">
                <a:solidFill>
                  <a:schemeClr val="tx1"/>
                </a:solidFill>
              </a:rPr>
              <a:t>PEP)</a:t>
            </a:r>
          </a:p>
          <a:p>
            <a:pPr marL="285750" indent="-285750">
              <a:buFont typeface="Wingdings" panose="05000000000000000000" pitchFamily="2" charset="2"/>
              <a:buChar char="Ø"/>
            </a:pPr>
            <a:r>
              <a:rPr lang="en-US" dirty="0" err="1" smtClean="0">
                <a:solidFill>
                  <a:schemeClr val="tx1"/>
                </a:solidFill>
              </a:rPr>
              <a:t>Phosphoenolpyruvate</a:t>
            </a:r>
            <a:r>
              <a:rPr lang="en-US" dirty="0" smtClean="0">
                <a:solidFill>
                  <a:schemeClr val="tx1"/>
                </a:solidFill>
              </a:rPr>
              <a:t> </a:t>
            </a:r>
            <a:r>
              <a:rPr lang="en-US" dirty="0">
                <a:solidFill>
                  <a:schemeClr val="tx1"/>
                </a:solidFill>
              </a:rPr>
              <a:t>has a high-energy phosphate bond (-61.9 kJ/</a:t>
            </a:r>
            <a:r>
              <a:rPr lang="en-US" dirty="0" err="1">
                <a:solidFill>
                  <a:schemeClr val="tx1"/>
                </a:solidFill>
              </a:rPr>
              <a:t>mol</a:t>
            </a:r>
            <a:r>
              <a:rPr lang="en-US" dirty="0" smtClean="0">
                <a:solidFill>
                  <a:schemeClr val="tx1"/>
                </a:solidFill>
              </a:rPr>
              <a:t>).Hydrolysis </a:t>
            </a:r>
            <a:r>
              <a:rPr lang="en-US" dirty="0">
                <a:solidFill>
                  <a:schemeClr val="tx1"/>
                </a:solidFill>
              </a:rPr>
              <a:t>of PEP by pyruvate kinase </a:t>
            </a:r>
            <a:r>
              <a:rPr lang="en-US" dirty="0" smtClean="0">
                <a:solidFill>
                  <a:schemeClr val="tx1"/>
                </a:solidFill>
              </a:rPr>
              <a:t>I</a:t>
            </a:r>
          </a:p>
          <a:p>
            <a:r>
              <a:rPr lang="en-US" dirty="0" err="1" smtClean="0">
                <a:solidFill>
                  <a:schemeClr val="tx1"/>
                </a:solidFill>
              </a:rPr>
              <a:t>nto</a:t>
            </a:r>
            <a:r>
              <a:rPr lang="en-US" dirty="0" smtClean="0">
                <a:solidFill>
                  <a:schemeClr val="tx1"/>
                </a:solidFill>
              </a:rPr>
              <a:t> </a:t>
            </a:r>
            <a:r>
              <a:rPr lang="en-US" dirty="0">
                <a:solidFill>
                  <a:schemeClr val="tx1"/>
                </a:solidFill>
              </a:rPr>
              <a:t>pyruvate can phosphorylate ADP </a:t>
            </a:r>
            <a:r>
              <a:rPr lang="en-US" dirty="0" err="1" smtClean="0">
                <a:solidFill>
                  <a:schemeClr val="tx1"/>
                </a:solidFill>
              </a:rPr>
              <a:t>toATP</a:t>
            </a:r>
            <a:r>
              <a:rPr lang="en-US" dirty="0" smtClean="0">
                <a:solidFill>
                  <a:schemeClr val="tx1"/>
                </a:solidFill>
              </a:rPr>
              <a:t> </a:t>
            </a:r>
          </a:p>
          <a:p>
            <a:r>
              <a:rPr lang="en-US" b="1" dirty="0">
                <a:solidFill>
                  <a:schemeClr val="tx1"/>
                </a:solidFill>
              </a:rPr>
              <a:t>1 ,3 - </a:t>
            </a:r>
            <a:r>
              <a:rPr lang="en-US" b="1" dirty="0" err="1">
                <a:solidFill>
                  <a:schemeClr val="tx1"/>
                </a:solidFill>
              </a:rPr>
              <a:t>bisphosphoglycerate</a:t>
            </a:r>
            <a:endParaRPr lang="en-US" b="1" dirty="0">
              <a:solidFill>
                <a:schemeClr val="tx1"/>
              </a:solidFill>
            </a:endParaRPr>
          </a:p>
          <a:p>
            <a:pPr marL="285750" indent="-285750">
              <a:buFont typeface="Wingdings" panose="05000000000000000000" pitchFamily="2" charset="2"/>
              <a:buChar char="Ø"/>
            </a:pPr>
            <a:r>
              <a:rPr lang="en-US" dirty="0">
                <a:solidFill>
                  <a:schemeClr val="tx1"/>
                </a:solidFill>
              </a:rPr>
              <a:t>1 ,3-BPG has the ability to phosphorylate ADP to form ATP. Its hydrolysis is accompanied by a large, negative, standard free-energy change ('</a:t>
            </a:r>
            <a:r>
              <a:rPr lang="en-US" i="1" dirty="0">
                <a:solidFill>
                  <a:schemeClr val="tx1"/>
                </a:solidFill>
              </a:rPr>
              <a:t>G´</a:t>
            </a:r>
            <a:r>
              <a:rPr lang="en-US" i="1" baseline="30000" dirty="0">
                <a:solidFill>
                  <a:schemeClr val="tx1"/>
                </a:solidFill>
              </a:rPr>
              <a:t>O</a:t>
            </a:r>
            <a:r>
              <a:rPr lang="en-US" dirty="0">
                <a:solidFill>
                  <a:schemeClr val="tx1"/>
                </a:solidFill>
              </a:rPr>
              <a:t> = -49.3 kJ/</a:t>
            </a:r>
            <a:r>
              <a:rPr lang="en-US" dirty="0" err="1">
                <a:solidFill>
                  <a:schemeClr val="tx1"/>
                </a:solidFill>
              </a:rPr>
              <a:t>mol</a:t>
            </a:r>
            <a:r>
              <a:rPr lang="en-US" dirty="0">
                <a:solidFill>
                  <a:schemeClr val="tx1"/>
                </a:solidFill>
              </a:rPr>
              <a:t>).</a:t>
            </a:r>
          </a:p>
        </p:txBody>
      </p:sp>
    </p:spTree>
    <p:extLst>
      <p:ext uri="{BB962C8B-B14F-4D97-AF65-F5344CB8AC3E}">
        <p14:creationId xmlns:p14="http://schemas.microsoft.com/office/powerpoint/2010/main" val="1531532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a:hlinkClick r:id="rId3" tooltip="Learn More"/>
          </p:cNvPr>
          <p:cNvSpPr/>
          <p:nvPr/>
        </p:nvSpPr>
        <p:spPr>
          <a:xfrm>
            <a:off x="11557038" y="6134153"/>
            <a:ext cx="431763" cy="431763"/>
          </a:xfrm>
          <a:custGeom>
            <a:avLst/>
            <a:gdLst>
              <a:gd name="connsiteX0" fmla="*/ 283692 w 643468"/>
              <a:gd name="connsiteY0" fmla="*/ 156886 h 643468"/>
              <a:gd name="connsiteX1" fmla="*/ 315574 w 643468"/>
              <a:gd name="connsiteY1" fmla="*/ 156886 h 643468"/>
              <a:gd name="connsiteX2" fmla="*/ 486582 w 643468"/>
              <a:gd name="connsiteY2" fmla="*/ 321734 h 643468"/>
              <a:gd name="connsiteX3" fmla="*/ 315574 w 643468"/>
              <a:gd name="connsiteY3" fmla="*/ 486582 h 643468"/>
              <a:gd name="connsiteX4" fmla="*/ 283692 w 643468"/>
              <a:gd name="connsiteY4" fmla="*/ 486582 h 643468"/>
              <a:gd name="connsiteX5" fmla="*/ 441545 w 643468"/>
              <a:gd name="connsiteY5" fmla="*/ 334415 h 643468"/>
              <a:gd name="connsiteX6" fmla="*/ 156887 w 643468"/>
              <a:gd name="connsiteY6" fmla="*/ 334415 h 643468"/>
              <a:gd name="connsiteX7" fmla="*/ 156887 w 643468"/>
              <a:gd name="connsiteY7" fmla="*/ 309054 h 643468"/>
              <a:gd name="connsiteX8" fmla="*/ 441545 w 643468"/>
              <a:gd name="connsiteY8" fmla="*/ 309054 h 643468"/>
              <a:gd name="connsiteX9" fmla="*/ 321733 w 643468"/>
              <a:gd name="connsiteY9" fmla="*/ 16937 h 643468"/>
              <a:gd name="connsiteX10" fmla="*/ 16936 w 643468"/>
              <a:gd name="connsiteY10" fmla="*/ 321734 h 643468"/>
              <a:gd name="connsiteX11" fmla="*/ 321733 w 643468"/>
              <a:gd name="connsiteY11" fmla="*/ 626531 h 643468"/>
              <a:gd name="connsiteX12" fmla="*/ 626530 w 643468"/>
              <a:gd name="connsiteY12" fmla="*/ 321734 h 643468"/>
              <a:gd name="connsiteX13" fmla="*/ 321733 w 643468"/>
              <a:gd name="connsiteY13" fmla="*/ 16937 h 643468"/>
              <a:gd name="connsiteX14" fmla="*/ 321734 w 643468"/>
              <a:gd name="connsiteY14" fmla="*/ 0 h 643468"/>
              <a:gd name="connsiteX15" fmla="*/ 643468 w 643468"/>
              <a:gd name="connsiteY15" fmla="*/ 321734 h 643468"/>
              <a:gd name="connsiteX16" fmla="*/ 321734 w 643468"/>
              <a:gd name="connsiteY16" fmla="*/ 643468 h 643468"/>
              <a:gd name="connsiteX17" fmla="*/ 0 w 643468"/>
              <a:gd name="connsiteY17" fmla="*/ 321734 h 643468"/>
              <a:gd name="connsiteX18" fmla="*/ 321734 w 643468"/>
              <a:gd name="connsiteY18" fmla="*/ 0 h 64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3468" h="643468">
                <a:moveTo>
                  <a:pt x="283692" y="156886"/>
                </a:moveTo>
                <a:lnTo>
                  <a:pt x="315574" y="156886"/>
                </a:lnTo>
                <a:lnTo>
                  <a:pt x="486582" y="321734"/>
                </a:lnTo>
                <a:lnTo>
                  <a:pt x="315574" y="486582"/>
                </a:lnTo>
                <a:lnTo>
                  <a:pt x="283692" y="486582"/>
                </a:lnTo>
                <a:lnTo>
                  <a:pt x="441545" y="334415"/>
                </a:lnTo>
                <a:lnTo>
                  <a:pt x="156887" y="334415"/>
                </a:lnTo>
                <a:lnTo>
                  <a:pt x="156887" y="309054"/>
                </a:lnTo>
                <a:lnTo>
                  <a:pt x="441545" y="309054"/>
                </a:lnTo>
                <a:close/>
                <a:moveTo>
                  <a:pt x="321733" y="16937"/>
                </a:moveTo>
                <a:cubicBezTo>
                  <a:pt x="153398" y="16937"/>
                  <a:pt x="16936" y="153399"/>
                  <a:pt x="16936" y="321734"/>
                </a:cubicBezTo>
                <a:cubicBezTo>
                  <a:pt x="16936" y="490069"/>
                  <a:pt x="153398" y="626531"/>
                  <a:pt x="321733" y="626531"/>
                </a:cubicBezTo>
                <a:cubicBezTo>
                  <a:pt x="490068" y="626531"/>
                  <a:pt x="626530" y="490069"/>
                  <a:pt x="626530" y="321734"/>
                </a:cubicBezTo>
                <a:cubicBezTo>
                  <a:pt x="626530" y="153399"/>
                  <a:pt x="490068" y="16937"/>
                  <a:pt x="321733" y="16937"/>
                </a:cubicBezTo>
                <a:close/>
                <a:moveTo>
                  <a:pt x="321734" y="0"/>
                </a:moveTo>
                <a:cubicBezTo>
                  <a:pt x="499423" y="0"/>
                  <a:pt x="643468" y="144045"/>
                  <a:pt x="643468" y="321734"/>
                </a:cubicBezTo>
                <a:cubicBezTo>
                  <a:pt x="643468" y="499423"/>
                  <a:pt x="499423" y="643468"/>
                  <a:pt x="321734" y="643468"/>
                </a:cubicBezTo>
                <a:cubicBezTo>
                  <a:pt x="144045" y="643468"/>
                  <a:pt x="0" y="499423"/>
                  <a:pt x="0" y="321734"/>
                </a:cubicBezTo>
                <a:cubicBezTo>
                  <a:pt x="0" y="144045"/>
                  <a:pt x="144045" y="0"/>
                  <a:pt x="321734" y="0"/>
                </a:cubicBezTo>
                <a:close/>
              </a:path>
            </a:pathLst>
          </a:custGeom>
          <a:solidFill>
            <a:srgbClr val="DD4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 Placeholder 2">
            <a:hlinkClick r:id="rId3" tooltip="Learn More"/>
          </p:cNvPr>
          <p:cNvSpPr txBox="1">
            <a:spLocks/>
          </p:cNvSpPr>
          <p:nvPr/>
        </p:nvSpPr>
        <p:spPr>
          <a:xfrm>
            <a:off x="2897188" y="5844663"/>
            <a:ext cx="8659850" cy="931371"/>
          </a:xfrm>
          <a:prstGeom prst="rect">
            <a:avLst/>
          </a:prstGeom>
        </p:spPr>
        <p:txBody>
          <a:bodyPr vert="horz" lIns="91440" tIns="45720" rIns="91440" bIns="45720" rtlCol="0" anchor="ctr">
            <a:normAutofit/>
          </a:bodyPr>
          <a:lstStyle>
            <a:lvl1pPr marL="0" indent="0" algn="l" defTabSz="914400" rtl="0" eaLnBrk="1" latinLnBrk="0" hangingPunct="1">
              <a:lnSpc>
                <a:spcPct val="150000"/>
              </a:lnSpc>
              <a:spcBef>
                <a:spcPct val="30000"/>
              </a:spcBef>
              <a:buFont typeface="Arial" panose="020B0604020202020204" pitchFamily="34" charset="0"/>
              <a:buNone/>
              <a:defRPr sz="2800" kern="1200">
                <a:solidFill>
                  <a:schemeClr val="bg1"/>
                </a:solidFill>
                <a:latin typeface="+mj-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9pPr>
          </a:lstStyle>
          <a:p>
            <a:pPr algn="r"/>
            <a:r>
              <a:rPr lang="en-US" sz="1800" dirty="0">
                <a:solidFill>
                  <a:srgbClr val="DD462F"/>
                </a:solidFill>
              </a:rPr>
              <a:t>Find out more at the PowerPoint Getting Started Center</a:t>
            </a:r>
          </a:p>
        </p:txBody>
      </p:sp>
      <p:sp>
        <p:nvSpPr>
          <p:cNvPr id="4" name="TextBox 3"/>
          <p:cNvSpPr txBox="1"/>
          <p:nvPr/>
        </p:nvSpPr>
        <p:spPr>
          <a:xfrm>
            <a:off x="8466022" y="6477369"/>
            <a:ext cx="2963979" cy="298665"/>
          </a:xfrm>
          <a:prstGeom prst="rect">
            <a:avLst/>
          </a:prstGeom>
          <a:noFill/>
        </p:spPr>
        <p:txBody>
          <a:bodyPr wrap="none" rtlCol="0">
            <a:noAutofit/>
          </a:bodyPr>
          <a:lstStyle/>
          <a:p>
            <a:r>
              <a:rPr lang="en-US" sz="1200" dirty="0">
                <a:solidFill>
                  <a:srgbClr val="D24726">
                    <a:alpha val="37000"/>
                  </a:srgbClr>
                </a:solidFill>
              </a:rPr>
              <a:t>(Click the arrow when in Slide Show mode)</a:t>
            </a:r>
          </a:p>
          <a:p>
            <a:endParaRPr lang="en-US" sz="1200" dirty="0">
              <a:solidFill>
                <a:srgbClr val="D24726">
                  <a:alpha val="37000"/>
                </a:srgbClr>
              </a:solidFill>
            </a:endParaRPr>
          </a:p>
        </p:txBody>
      </p:sp>
      <p:sp>
        <p:nvSpPr>
          <p:cNvPr id="6" name="Title 5"/>
          <p:cNvSpPr>
            <a:spLocks noGrp="1"/>
          </p:cNvSpPr>
          <p:nvPr>
            <p:ph type="title"/>
          </p:nvPr>
        </p:nvSpPr>
        <p:spPr>
          <a:xfrm>
            <a:off x="206062" y="888643"/>
            <a:ext cx="5241701" cy="2846230"/>
          </a:xfrm>
        </p:spPr>
        <p:txBody>
          <a:bodyPr/>
          <a:lstStyle/>
          <a:p>
            <a:pPr marL="285750" indent="-285750">
              <a:buFont typeface="Wingdings" panose="05000000000000000000" pitchFamily="2" charset="2"/>
              <a:buChar char="Ø"/>
            </a:pPr>
            <a:r>
              <a:rPr lang="en-US" sz="1600" b="1" dirty="0" smtClean="0">
                <a:solidFill>
                  <a:schemeClr val="tx1"/>
                </a:solidFill>
              </a:rPr>
              <a:t>Phosphocreatine:</a:t>
            </a:r>
            <a:br>
              <a:rPr lang="en-US" sz="1600" b="1" dirty="0" smtClean="0">
                <a:solidFill>
                  <a:schemeClr val="tx1"/>
                </a:solidFill>
              </a:rPr>
            </a:br>
            <a:r>
              <a:rPr lang="en-US" sz="1600" b="1" dirty="0" smtClean="0">
                <a:solidFill>
                  <a:schemeClr val="tx1"/>
                </a:solidFill>
              </a:rPr>
              <a:t>In</a:t>
            </a:r>
            <a:r>
              <a:rPr lang="en-US" sz="1600" dirty="0" smtClean="0">
                <a:solidFill>
                  <a:schemeClr val="tx1"/>
                </a:solidFill>
              </a:rPr>
              <a:t> </a:t>
            </a:r>
            <a:r>
              <a:rPr lang="en-US" sz="1600" dirty="0">
                <a:solidFill>
                  <a:schemeClr val="tx1"/>
                </a:solidFill>
              </a:rPr>
              <a:t>this molecule, the P-N bond can be hydrolyzed to generate free </a:t>
            </a:r>
            <a:r>
              <a:rPr lang="en-US" sz="1600" dirty="0" err="1">
                <a:solidFill>
                  <a:schemeClr val="tx1"/>
                </a:solidFill>
              </a:rPr>
              <a:t>creatine</a:t>
            </a:r>
            <a:r>
              <a:rPr lang="en-US" sz="1600" dirty="0">
                <a:solidFill>
                  <a:schemeClr val="tx1"/>
                </a:solidFill>
              </a:rPr>
              <a:t> and inorganic phosphate. </a:t>
            </a:r>
            <a:r>
              <a:rPr lang="en-US" sz="1600" dirty="0" smtClean="0">
                <a:solidFill>
                  <a:schemeClr val="tx1"/>
                </a:solidFill>
              </a:rPr>
              <a:t/>
            </a:r>
            <a:br>
              <a:rPr lang="en-US" sz="1600" dirty="0" smtClean="0">
                <a:solidFill>
                  <a:schemeClr val="tx1"/>
                </a:solidFill>
              </a:rPr>
            </a:br>
            <a:r>
              <a:rPr lang="en-US" sz="1600" b="1" dirty="0">
                <a:solidFill>
                  <a:schemeClr val="tx1"/>
                </a:solidFill>
              </a:rPr>
              <a:t/>
            </a:r>
            <a:br>
              <a:rPr lang="en-US" sz="1600" b="1" dirty="0">
                <a:solidFill>
                  <a:schemeClr val="tx1"/>
                </a:solidFill>
              </a:rPr>
            </a:br>
            <a:r>
              <a:rPr lang="en-US" sz="1600" dirty="0">
                <a:solidFill>
                  <a:schemeClr val="tx1"/>
                </a:solidFill>
              </a:rPr>
              <a:t>Forward reaction is favored by the release of Pi and the resonance stabilization of </a:t>
            </a:r>
            <a:r>
              <a:rPr lang="en-US" sz="1600" dirty="0" err="1">
                <a:solidFill>
                  <a:schemeClr val="tx1"/>
                </a:solidFill>
              </a:rPr>
              <a:t>creatine</a:t>
            </a:r>
            <a:r>
              <a:rPr lang="en-US" sz="1600" dirty="0">
                <a:solidFill>
                  <a:schemeClr val="tx1"/>
                </a:solidFill>
              </a:rPr>
              <a:t> (Fig. 8.11). The standard free-energy change of phosphocreatine hydrolysis is -43.0 kJ/mol. </a:t>
            </a:r>
          </a:p>
        </p:txBody>
      </p:sp>
      <p:sp>
        <p:nvSpPr>
          <p:cNvPr id="5" name="Text Placeholder 4"/>
          <p:cNvSpPr>
            <a:spLocks noGrp="1"/>
          </p:cNvSpPr>
          <p:nvPr>
            <p:ph type="body" idx="1"/>
          </p:nvPr>
        </p:nvSpPr>
        <p:spPr>
          <a:xfrm>
            <a:off x="6287614" y="2311758"/>
            <a:ext cx="5269424" cy="2187226"/>
          </a:xfrm>
        </p:spPr>
        <p:txBody>
          <a:bodyPr>
            <a:normAutofit/>
          </a:bodyPr>
          <a:lstStyle/>
          <a:p>
            <a:pPr algn="ctr"/>
            <a:r>
              <a:rPr lang="en-US" sz="4400" dirty="0" smtClean="0">
                <a:solidFill>
                  <a:schemeClr val="tx1"/>
                </a:solidFill>
              </a:rPr>
              <a:t>Thank you</a:t>
            </a:r>
            <a:endParaRPr lang="en-US" sz="4400" dirty="0">
              <a:solidFill>
                <a:schemeClr val="tx1"/>
              </a:solidFill>
            </a:endParaRPr>
          </a:p>
        </p:txBody>
      </p:sp>
    </p:spTree>
    <p:extLst>
      <p:ext uri="{BB962C8B-B14F-4D97-AF65-F5344CB8AC3E}">
        <p14:creationId xmlns:p14="http://schemas.microsoft.com/office/powerpoint/2010/main" val="2317502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1584528</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2012-06-20T23:39:00+00:00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TP102923943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843282</LocLastLocAttemptVersionLookup>
    <IsSearchable xmlns="4873beb7-5857-4685-be1f-d57550cc96cc">true</IsSearchable>
    <TemplateTemplateType xmlns="4873beb7-5857-4685-be1f-d57550cc96cc">PowerPoint Template - Slideshow Launch</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LocMarketGroupTiers2 xmlns="4873beb7-5857-4685-be1f-d57550cc96cc" xsi:nil="true"/>
    <APAuthor xmlns="4873beb7-5857-4685-be1f-d57550cc96cc">
      <UserInfo>
        <DisplayName>REDMOND\v-sa</DisplayName>
        <AccountId>2467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970C04F-E7AC-41AB-9C6D-1B1BB88BFF7F}">
  <ds:schemaRefs>
    <ds:schemaRef ds:uri="http://purl.org/dc/terms/"/>
    <ds:schemaRef ds:uri="4873beb7-5857-4685-be1f-d57550cc96cc"/>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63EE7759-C66F-4EA4-9863-7EBA32518D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DEC53A-9DF1-4780-BE92-17E971B7A9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43</TotalTime>
  <Words>332</Words>
  <Application>Microsoft Office PowerPoint</Application>
  <PresentationFormat>Widescreen</PresentationFormat>
  <Paragraphs>31</Paragraphs>
  <Slides>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SimSun</vt:lpstr>
      <vt:lpstr>Algerian</vt:lpstr>
      <vt:lpstr>Arial</vt:lpstr>
      <vt:lpstr>Calibri</vt:lpstr>
      <vt:lpstr>Garamond</vt:lpstr>
      <vt:lpstr>Times New Roman</vt:lpstr>
      <vt:lpstr>Wingdings</vt:lpstr>
      <vt:lpstr>Organic</vt:lpstr>
      <vt:lpstr>PowerPoint Presentation</vt:lpstr>
      <vt:lpstr>   ATP&amp;High Energy Compound</vt:lpstr>
      <vt:lpstr>Hydrolysis of ATP </vt:lpstr>
      <vt:lpstr>    PHOSPHORYLATION POTENTIAL </vt:lpstr>
      <vt:lpstr>HIGH ENERGY MOLECULES </vt:lpstr>
      <vt:lpstr>Phosphocreatine: In this molecule, the P-N bond can be hydrolyzed to generate free creatine and inorganic phosphate.   Forward reaction is favored by the release of Pi and the resonance stabilization of creatine (Fig. 8.11). The standard free-energy change of phosphocreatine hydrolysis is -43.0 kJ/mol.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ATP&amp;High Energy Compound</dc:title>
  <dc:creator>svlm</dc:creator>
  <cp:keywords/>
  <cp:lastModifiedBy>svlm</cp:lastModifiedBy>
  <cp:revision>7</cp:revision>
  <dcterms:created xsi:type="dcterms:W3CDTF">2023-10-13T09:33:03Z</dcterms:created>
  <dcterms:modified xsi:type="dcterms:W3CDTF">2024-04-11T08:06:50Z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_TemplateID">
    <vt:lpwstr>TC029239449991</vt:lpwstr>
  </property>
  <property fmtid="{D5CDD505-2E9C-101B-9397-08002B2CF9AE}" pid="4" name="ContentTypeId">
    <vt:lpwstr>0x0101006EDDDB5EE6D98C44930B742096920B300400F5B6D36B3EF94B4E9A635CDF2A18F5B8</vt:lpwstr>
  </property>
  <property fmtid="{D5CDD505-2E9C-101B-9397-08002B2CF9AE}" pid="5" name="FeatureTags">
    <vt:lpwstr/>
  </property>
  <property fmtid="{D5CDD505-2E9C-101B-9397-08002B2CF9AE}" pid="6" name="LocalizationTags">
    <vt:lpwstr/>
  </property>
  <property fmtid="{D5CDD505-2E9C-101B-9397-08002B2CF9AE}" pid="7" name="ScenarioTags">
    <vt:lpwstr/>
  </property>
  <property fmtid="{D5CDD505-2E9C-101B-9397-08002B2CF9AE}" pid="8" name="CampaignTags">
    <vt:lpwstr/>
  </property>
</Properties>
</file>