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sldIdLst>
    <p:sldId id="265" r:id="rId2"/>
    <p:sldId id="266" r:id="rId3"/>
    <p:sldId id="257" r:id="rId4"/>
    <p:sldId id="258" r:id="rId5"/>
    <p:sldId id="259" r:id="rId6"/>
    <p:sldId id="260" r:id="rId7"/>
    <p:sldId id="262" r:id="rId8"/>
    <p:sldId id="261"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508C16D2-4C90-4286-BBAC-5208E945BF06}"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08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366F2-D057-4879-AA10-B5659BAD46D5}"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8C16D2-4C90-4286-BBAC-5208E945BF06}" type="slidenum">
              <a:rPr lang="en-IN" smtClean="0"/>
              <a:t>‹#›</a:t>
            </a:fld>
            <a:endParaRPr lang="en-IN"/>
          </a:p>
        </p:txBody>
      </p:sp>
    </p:spTree>
    <p:extLst>
      <p:ext uri="{BB962C8B-B14F-4D97-AF65-F5344CB8AC3E}">
        <p14:creationId xmlns:p14="http://schemas.microsoft.com/office/powerpoint/2010/main" val="41233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90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63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spTree>
    <p:extLst>
      <p:ext uri="{BB962C8B-B14F-4D97-AF65-F5344CB8AC3E}">
        <p14:creationId xmlns:p14="http://schemas.microsoft.com/office/powerpoint/2010/main" val="356085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32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9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34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68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spTree>
    <p:extLst>
      <p:ext uri="{BB962C8B-B14F-4D97-AF65-F5344CB8AC3E}">
        <p14:creationId xmlns:p14="http://schemas.microsoft.com/office/powerpoint/2010/main" val="32649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366F2-D057-4879-AA10-B5659BAD46D5}"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8C16D2-4C90-4286-BBAC-5208E945BF06}"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86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A366F2-D057-4879-AA10-B5659BAD46D5}"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8C16D2-4C90-4286-BBAC-5208E945BF06}"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39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A366F2-D057-4879-AA10-B5659BAD46D5}" type="datetimeFigureOut">
              <a:rPr lang="en-IN" smtClean="0"/>
              <a:t>11-04-2024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8C16D2-4C90-4286-BBAC-5208E945BF06}"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09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A366F2-D057-4879-AA10-B5659BAD46D5}" type="datetimeFigureOut">
              <a:rPr lang="en-IN" smtClean="0"/>
              <a:t>11-04-2024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8C16D2-4C90-4286-BBAC-5208E945BF0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366F2-D057-4879-AA10-B5659BAD46D5}" type="datetimeFigureOut">
              <a:rPr lang="en-IN" smtClean="0"/>
              <a:t>11-04-2024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8C16D2-4C90-4286-BBAC-5208E945BF06}" type="slidenum">
              <a:rPr lang="en-IN" smtClean="0"/>
              <a:t>‹#›</a:t>
            </a:fld>
            <a:endParaRPr lang="en-IN"/>
          </a:p>
        </p:txBody>
      </p:sp>
    </p:spTree>
    <p:extLst>
      <p:ext uri="{BB962C8B-B14F-4D97-AF65-F5344CB8AC3E}">
        <p14:creationId xmlns:p14="http://schemas.microsoft.com/office/powerpoint/2010/main" val="19537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366F2-D057-4879-AA10-B5659BAD46D5}"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8C16D2-4C90-4286-BBAC-5208E945BF06}"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68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366F2-D057-4879-AA10-B5659BAD46D5}"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8C16D2-4C90-4286-BBAC-5208E945BF06}" type="slidenum">
              <a:rPr lang="en-IN" smtClean="0"/>
              <a:t>‹#›</a:t>
            </a:fld>
            <a:endParaRPr lang="en-IN"/>
          </a:p>
        </p:txBody>
      </p:sp>
    </p:spTree>
    <p:extLst>
      <p:ext uri="{BB962C8B-B14F-4D97-AF65-F5344CB8AC3E}">
        <p14:creationId xmlns:p14="http://schemas.microsoft.com/office/powerpoint/2010/main" val="415540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A366F2-D057-4879-AA10-B5659BAD46D5}" type="datetimeFigureOut">
              <a:rPr lang="en-IN" smtClean="0"/>
              <a:t>11-04-2024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8C16D2-4C90-4286-BBAC-5208E945BF06}" type="slidenum">
              <a:rPr lang="en-IN" smtClean="0"/>
              <a:t>‹#›</a:t>
            </a:fld>
            <a:endParaRPr lang="en-IN"/>
          </a:p>
        </p:txBody>
      </p:sp>
    </p:spTree>
    <p:extLst>
      <p:ext uri="{BB962C8B-B14F-4D97-AF65-F5344CB8AC3E}">
        <p14:creationId xmlns:p14="http://schemas.microsoft.com/office/powerpoint/2010/main" val="143459289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byjus.com/chemistry/alumin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chemistry/electronegativit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yjus.com/chemistry/classification-of-oxid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byjus.com/aluminium-hydroxide-formul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1081824"/>
            <a:ext cx="8158690" cy="3193961"/>
          </a:xfrm>
        </p:spPr>
        <p:txBody>
          <a:bodyPr>
            <a:normAutofit fontScale="90000"/>
          </a:bodyPr>
          <a:lstStyle/>
          <a:p>
            <a:r>
              <a:rPr lang="en-IN" sz="4800" b="1" dirty="0" err="1">
                <a:latin typeface="Algerian" panose="04020705040A02060702" pitchFamily="82" charset="0"/>
              </a:rPr>
              <a:t>Shahid</a:t>
            </a:r>
            <a:r>
              <a:rPr lang="en-IN" sz="3600" b="1" dirty="0">
                <a:latin typeface="Algerian" panose="04020705040A02060702" pitchFamily="82" charset="0"/>
              </a:rPr>
              <a:t> </a:t>
            </a:r>
            <a:r>
              <a:rPr lang="en-IN" b="1" dirty="0" err="1">
                <a:latin typeface="Algerian" panose="04020705040A02060702" pitchFamily="82" charset="0"/>
              </a:rPr>
              <a:t>Virpatni</a:t>
            </a:r>
            <a:r>
              <a:rPr lang="en-IN" b="1" dirty="0">
                <a:latin typeface="Algerian" panose="04020705040A02060702" pitchFamily="82" charset="0"/>
              </a:rPr>
              <a:t> </a:t>
            </a:r>
            <a:r>
              <a:rPr lang="en-IN" b="1" dirty="0" err="1">
                <a:latin typeface="Algerian" panose="04020705040A02060702" pitchFamily="82" charset="0"/>
              </a:rPr>
              <a:t>Laxmi</a:t>
            </a:r>
            <a:r>
              <a:rPr lang="en-IN" b="1" dirty="0">
                <a:latin typeface="Algerian" panose="04020705040A02060702" pitchFamily="82" charset="0"/>
              </a:rPr>
              <a:t> </a:t>
            </a:r>
            <a:r>
              <a:rPr lang="en-IN" b="1" dirty="0" err="1">
                <a:latin typeface="Algerian" panose="04020705040A02060702" pitchFamily="82" charset="0"/>
              </a:rPr>
              <a:t>Mahavidyalaya,Titave</a:t>
            </a:r>
            <a:r>
              <a:rPr lang="en-IN" b="1" dirty="0">
                <a:latin typeface="Algerian" panose="04020705040A02060702" pitchFamily="82" charset="0"/>
              </a:rPr>
              <a:t/>
            </a:r>
            <a:br>
              <a:rPr lang="en-IN" b="1" dirty="0">
                <a:latin typeface="Algerian" panose="04020705040A02060702" pitchFamily="82" charset="0"/>
              </a:rPr>
            </a:br>
            <a:r>
              <a:rPr lang="en-IN" b="1" dirty="0" smtClean="0">
                <a:latin typeface="Algerian" panose="04020705040A02060702" pitchFamily="82" charset="0"/>
              </a:rPr>
              <a:t/>
            </a:r>
            <a:br>
              <a:rPr lang="en-IN" b="1" dirty="0" smtClean="0">
                <a:latin typeface="Algerian" panose="04020705040A02060702" pitchFamily="82" charset="0"/>
              </a:rPr>
            </a:br>
            <a:r>
              <a:rPr lang="en-IN" b="1" dirty="0">
                <a:latin typeface="Algerian" panose="04020705040A02060702" pitchFamily="82" charset="0"/>
              </a:rPr>
              <a:t/>
            </a:r>
            <a:br>
              <a:rPr lang="en-IN" b="1" dirty="0">
                <a:latin typeface="Algerian" panose="04020705040A02060702" pitchFamily="82" charset="0"/>
              </a:rPr>
            </a:br>
            <a:r>
              <a:rPr lang="en-IN" b="1" dirty="0">
                <a:latin typeface="Algerian" panose="04020705040A02060702" pitchFamily="82" charset="0"/>
              </a:rPr>
              <a:t>   </a:t>
            </a:r>
            <a:r>
              <a:rPr lang="en-US" sz="4000" b="1" u="sng" dirty="0">
                <a:latin typeface="Times New Roman" panose="02020603050405020304" pitchFamily="18" charset="0"/>
                <a:ea typeface="SimSun" panose="02010600030101010101" pitchFamily="2" charset="-122"/>
                <a:cs typeface="Times New Roman" panose="02020603050405020304" pitchFamily="18" charset="0"/>
              </a:rPr>
              <a:t>Department of </a:t>
            </a:r>
            <a:r>
              <a:rPr lang="en-US" sz="4000" b="1" u="sng" dirty="0" smtClean="0">
                <a:latin typeface="Times New Roman" panose="02020603050405020304" pitchFamily="18" charset="0"/>
                <a:ea typeface="SimSun" panose="02010600030101010101" pitchFamily="2" charset="-122"/>
                <a:cs typeface="Times New Roman" panose="02020603050405020304" pitchFamily="18" charset="0"/>
              </a:rPr>
              <a:t>Science</a:t>
            </a:r>
            <a:endParaRPr lang="en-IN" u="sng" dirty="0"/>
          </a:p>
        </p:txBody>
      </p:sp>
      <p:sp>
        <p:nvSpPr>
          <p:cNvPr id="3" name="Text Placeholder 2"/>
          <p:cNvSpPr>
            <a:spLocks noGrp="1"/>
          </p:cNvSpPr>
          <p:nvPr>
            <p:ph type="body" idx="1"/>
          </p:nvPr>
        </p:nvSpPr>
        <p:spPr>
          <a:xfrm>
            <a:off x="2015067" y="4666753"/>
            <a:ext cx="8158690" cy="1038588"/>
          </a:xfrm>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Miss.Kajal Prakash Balugade</a:t>
            </a:r>
          </a:p>
          <a:p>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Assistant Professor</a:t>
            </a:r>
          </a:p>
          <a:p>
            <a:r>
              <a:rPr lang="en-US" b="1" dirty="0" smtClean="0">
                <a:latin typeface="Times New Roman" panose="02020603050405020304" pitchFamily="18" charset="0"/>
                <a:cs typeface="Times New Roman" panose="02020603050405020304" pitchFamily="18" charset="0"/>
              </a:rPr>
              <a:t>Inorganic </a:t>
            </a:r>
            <a:r>
              <a:rPr lang="en-US" b="1" dirty="0">
                <a:latin typeface="Times New Roman" panose="02020603050405020304" pitchFamily="18" charset="0"/>
                <a:cs typeface="Times New Roman" panose="02020603050405020304" pitchFamily="18" charset="0"/>
              </a:rPr>
              <a:t>Chemistry</a:t>
            </a:r>
            <a:endParaRPr lang="en-IN" b="1" dirty="0">
              <a:latin typeface="Times New Roman" panose="02020603050405020304" pitchFamily="18" charset="0"/>
              <a:cs typeface="Times New Roman" panose="02020603050405020304" pitchFamily="18" charset="0"/>
            </a:endParaRPr>
          </a:p>
          <a:p>
            <a:endParaRPr lang="en-IN"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58322" y="2434785"/>
            <a:ext cx="1287178" cy="1338725"/>
          </a:xfrm>
          <a:prstGeom prst="rect">
            <a:avLst/>
          </a:prstGeom>
        </p:spPr>
      </p:pic>
    </p:spTree>
    <p:extLst>
      <p:ext uri="{BB962C8B-B14F-4D97-AF65-F5344CB8AC3E}">
        <p14:creationId xmlns:p14="http://schemas.microsoft.com/office/powerpoint/2010/main" val="336047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2024" y="1871002"/>
            <a:ext cx="9903655" cy="2454109"/>
          </a:xfrm>
          <a:noFill/>
        </p:spPr>
        <p:txBody>
          <a:bodyPr>
            <a:normAutofit/>
          </a:bodyPr>
          <a:lstStyle/>
          <a:p>
            <a:r>
              <a:rPr lang="en-US" b="1" dirty="0">
                <a:solidFill>
                  <a:srgbClr val="800080"/>
                </a:solidFill>
                <a:latin typeface="Poppins"/>
              </a:rPr>
              <a:t>Diagonal </a:t>
            </a:r>
            <a:r>
              <a:rPr lang="en-US" b="1" dirty="0" smtClean="0">
                <a:solidFill>
                  <a:srgbClr val="800080"/>
                </a:solidFill>
                <a:latin typeface="Poppins"/>
              </a:rPr>
              <a:t>Relationship</a:t>
            </a:r>
            <a:r>
              <a:rPr lang="en-US" b="1" dirty="0">
                <a:solidFill>
                  <a:srgbClr val="800080"/>
                </a:solidFill>
                <a:latin typeface="Poppins"/>
              </a:rPr>
              <a:t/>
            </a:r>
            <a:br>
              <a:rPr lang="en-US" b="1" dirty="0">
                <a:solidFill>
                  <a:srgbClr val="800080"/>
                </a:solidFill>
                <a:latin typeface="Poppins"/>
              </a:rPr>
            </a:br>
            <a:endParaRPr lang="en-IN" dirty="0"/>
          </a:p>
        </p:txBody>
      </p:sp>
      <p:sp>
        <p:nvSpPr>
          <p:cNvPr id="3" name="Subtitle 2"/>
          <p:cNvSpPr>
            <a:spLocks noGrp="1"/>
          </p:cNvSpPr>
          <p:nvPr>
            <p:ph type="subTitle" idx="1"/>
          </p:nvPr>
        </p:nvSpPr>
        <p:spPr/>
        <p:txBody>
          <a:bodyPr/>
          <a:lstStyle/>
          <a:p>
            <a:r>
              <a:rPr lang="en-US" b="1" dirty="0" smtClean="0">
                <a:solidFill>
                  <a:srgbClr val="800080"/>
                </a:solidFill>
                <a:latin typeface="Poppins"/>
              </a:rPr>
              <a:t>within </a:t>
            </a:r>
            <a:r>
              <a:rPr lang="en-US" b="1" dirty="0">
                <a:solidFill>
                  <a:srgbClr val="800080"/>
                </a:solidFill>
                <a:latin typeface="Poppins"/>
              </a:rPr>
              <a:t>s Block Elements</a:t>
            </a:r>
          </a:p>
          <a:p>
            <a:endParaRPr lang="en-IN" dirty="0"/>
          </a:p>
        </p:txBody>
      </p:sp>
    </p:spTree>
    <p:extLst>
      <p:ext uri="{BB962C8B-B14F-4D97-AF65-F5344CB8AC3E}">
        <p14:creationId xmlns:p14="http://schemas.microsoft.com/office/powerpoint/2010/main" val="118132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787791"/>
            <a:ext cx="7413673" cy="5430129"/>
          </a:xfrm>
          <a:prstGeom prst="rect">
            <a:avLst/>
          </a:prstGeom>
        </p:spPr>
      </p:pic>
    </p:spTree>
    <p:extLst>
      <p:ext uri="{BB962C8B-B14F-4D97-AF65-F5344CB8AC3E}">
        <p14:creationId xmlns:p14="http://schemas.microsoft.com/office/powerpoint/2010/main" val="62249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792" y="1533777"/>
            <a:ext cx="10818054" cy="3724096"/>
          </a:xfrm>
          <a:prstGeom prst="rect">
            <a:avLst/>
          </a:prstGeom>
        </p:spPr>
        <p:txBody>
          <a:bodyPr wrap="square">
            <a:spAutoFit/>
          </a:bodyPr>
          <a:lstStyle/>
          <a:p>
            <a:endParaRPr lang="en-US" sz="2000" b="0" i="0" dirty="0" smtClean="0">
              <a:solidFill>
                <a:srgbClr val="444444"/>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A </a:t>
            </a:r>
            <a:r>
              <a:rPr lang="en-US" sz="2400" b="1" i="0" dirty="0" smtClean="0">
                <a:solidFill>
                  <a:srgbClr val="444444"/>
                </a:solidFill>
                <a:effectLst/>
                <a:latin typeface="Times New Roman" panose="02020603050405020304" pitchFamily="18" charset="0"/>
                <a:cs typeface="Times New Roman" panose="02020603050405020304" pitchFamily="18" charset="0"/>
              </a:rPr>
              <a:t>diagonal relationship in s block elements</a:t>
            </a:r>
            <a:r>
              <a:rPr lang="en-US" sz="2400" b="0" i="0" dirty="0" smtClean="0">
                <a:solidFill>
                  <a:srgbClr val="444444"/>
                </a:solidFill>
                <a:effectLst/>
                <a:latin typeface="Times New Roman" panose="02020603050405020304" pitchFamily="18" charset="0"/>
                <a:cs typeface="Times New Roman" panose="02020603050405020304" pitchFamily="18" charset="0"/>
              </a:rPr>
              <a:t> exists between adjacent elements, which are located in the second and third periods of the periodic table. For example, the lithium of group 1A and the second period shows similarities with the properties of magnesium, which are located in the </a:t>
            </a:r>
            <a:r>
              <a:rPr lang="en-US" sz="2400" b="1" i="0" dirty="0" smtClean="0">
                <a:solidFill>
                  <a:srgbClr val="444444"/>
                </a:solidFill>
                <a:effectLst/>
                <a:latin typeface="Times New Roman" panose="02020603050405020304" pitchFamily="18" charset="0"/>
                <a:cs typeface="Times New Roman" panose="02020603050405020304" pitchFamily="18" charset="0"/>
              </a:rPr>
              <a:t>2nd group and 3rd period.</a:t>
            </a:r>
          </a:p>
          <a:p>
            <a:pPr marL="285750" indent="-285750">
              <a:buFont typeface="Wingdings" panose="05000000000000000000" pitchFamily="2" charset="2"/>
              <a:buChar char="§"/>
            </a:pPr>
            <a:endParaRPr lang="en-US" sz="2400" b="0" i="0" dirty="0" smtClean="0">
              <a:solidFill>
                <a:srgbClr val="444444"/>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Similarly, the properties of beryllium, which are located in the 2nd group and 2nd periods, show a likeness with the </a:t>
            </a:r>
            <a:r>
              <a:rPr lang="en-US" sz="2400" b="0" i="0" u="none" strike="noStrike" dirty="0" smtClean="0">
                <a:solidFill>
                  <a:srgbClr val="8C69FF"/>
                </a:solidFill>
                <a:effectLst/>
                <a:latin typeface="Times New Roman" panose="02020603050405020304" pitchFamily="18" charset="0"/>
                <a:cs typeface="Times New Roman" panose="02020603050405020304" pitchFamily="18" charset="0"/>
                <a:hlinkClick r:id="rId2"/>
              </a:rPr>
              <a:t>properties of </a:t>
            </a:r>
            <a:r>
              <a:rPr lang="en-US" sz="2400" b="0" i="0" u="none" strike="noStrike" dirty="0" err="1" smtClean="0">
                <a:solidFill>
                  <a:srgbClr val="8C69FF"/>
                </a:solidFill>
                <a:effectLst/>
                <a:latin typeface="Times New Roman" panose="02020603050405020304" pitchFamily="18" charset="0"/>
                <a:cs typeface="Times New Roman" panose="02020603050405020304" pitchFamily="18" charset="0"/>
                <a:hlinkClick r:id="rId2"/>
              </a:rPr>
              <a:t>aluminium</a:t>
            </a:r>
            <a:r>
              <a:rPr lang="en-US" sz="2400" b="0" i="0" dirty="0" smtClean="0">
                <a:solidFill>
                  <a:srgbClr val="444444"/>
                </a:solidFill>
                <a:effectLst/>
                <a:latin typeface="Times New Roman" panose="02020603050405020304" pitchFamily="18" charset="0"/>
                <a:cs typeface="Times New Roman" panose="02020603050405020304" pitchFamily="18" charset="0"/>
              </a:rPr>
              <a:t> which is located in the third period and third group. The two elements which show similarities in their properties can be called </a:t>
            </a:r>
            <a:r>
              <a:rPr lang="en-US" sz="2400" b="1" i="0" dirty="0" smtClean="0">
                <a:solidFill>
                  <a:srgbClr val="444444"/>
                </a:solidFill>
                <a:effectLst/>
                <a:latin typeface="Times New Roman" panose="02020603050405020304" pitchFamily="18" charset="0"/>
                <a:cs typeface="Times New Roman" panose="02020603050405020304" pitchFamily="18" charset="0"/>
              </a:rPr>
              <a:t>diagonal pairs or diagonal neighbors</a:t>
            </a:r>
            <a:r>
              <a:rPr lang="en-US" sz="2400" b="0" i="0" dirty="0" smtClean="0">
                <a:solidFill>
                  <a:srgbClr val="444444"/>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975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0335" y="1328138"/>
            <a:ext cx="8876714" cy="4154984"/>
          </a:xfrm>
          <a:prstGeom prst="rect">
            <a:avLst/>
          </a:prstGeom>
        </p:spPr>
        <p:txBody>
          <a:bodyPr wrap="square">
            <a:spAutoFit/>
          </a:bodyPr>
          <a:lstStyle/>
          <a:p>
            <a:pPr marL="285750" indent="-285750">
              <a:buFont typeface="Wingdings" panose="05000000000000000000" pitchFamily="2" charset="2"/>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The properties of s block elements vary significantly when compared to the other elements of the sub-group they belong to. The </a:t>
            </a:r>
            <a:r>
              <a:rPr lang="en-US" sz="2400" b="1" i="0" dirty="0" smtClean="0">
                <a:solidFill>
                  <a:srgbClr val="444444"/>
                </a:solidFill>
                <a:effectLst/>
                <a:latin typeface="Times New Roman" panose="02020603050405020304" pitchFamily="18" charset="0"/>
                <a:cs typeface="Times New Roman" panose="02020603050405020304" pitchFamily="18" charset="0"/>
              </a:rPr>
              <a:t>diagonal neighbors show a lot of similarities</a:t>
            </a:r>
            <a:r>
              <a:rPr lang="en-US" sz="2400" b="0" i="0" dirty="0" smtClean="0">
                <a:solidFill>
                  <a:srgbClr val="444444"/>
                </a:solidFill>
                <a:effectLst/>
                <a:latin typeface="Times New Roman" panose="02020603050405020304" pitchFamily="18" charset="0"/>
                <a:cs typeface="Times New Roman" panose="02020603050405020304" pitchFamily="18" charset="0"/>
              </a:rPr>
              <a:t>. Such a relationship is exhibited as you move left to the right and down the group; the periodic table has opposing factors.</a:t>
            </a:r>
          </a:p>
          <a:p>
            <a:pPr marL="285750" indent="-285750">
              <a:buFont typeface="Wingdings" panose="05000000000000000000" pitchFamily="2" charset="2"/>
              <a:buChar char="§"/>
            </a:pPr>
            <a:endParaRPr lang="en-US" sz="2400" b="0" i="0" dirty="0" smtClean="0">
              <a:solidFill>
                <a:srgbClr val="444444"/>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For example, the </a:t>
            </a:r>
            <a:r>
              <a:rPr lang="en-US" sz="2400" b="0" i="0" u="none" strike="noStrike" dirty="0" smtClean="0">
                <a:solidFill>
                  <a:srgbClr val="8C69FF"/>
                </a:solidFill>
                <a:effectLst/>
                <a:latin typeface="Times New Roman" panose="02020603050405020304" pitchFamily="18" charset="0"/>
                <a:cs typeface="Times New Roman" panose="02020603050405020304" pitchFamily="18" charset="0"/>
                <a:hlinkClick r:id="rId2"/>
              </a:rPr>
              <a:t>electronegativity</a:t>
            </a:r>
            <a:r>
              <a:rPr lang="en-US" sz="2400" b="0" i="0" dirty="0" smtClean="0">
                <a:solidFill>
                  <a:srgbClr val="444444"/>
                </a:solidFill>
                <a:effectLst/>
                <a:latin typeface="Times New Roman" panose="02020603050405020304" pitchFamily="18" charset="0"/>
                <a:cs typeface="Times New Roman" panose="02020603050405020304" pitchFamily="18" charset="0"/>
              </a:rPr>
              <a:t> of the s block elements increases as we go across the period and decreases as we go down the group. Therefore, when it is moved diagonally, the opposite tendencies cancel out, and the value of electronegativity almost remains the same.</a:t>
            </a:r>
            <a:endParaRPr lang="en-US" sz="24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542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7084" y="980860"/>
            <a:ext cx="7835705" cy="5601533"/>
          </a:xfrm>
          <a:prstGeom prst="rect">
            <a:avLst/>
          </a:prstGeom>
        </p:spPr>
        <p:txBody>
          <a:bodyPr wrap="square">
            <a:spAutoFit/>
          </a:bodyPr>
          <a:lstStyle/>
          <a:p>
            <a:r>
              <a:rPr lang="en-US" sz="2400" b="1" i="0" dirty="0" smtClean="0">
                <a:solidFill>
                  <a:srgbClr val="800080"/>
                </a:solidFill>
                <a:effectLst/>
                <a:latin typeface="Times New Roman" panose="02020603050405020304" pitchFamily="18" charset="0"/>
                <a:cs typeface="Times New Roman" panose="02020603050405020304" pitchFamily="18" charset="0"/>
              </a:rPr>
              <a:t>Similarities between Lithium and Magnesium</a:t>
            </a:r>
          </a:p>
          <a:p>
            <a:endParaRPr lang="en-US" b="1" i="0" dirty="0" smtClean="0">
              <a:solidFill>
                <a:srgbClr val="800080"/>
              </a:solidFill>
              <a:effectLst/>
              <a:latin typeface="Poppins"/>
            </a:endParaRPr>
          </a:p>
          <a:p>
            <a:pPr>
              <a:lnSpc>
                <a:spcPct val="150000"/>
              </a:lnSpc>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The hardness of lithium and magnesium is higher than the other elements in their respective groups.</a:t>
            </a:r>
          </a:p>
          <a:p>
            <a:pPr>
              <a:lnSpc>
                <a:spcPct val="150000"/>
              </a:lnSpc>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Chlorides of lithium and magnesium have the capability to be soluble in ethanol.</a:t>
            </a:r>
          </a:p>
          <a:p>
            <a:pPr>
              <a:lnSpc>
                <a:spcPct val="150000"/>
              </a:lnSpc>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They are lighter when compared to other elements in their groups.</a:t>
            </a:r>
          </a:p>
          <a:p>
            <a:pPr>
              <a:lnSpc>
                <a:spcPct val="150000"/>
              </a:lnSpc>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Lithium and magnesium react gently with water. The oxides and hydroxides are less soluble.</a:t>
            </a:r>
          </a:p>
          <a:p>
            <a:pPr>
              <a:buFont typeface="Arial" panose="020B0604020202020204" pitchFamily="34" charset="0"/>
              <a:buChar char="•"/>
            </a:pPr>
            <a:endParaRPr lang="en-US" sz="28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79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424" y="1496723"/>
            <a:ext cx="9945859" cy="3539430"/>
          </a:xfrm>
          <a:prstGeom prst="rect">
            <a:avLst/>
          </a:prstGeom>
        </p:spPr>
        <p:txBody>
          <a:bodyPr wrap="square">
            <a:spAutoFit/>
          </a:bodyPr>
          <a:lstStyle/>
          <a:p>
            <a:pPr>
              <a:buFont typeface="Arial" panose="020B0604020202020204" pitchFamily="34" charset="0"/>
              <a:buChar char="•"/>
            </a:pPr>
            <a:r>
              <a:rPr lang="en-US" sz="2800" b="0" i="0" dirty="0" smtClean="0">
                <a:solidFill>
                  <a:srgbClr val="444444"/>
                </a:solidFill>
                <a:effectLst/>
                <a:latin typeface="Times New Roman" panose="02020603050405020304" pitchFamily="18" charset="0"/>
                <a:cs typeface="Times New Roman" panose="02020603050405020304" pitchFamily="18" charset="0"/>
              </a:rPr>
              <a:t>In the presence of nitrogen, lithium and magnesium form their respective nitrides.</a:t>
            </a:r>
          </a:p>
          <a:p>
            <a:pPr>
              <a:buFont typeface="Arial" panose="020B0604020202020204" pitchFamily="34" charset="0"/>
              <a:buChar char="•"/>
            </a:pPr>
            <a:endParaRPr lang="en-US" sz="2800" b="0" i="0" dirty="0" smtClean="0">
              <a:solidFill>
                <a:srgbClr val="444444"/>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0" i="0" dirty="0" smtClean="0">
                <a:solidFill>
                  <a:srgbClr val="444444"/>
                </a:solidFill>
                <a:effectLst/>
                <a:latin typeface="Times New Roman" panose="02020603050405020304" pitchFamily="18" charset="0"/>
                <a:cs typeface="Times New Roman" panose="02020603050405020304" pitchFamily="18" charset="0"/>
              </a:rPr>
              <a:t>Superoxides are not formed when lithium and magnesium react with excess oxygen.</a:t>
            </a:r>
          </a:p>
          <a:p>
            <a:pPr>
              <a:buFont typeface="Arial" panose="020B0604020202020204" pitchFamily="34" charset="0"/>
              <a:buChar char="•"/>
            </a:pPr>
            <a:endParaRPr lang="en-US" sz="2800" b="0" i="0" dirty="0" smtClean="0">
              <a:solidFill>
                <a:srgbClr val="444444"/>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0" i="0" dirty="0" smtClean="0">
                <a:solidFill>
                  <a:srgbClr val="444444"/>
                </a:solidFill>
                <a:effectLst/>
                <a:latin typeface="Times New Roman" panose="02020603050405020304" pitchFamily="18" charset="0"/>
                <a:cs typeface="Times New Roman" panose="02020603050405020304" pitchFamily="18" charset="0"/>
              </a:rPr>
              <a:t>Carbon dioxide and its respective </a:t>
            </a:r>
            <a:r>
              <a:rPr lang="en-US" sz="2800" b="0" i="0" u="none" strike="noStrike" dirty="0" smtClean="0">
                <a:solidFill>
                  <a:srgbClr val="8C69FF"/>
                </a:solidFill>
                <a:effectLst/>
                <a:latin typeface="Times New Roman" panose="02020603050405020304" pitchFamily="18" charset="0"/>
                <a:cs typeface="Times New Roman" panose="02020603050405020304" pitchFamily="18" charset="0"/>
                <a:hlinkClick r:id="rId2"/>
              </a:rPr>
              <a:t>oxides</a:t>
            </a:r>
            <a:r>
              <a:rPr lang="en-US" sz="2800" b="0" i="0" dirty="0" smtClean="0">
                <a:solidFill>
                  <a:srgbClr val="444444"/>
                </a:solidFill>
                <a:effectLst/>
                <a:latin typeface="Times New Roman" panose="02020603050405020304" pitchFamily="18" charset="0"/>
                <a:cs typeface="Times New Roman" panose="02020603050405020304" pitchFamily="18" charset="0"/>
              </a:rPr>
              <a:t> are formed when carbonates of magnesium and lithium are heated</a:t>
            </a:r>
            <a:endParaRPr lang="en-IN" sz="2800" dirty="0"/>
          </a:p>
        </p:txBody>
      </p:sp>
    </p:spTree>
    <p:extLst>
      <p:ext uri="{BB962C8B-B14F-4D97-AF65-F5344CB8AC3E}">
        <p14:creationId xmlns:p14="http://schemas.microsoft.com/office/powerpoint/2010/main" val="2873511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262" y="1324970"/>
            <a:ext cx="8961120" cy="4154984"/>
          </a:xfrm>
          <a:prstGeom prst="rect">
            <a:avLst/>
          </a:prstGeom>
        </p:spPr>
        <p:txBody>
          <a:bodyPr wrap="square">
            <a:spAutoFit/>
          </a:bodyPr>
          <a:lstStyle/>
          <a:p>
            <a:r>
              <a:rPr lang="en-US" sz="2400" b="1" i="0" dirty="0" smtClean="0">
                <a:solidFill>
                  <a:srgbClr val="800080"/>
                </a:solidFill>
                <a:effectLst/>
                <a:latin typeface="Times New Roman" panose="02020603050405020304" pitchFamily="18" charset="0"/>
                <a:cs typeface="Times New Roman" panose="02020603050405020304" pitchFamily="18" charset="0"/>
              </a:rPr>
              <a:t>Similarities between Beryllium and Aluminium</a:t>
            </a:r>
          </a:p>
          <a:p>
            <a:endParaRPr lang="en-US" sz="2400" b="1" i="0" dirty="0" smtClean="0">
              <a:solidFill>
                <a:srgbClr val="80008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0" i="0" u="none" strike="noStrike" dirty="0" smtClean="0">
                <a:solidFill>
                  <a:srgbClr val="8C69FF"/>
                </a:solidFill>
                <a:effectLst/>
                <a:latin typeface="Times New Roman" panose="02020603050405020304" pitchFamily="18" charset="0"/>
                <a:cs typeface="Times New Roman" panose="02020603050405020304" pitchFamily="18" charset="0"/>
                <a:hlinkClick r:id="rId2"/>
              </a:rPr>
              <a:t>Aluminium hydroxide</a:t>
            </a:r>
            <a:r>
              <a:rPr lang="en-US" sz="2400" b="0" i="0" dirty="0" smtClean="0">
                <a:solidFill>
                  <a:srgbClr val="444444"/>
                </a:solidFill>
                <a:effectLst/>
                <a:latin typeface="Times New Roman" panose="02020603050405020304" pitchFamily="18" charset="0"/>
                <a:cs typeface="Times New Roman" panose="02020603050405020304" pitchFamily="18" charset="0"/>
              </a:rPr>
              <a:t> and beryllium hydroxide react with excess alkali to form their respective ions.</a:t>
            </a:r>
          </a:p>
          <a:p>
            <a:pPr>
              <a:buFont typeface="Arial" panose="020B0604020202020204" pitchFamily="34" charset="0"/>
              <a:buChar char="•"/>
            </a:pPr>
            <a:endParaRPr lang="en-US" sz="2400" b="0" i="0" dirty="0" smtClean="0">
              <a:solidFill>
                <a:srgbClr val="444444"/>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Both these elements have the capacity to withstand the acid attack due to the presence of an oxide film on the surface of the metal.</a:t>
            </a:r>
          </a:p>
          <a:p>
            <a:pPr>
              <a:buFont typeface="Arial" panose="020B0604020202020204" pitchFamily="34" charset="0"/>
              <a:buChar char="•"/>
            </a:pPr>
            <a:endParaRPr lang="en-US" sz="2400" b="0" i="0" dirty="0" smtClean="0">
              <a:solidFill>
                <a:srgbClr val="444444"/>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Both these metals have the tendency to form complexes.</a:t>
            </a:r>
          </a:p>
          <a:p>
            <a:pPr>
              <a:buFont typeface="Arial" panose="020B0604020202020204" pitchFamily="34" charset="0"/>
              <a:buChar char="•"/>
            </a:pPr>
            <a:r>
              <a:rPr lang="en-US" sz="2400" b="0" i="0" dirty="0" smtClean="0">
                <a:solidFill>
                  <a:srgbClr val="444444"/>
                </a:solidFill>
                <a:effectLst/>
                <a:latin typeface="Times New Roman" panose="02020603050405020304" pitchFamily="18" charset="0"/>
                <a:cs typeface="Times New Roman" panose="02020603050405020304" pitchFamily="18" charset="0"/>
              </a:rPr>
              <a:t>Chlorides of both these metals possess the capacity to be soluble in organic solvents.</a:t>
            </a:r>
            <a:endParaRPr lang="en-US" sz="24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6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641" y="2708259"/>
            <a:ext cx="6815669" cy="1554649"/>
          </a:xfrm>
        </p:spPr>
        <p:txBody>
          <a:bodyPr/>
          <a:lstStyle/>
          <a:p>
            <a:r>
              <a:rPr lang="en-US" sz="9600" b="1" dirty="0">
                <a:latin typeface="Algerian" panose="04020705040A02060702" pitchFamily="82" charset="0"/>
              </a:rPr>
              <a:t>Thank You</a:t>
            </a:r>
            <a:endParaRPr lang="en-IN" sz="9600" b="1" dirty="0">
              <a:latin typeface="Algerian" panose="04020705040A02060702" pitchFamily="82" charset="0"/>
            </a:endParaRPr>
          </a:p>
        </p:txBody>
      </p:sp>
    </p:spTree>
    <p:extLst>
      <p:ext uri="{BB962C8B-B14F-4D97-AF65-F5344CB8AC3E}">
        <p14:creationId xmlns:p14="http://schemas.microsoft.com/office/powerpoint/2010/main" val="3468684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30</TotalTime>
  <Words>146</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SimSun</vt:lpstr>
      <vt:lpstr>Algerian</vt:lpstr>
      <vt:lpstr>Arial</vt:lpstr>
      <vt:lpstr>Garamond</vt:lpstr>
      <vt:lpstr>Poppins</vt:lpstr>
      <vt:lpstr>Times New Roman</vt:lpstr>
      <vt:lpstr>Wingdings</vt:lpstr>
      <vt:lpstr>Organic</vt:lpstr>
      <vt:lpstr>Shahid Virpatni Laxmi Mahavidyalaya,Titave      Department of Science</vt:lpstr>
      <vt:lpstr>Diagonal Relationship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Diagonal Relationship</dc:title>
  <dc:creator>svlm</dc:creator>
  <cp:lastModifiedBy>svlm</cp:lastModifiedBy>
  <cp:revision>10</cp:revision>
  <dcterms:created xsi:type="dcterms:W3CDTF">2023-10-11T09:02:29Z</dcterms:created>
  <dcterms:modified xsi:type="dcterms:W3CDTF">2024-04-11T08:11:50Z</dcterms:modified>
</cp:coreProperties>
</file>