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32"/>
  </p:notesMasterIdLst>
  <p:sldIdLst>
    <p:sldId id="256" r:id="rId2"/>
    <p:sldId id="257" r:id="rId3"/>
    <p:sldId id="258" r:id="rId4"/>
    <p:sldId id="259" r:id="rId5"/>
    <p:sldId id="260" r:id="rId6"/>
    <p:sldId id="261" r:id="rId7"/>
    <p:sldId id="263" r:id="rId8"/>
    <p:sldId id="264" r:id="rId9"/>
    <p:sldId id="266" r:id="rId10"/>
    <p:sldId id="265" r:id="rId11"/>
    <p:sldId id="267" r:id="rId12"/>
    <p:sldId id="268" r:id="rId13"/>
    <p:sldId id="269" r:id="rId14"/>
    <p:sldId id="270" r:id="rId15"/>
    <p:sldId id="271" r:id="rId16"/>
    <p:sldId id="272" r:id="rId17"/>
    <p:sldId id="274" r:id="rId18"/>
    <p:sldId id="275" r:id="rId19"/>
    <p:sldId id="273" r:id="rId20"/>
    <p:sldId id="276" r:id="rId21"/>
    <p:sldId id="277" r:id="rId22"/>
    <p:sldId id="278" r:id="rId23"/>
    <p:sldId id="285" r:id="rId24"/>
    <p:sldId id="287" r:id="rId25"/>
    <p:sldId id="279" r:id="rId26"/>
    <p:sldId id="280" r:id="rId27"/>
    <p:sldId id="281" r:id="rId28"/>
    <p:sldId id="282" r:id="rId29"/>
    <p:sldId id="284" r:id="rId30"/>
    <p:sldId id="283"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B7B6EABE-80AA-8A19-8C05-BD89C76BE2F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 xmlns:a16="http://schemas.microsoft.com/office/drawing/2014/main" id="{6B0B170F-CE90-7930-28F6-CCA957EA97D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6A4678B-E949-4DBF-8936-B84C263A547A}" type="datetimeFigureOut">
              <a:rPr lang="en-US"/>
              <a:pPr>
                <a:defRPr/>
              </a:pPr>
              <a:t>12/6/2023</a:t>
            </a:fld>
            <a:endParaRPr lang="en-US"/>
          </a:p>
        </p:txBody>
      </p:sp>
      <p:sp>
        <p:nvSpPr>
          <p:cNvPr id="4" name="Slide Image Placeholder 3">
            <a:extLst>
              <a:ext uri="{FF2B5EF4-FFF2-40B4-BE49-F238E27FC236}">
                <a16:creationId xmlns="" xmlns:a16="http://schemas.microsoft.com/office/drawing/2014/main" id="{6DC20BAC-2B2E-9C93-F01F-914C7B65118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5042F044-1395-523C-0BB8-C06E56BDBC5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E40D3D4B-88CC-7D71-3762-8756FBA5C05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 xmlns:a16="http://schemas.microsoft.com/office/drawing/2014/main" id="{96FEA6B1-9B20-8261-F273-E5AB5273F85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08B5A70-2706-44A4-AFF0-D8CEDD4DC308}" type="slidenum">
              <a:rPr lang="en-US" altLang="en-US"/>
              <a:pPr/>
              <a:t>‹#›</a:t>
            </a:fld>
            <a:endParaRPr lang="en-US" altLang="en-US"/>
          </a:p>
        </p:txBody>
      </p:sp>
    </p:spTree>
    <p:extLst>
      <p:ext uri="{BB962C8B-B14F-4D97-AF65-F5344CB8AC3E}">
        <p14:creationId xmlns:p14="http://schemas.microsoft.com/office/powerpoint/2010/main" val="38659363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5A70-2706-44A4-AFF0-D8CEDD4DC308}" type="slidenum">
              <a:rPr lang="en-US" altLang="en-US" smtClean="0"/>
              <a:pPr/>
              <a:t>1</a:t>
            </a:fld>
            <a:endParaRPr lang="en-US" altLang="en-US"/>
          </a:p>
        </p:txBody>
      </p:sp>
    </p:spTree>
    <p:extLst>
      <p:ext uri="{BB962C8B-B14F-4D97-AF65-F5344CB8AC3E}">
        <p14:creationId xmlns:p14="http://schemas.microsoft.com/office/powerpoint/2010/main" val="3481296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a:extLst>
              <a:ext uri="{FF2B5EF4-FFF2-40B4-BE49-F238E27FC236}">
                <a16:creationId xmlns="" xmlns:a16="http://schemas.microsoft.com/office/drawing/2014/main" id="{E79381D0-3B63-BF03-80A5-7A13C0B638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D9DDA94C-A382-4846-9D41-79CBD65F0A0F}" type="slidenum">
              <a:rPr lang="en-US" altLang="en-US">
                <a:latin typeface="Calibri" panose="020F0502020204030204" pitchFamily="34" charset="0"/>
              </a:rPr>
              <a:pPr/>
              <a:t>24</a:t>
            </a:fld>
            <a:endParaRPr lang="en-US" altLang="en-US">
              <a:latin typeface="Calibri" panose="020F0502020204030204" pitchFamily="34" charset="0"/>
            </a:endParaRPr>
          </a:p>
        </p:txBody>
      </p:sp>
      <p:sp>
        <p:nvSpPr>
          <p:cNvPr id="38914" name="Rectangle 2">
            <a:extLst>
              <a:ext uri="{FF2B5EF4-FFF2-40B4-BE49-F238E27FC236}">
                <a16:creationId xmlns="" xmlns:a16="http://schemas.microsoft.com/office/drawing/2014/main" id="{A314291F-9884-BDED-AAF2-18296F9AE0F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a:extLst>
              <a:ext uri="{FF2B5EF4-FFF2-40B4-BE49-F238E27FC236}">
                <a16:creationId xmlns="" xmlns:a16="http://schemas.microsoft.com/office/drawing/2014/main" id="{0B2FC8BD-A86F-85A1-4172-8D0E0E82977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7ED3E163-411C-4554-9E5F-3C92B599E120}" type="datetimeFigureOut">
              <a:rPr lang="en-US" smtClean="0"/>
              <a:pPr>
                <a:defRPr/>
              </a:pPr>
              <a:t>12/6/2023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20DE3DB-20D3-4D13-9E53-F43766E9C22A}" type="slidenum">
              <a:rPr lang="en-US"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9E58DB2-A5CF-4721-A753-9D6FE8DD8674}" type="datetimeFigureOut">
              <a:rPr lang="en-US" smtClean="0"/>
              <a:pPr>
                <a:defRPr/>
              </a:pPr>
              <a:t>12/6/2023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1463C06-D0A7-48E3-8263-C7D5CDD69A1E}"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541CF6D-E8CF-4E4A-9DC1-605D925C59A1}" type="datetimeFigureOut">
              <a:rPr lang="en-US" smtClean="0"/>
              <a:pPr>
                <a:defRPr/>
              </a:pPr>
              <a:t>12/6/2023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A968B8E-5A9A-44C2-9287-63B889D97F0A}"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50E287C6-6752-424B-AC3A-9CB3933D65F0}" type="datetimeFigureOut">
              <a:rPr lang="en-US" smtClean="0"/>
              <a:pPr>
                <a:defRPr/>
              </a:pPr>
              <a:t>12/6/2023</a:t>
            </a:fld>
            <a:endParaRPr lang="en-US"/>
          </a:p>
        </p:txBody>
      </p:sp>
      <p:sp>
        <p:nvSpPr>
          <p:cNvPr id="9" name="Slide Number Placeholder 8"/>
          <p:cNvSpPr>
            <a:spLocks noGrp="1"/>
          </p:cNvSpPr>
          <p:nvPr>
            <p:ph type="sldNum" sz="quarter" idx="15"/>
          </p:nvPr>
        </p:nvSpPr>
        <p:spPr/>
        <p:txBody>
          <a:bodyPr rtlCol="0"/>
          <a:lstStyle/>
          <a:p>
            <a:fld id="{FC95A525-7665-4CC8-B699-5239D40C26F3}" type="slidenum">
              <a:rPr lang="en-US" altLang="en-US" smtClean="0"/>
              <a:pPr/>
              <a:t>‹#›</a:t>
            </a:fld>
            <a:endParaRPr lang="en-US" alt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51C2F011-349A-41E0-BE93-61EF15A4E3D1}" type="datetimeFigureOut">
              <a:rPr lang="en-US" smtClean="0"/>
              <a:pPr>
                <a:defRPr/>
              </a:pPr>
              <a:t>12/6/2023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10DB8CA-C9C5-4C5E-8D6F-E24FAF01EF04}"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F67D7C12-47A6-45A9-8C2E-E02DF5CAE234}" type="datetimeFigureOut">
              <a:rPr lang="en-US" smtClean="0"/>
              <a:pPr>
                <a:defRPr/>
              </a:pPr>
              <a:t>12/6/2023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E3F36D5-0051-4899-9257-F61ECDC8FAB5}" type="slidenum">
              <a:rPr lang="en-US" altLang="en-US" smtClean="0"/>
              <a:pPr/>
              <a:t>‹#›</a:t>
            </a:fld>
            <a:endParaRPr lang="en-US" alt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F4720A1E-8A8C-4E29-BEA1-C83A25F6A1E2}" type="datetimeFigureOut">
              <a:rPr lang="en-US" smtClean="0"/>
              <a:pPr>
                <a:defRPr/>
              </a:pPr>
              <a:t>12/6/2023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A5280217-3947-45E4-849E-8A5E3AB5230A}" type="slidenum">
              <a:rPr lang="en-US" altLang="en-US" smtClean="0"/>
              <a:pPr/>
              <a:t>‹#›</a:t>
            </a:fld>
            <a:endParaRPr lang="en-US" alt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DB4FC428-EB4A-428E-ACC5-448D57D426F3}" type="datetimeFigureOut">
              <a:rPr lang="en-US" smtClean="0"/>
              <a:pPr>
                <a:defRPr/>
              </a:pPr>
              <a:t>12/6/2023</a:t>
            </a:fld>
            <a:endParaRPr lang="en-US"/>
          </a:p>
        </p:txBody>
      </p:sp>
      <p:sp>
        <p:nvSpPr>
          <p:cNvPr id="7" name="Slide Number Placeholder 6"/>
          <p:cNvSpPr>
            <a:spLocks noGrp="1"/>
          </p:cNvSpPr>
          <p:nvPr>
            <p:ph type="sldNum" sz="quarter" idx="11"/>
          </p:nvPr>
        </p:nvSpPr>
        <p:spPr/>
        <p:txBody>
          <a:bodyPr rtlCol="0"/>
          <a:lstStyle/>
          <a:p>
            <a:fld id="{68ABB151-236A-4DC4-8D5C-479AE615D740}" type="slidenum">
              <a:rPr lang="en-US" altLang="en-US" smtClean="0"/>
              <a:pPr/>
              <a:t>‹#›</a:t>
            </a:fld>
            <a:endParaRPr lang="en-US" alt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9629324-BC8B-4AFB-A717-109A581BD66D}" type="datetimeFigureOut">
              <a:rPr lang="en-US" smtClean="0"/>
              <a:pPr>
                <a:defRPr/>
              </a:pPr>
              <a:t>12/6/2023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BE8CE8B-91D1-4C2B-95C8-5C1987AEA52E}"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BCF7B262-CCCD-4668-9A5E-415D8CADBD25}" type="datetimeFigureOut">
              <a:rPr lang="en-US" smtClean="0"/>
              <a:pPr>
                <a:defRPr/>
              </a:pPr>
              <a:t>12/6/2023</a:t>
            </a:fld>
            <a:endParaRPr lang="en-US"/>
          </a:p>
        </p:txBody>
      </p:sp>
      <p:sp>
        <p:nvSpPr>
          <p:cNvPr id="22" name="Slide Number Placeholder 21"/>
          <p:cNvSpPr>
            <a:spLocks noGrp="1"/>
          </p:cNvSpPr>
          <p:nvPr>
            <p:ph type="sldNum" sz="quarter" idx="15"/>
          </p:nvPr>
        </p:nvSpPr>
        <p:spPr/>
        <p:txBody>
          <a:bodyPr rtlCol="0"/>
          <a:lstStyle/>
          <a:p>
            <a:fld id="{3A1897D4-FACD-4102-A701-726F22B1552D}" type="slidenum">
              <a:rPr lang="en-US" altLang="en-US" smtClean="0"/>
              <a:pPr/>
              <a:t>‹#›</a:t>
            </a:fld>
            <a:endParaRPr lang="en-US" alt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858C444B-BB2F-4A1E-B8A8-810F53356E53}" type="datetimeFigureOut">
              <a:rPr lang="en-US" smtClean="0"/>
              <a:pPr>
                <a:defRPr/>
              </a:pPr>
              <a:t>12/6/2023</a:t>
            </a:fld>
            <a:endParaRPr lang="en-US"/>
          </a:p>
        </p:txBody>
      </p:sp>
      <p:sp>
        <p:nvSpPr>
          <p:cNvPr id="18" name="Slide Number Placeholder 17"/>
          <p:cNvSpPr>
            <a:spLocks noGrp="1"/>
          </p:cNvSpPr>
          <p:nvPr>
            <p:ph type="sldNum" sz="quarter" idx="11"/>
          </p:nvPr>
        </p:nvSpPr>
        <p:spPr/>
        <p:txBody>
          <a:bodyPr rtlCol="0"/>
          <a:lstStyle/>
          <a:p>
            <a:fld id="{F4AA653F-BC55-42FA-B887-2A8984B1A084}" type="slidenum">
              <a:rPr lang="en-US" altLang="en-US" smtClean="0"/>
              <a:pPr/>
              <a:t>‹#›</a:t>
            </a:fld>
            <a:endParaRPr lang="en-US" alt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2B1784EA-1D56-4110-9D7B-D967049A27A3}" type="datetimeFigureOut">
              <a:rPr lang="en-US" smtClean="0"/>
              <a:pPr>
                <a:defRPr/>
              </a:pPr>
              <a:t>12/6/2023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36DDC8A-06A2-4A5E-BB68-DF8520F5B4CF}"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C6DC80-4CA9-74E9-D8C5-D78E5633C101}"/>
              </a:ext>
            </a:extLst>
          </p:cNvPr>
          <p:cNvSpPr>
            <a:spLocks noGrp="1"/>
          </p:cNvSpPr>
          <p:nvPr>
            <p:ph type="ctrTitle"/>
          </p:nvPr>
        </p:nvSpPr>
        <p:spPr>
          <a:xfrm>
            <a:off x="228600" y="914400"/>
            <a:ext cx="8610600" cy="2438400"/>
          </a:xfrm>
        </p:spPr>
        <p:txBody>
          <a:bodyPr>
            <a:noAutofit/>
          </a:bodyPr>
          <a:lstStyle/>
          <a:p>
            <a:pPr algn="ctr" fontAlgn="auto">
              <a:spcAft>
                <a:spcPts val="0"/>
              </a:spcAft>
              <a:defRPr/>
            </a:pPr>
            <a:r>
              <a:rPr lang="en-US" sz="3200" dirty="0" err="1">
                <a:latin typeface="Times New Roman" pitchFamily="18" charset="0"/>
                <a:cs typeface="Times New Roman" pitchFamily="18" charset="0"/>
              </a:rPr>
              <a:t>Shahid</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Virpatni</a:t>
            </a:r>
            <a:r>
              <a:rPr lang="en-US" sz="3200" dirty="0">
                <a:latin typeface="Times New Roman" pitchFamily="18" charset="0"/>
                <a:cs typeface="Times New Roman" pitchFamily="18" charset="0"/>
              </a:rPr>
              <a:t> Lakshmi </a:t>
            </a:r>
            <a:r>
              <a:rPr lang="en-US" sz="3200" dirty="0" err="1">
                <a:latin typeface="Times New Roman" pitchFamily="18" charset="0"/>
                <a:cs typeface="Times New Roman" pitchFamily="18" charset="0"/>
              </a:rPr>
              <a:t>Mahavidyalaya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Titave</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Department of Home Science ( Food Science &amp; Nutrition) </a:t>
            </a:r>
            <a:br>
              <a:rPr lang="en-US" sz="3200" dirty="0">
                <a:latin typeface="Times New Roman" pitchFamily="18" charset="0"/>
                <a:cs typeface="Times New Roman" pitchFamily="18" charset="0"/>
              </a:rPr>
            </a:br>
            <a:r>
              <a:rPr lang="en-US" altLang="en-US" sz="3600" dirty="0">
                <a:latin typeface="Times New Roman" pitchFamily="18" charset="0"/>
                <a:cs typeface="Times New Roman" pitchFamily="18" charset="0"/>
              </a:rPr>
              <a:t>Class : TY                                    </a:t>
            </a:r>
            <a:r>
              <a:rPr lang="en-US" altLang="en-US" sz="3600" dirty="0" err="1">
                <a:latin typeface="Times New Roman" pitchFamily="18" charset="0"/>
                <a:cs typeface="Times New Roman" pitchFamily="18" charset="0"/>
              </a:rPr>
              <a:t>Sem</a:t>
            </a:r>
            <a:r>
              <a:rPr lang="en-US" altLang="en-US" sz="3600" dirty="0">
                <a:latin typeface="Times New Roman" pitchFamily="18" charset="0"/>
                <a:cs typeface="Times New Roman" pitchFamily="18" charset="0"/>
              </a:rPr>
              <a:t> V</a:t>
            </a:r>
            <a:endParaRPr lang="en-US" sz="2800" dirty="0">
              <a:solidFill>
                <a:schemeClr val="tx1"/>
              </a:solidFill>
              <a:latin typeface="Times New Roman" pitchFamily="18" charset="0"/>
              <a:cs typeface="Times New Roman" pitchFamily="18" charset="0"/>
            </a:endParaRPr>
          </a:p>
        </p:txBody>
      </p:sp>
      <p:sp>
        <p:nvSpPr>
          <p:cNvPr id="3" name="Subtitle 2">
            <a:extLst>
              <a:ext uri="{FF2B5EF4-FFF2-40B4-BE49-F238E27FC236}">
                <a16:creationId xmlns="" xmlns:a16="http://schemas.microsoft.com/office/drawing/2014/main" id="{FBE5803B-0767-DC26-78CF-8C74C94993C7}"/>
              </a:ext>
            </a:extLst>
          </p:cNvPr>
          <p:cNvSpPr>
            <a:spLocks noGrp="1"/>
          </p:cNvSpPr>
          <p:nvPr>
            <p:ph type="subTitle" idx="1"/>
          </p:nvPr>
        </p:nvSpPr>
        <p:spPr>
          <a:xfrm>
            <a:off x="533400" y="3228975"/>
            <a:ext cx="8305800" cy="2638425"/>
          </a:xfrm>
        </p:spPr>
        <p:txBody>
          <a:bodyPr>
            <a:normAutofit/>
          </a:bodyPr>
          <a:lstStyle/>
          <a:p>
            <a:pPr marR="0">
              <a:lnSpc>
                <a:spcPct val="90000"/>
              </a:lnSpc>
            </a:pPr>
            <a:endParaRPr lang="en-IN" sz="2400" b="1" dirty="0" smtClean="0">
              <a:latin typeface="Times New Roman" pitchFamily="18" charset="0"/>
              <a:cs typeface="Times New Roman" pitchFamily="18" charset="0"/>
            </a:endParaRPr>
          </a:p>
          <a:p>
            <a:pPr marR="0">
              <a:lnSpc>
                <a:spcPct val="90000"/>
              </a:lnSpc>
            </a:pPr>
            <a:r>
              <a:rPr lang="en-IN" altLang="en-US" sz="28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Topic </a:t>
            </a:r>
            <a:r>
              <a:rPr lang="en-IN" alt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28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SAMPLING OF FOODS FOR ANALYSIS</a:t>
            </a:r>
            <a:endParaRPr lang="en-IN" sz="2800" b="1" dirty="0" smtClean="0">
              <a:solidFill>
                <a:schemeClr val="tx1"/>
              </a:solidFill>
              <a:latin typeface="Times New Roman" pitchFamily="18" charset="0"/>
              <a:cs typeface="Times New Roman" pitchFamily="18" charset="0"/>
            </a:endParaRPr>
          </a:p>
          <a:p>
            <a:pPr marR="0">
              <a:lnSpc>
                <a:spcPct val="90000"/>
              </a:lnSpc>
            </a:pPr>
            <a:endParaRPr lang="en-IN" sz="2400" b="1" dirty="0">
              <a:latin typeface="Times New Roman" pitchFamily="18" charset="0"/>
              <a:cs typeface="Times New Roman" pitchFamily="18" charset="0"/>
            </a:endParaRPr>
          </a:p>
          <a:p>
            <a:pPr marR="0">
              <a:lnSpc>
                <a:spcPct val="90000"/>
              </a:lnSpc>
            </a:pPr>
            <a:r>
              <a:rPr lang="en-IN" sz="2400" b="1" smtClean="0">
                <a:solidFill>
                  <a:schemeClr val="tx1"/>
                </a:solidFill>
                <a:latin typeface="Times New Roman" pitchFamily="18" charset="0"/>
                <a:cs typeface="Times New Roman" pitchFamily="18" charset="0"/>
              </a:rPr>
              <a:t>                                      </a:t>
            </a:r>
            <a:r>
              <a:rPr lang="en-IN" sz="2400" b="1" smtClean="0">
                <a:solidFill>
                  <a:schemeClr val="tx1"/>
                </a:solidFill>
                <a:latin typeface="Times New Roman" pitchFamily="18" charset="0"/>
                <a:cs typeface="Times New Roman" pitchFamily="18" charset="0"/>
              </a:rPr>
              <a:t>  </a:t>
            </a:r>
            <a:r>
              <a:rPr lang="en-IN" sz="2400" b="1" dirty="0" smtClean="0">
                <a:solidFill>
                  <a:schemeClr val="tx1"/>
                </a:solidFill>
                <a:latin typeface="Times New Roman" pitchFamily="18" charset="0"/>
                <a:cs typeface="Times New Roman" pitchFamily="18" charset="0"/>
              </a:rPr>
              <a:t>Presented </a:t>
            </a:r>
            <a:r>
              <a:rPr lang="en-IN" sz="2400" b="1" dirty="0">
                <a:solidFill>
                  <a:schemeClr val="tx1"/>
                </a:solidFill>
                <a:latin typeface="Times New Roman" pitchFamily="18" charset="0"/>
                <a:cs typeface="Times New Roman" pitchFamily="18" charset="0"/>
              </a:rPr>
              <a:t>by </a:t>
            </a:r>
            <a:r>
              <a:rPr lang="en-IN" sz="2400" b="1" smtClean="0">
                <a:solidFill>
                  <a:schemeClr val="tx1"/>
                </a:solidFill>
                <a:latin typeface="Times New Roman" pitchFamily="18" charset="0"/>
                <a:cs typeface="Times New Roman" pitchFamily="18" charset="0"/>
              </a:rPr>
              <a:t>:Miss.  </a:t>
            </a:r>
            <a:r>
              <a:rPr lang="en-IN" sz="2400" b="1" dirty="0" err="1">
                <a:solidFill>
                  <a:schemeClr val="tx1"/>
                </a:solidFill>
                <a:latin typeface="Times New Roman" pitchFamily="18" charset="0"/>
                <a:cs typeface="Times New Roman" pitchFamily="18" charset="0"/>
              </a:rPr>
              <a:t>Gayatri</a:t>
            </a:r>
            <a:r>
              <a:rPr lang="en-IN" sz="2400" b="1" dirty="0">
                <a:solidFill>
                  <a:schemeClr val="tx1"/>
                </a:solidFill>
                <a:latin typeface="Times New Roman" pitchFamily="18" charset="0"/>
                <a:cs typeface="Times New Roman" pitchFamily="18" charset="0"/>
              </a:rPr>
              <a:t>. M. </a:t>
            </a:r>
            <a:r>
              <a:rPr lang="en-IN" sz="2400" b="1" dirty="0" err="1">
                <a:solidFill>
                  <a:schemeClr val="tx1"/>
                </a:solidFill>
                <a:latin typeface="Times New Roman" pitchFamily="18" charset="0"/>
                <a:cs typeface="Times New Roman" pitchFamily="18" charset="0"/>
              </a:rPr>
              <a:t>Patil</a:t>
            </a:r>
            <a:r>
              <a:rPr lang="en-IN" sz="2400" b="1" dirty="0">
                <a:solidFill>
                  <a:schemeClr val="tx1"/>
                </a:solidFill>
                <a:latin typeface="Times New Roman" pitchFamily="18" charset="0"/>
                <a:cs typeface="Times New Roman" pitchFamily="18" charset="0"/>
              </a:rPr>
              <a:t/>
            </a:r>
            <a:br>
              <a:rPr lang="en-IN" sz="2400" b="1" dirty="0">
                <a:solidFill>
                  <a:schemeClr val="tx1"/>
                </a:solidFill>
                <a:latin typeface="Times New Roman" pitchFamily="18" charset="0"/>
                <a:cs typeface="Times New Roman" pitchFamily="18" charset="0"/>
              </a:rPr>
            </a:br>
            <a:r>
              <a:rPr lang="en-AU" sz="2400" b="1" dirty="0">
                <a:solidFill>
                  <a:schemeClr val="tx1"/>
                </a:solidFill>
              </a:rPr>
              <a:t/>
            </a:r>
            <a:br>
              <a:rPr lang="en-AU" sz="2400" b="1" dirty="0">
                <a:solidFill>
                  <a:schemeClr val="tx1"/>
                </a:solidFill>
              </a:rPr>
            </a:br>
            <a:endParaRPr lang="en-US" alt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 xmlns:a16="http://schemas.microsoft.com/office/drawing/2014/main" id="{4DD8D185-B96E-3B83-E8C3-8E7657ED4951}"/>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3554" name="Content Placeholder 2">
            <a:extLst>
              <a:ext uri="{FF2B5EF4-FFF2-40B4-BE49-F238E27FC236}">
                <a16:creationId xmlns="" xmlns:a16="http://schemas.microsoft.com/office/drawing/2014/main" id="{D309D311-4156-1A88-62DF-0E548BC38818}"/>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Wholesale commodities and Foods</a:t>
            </a:r>
          </a:p>
          <a:p>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Meat carcasses, prime cuts, bulk packs of foods, often for institutional use</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Sampling of wholesale foods generally follows the principal approaches used with bulk commodities. Randomization of sampling is essential.</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Food compositional data also useful in intake assessment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 xmlns:a16="http://schemas.microsoft.com/office/drawing/2014/main" id="{E95F9C51-6414-C6C7-569F-2AC0E3E9D054}"/>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4578" name="Content Placeholder 2">
            <a:extLst>
              <a:ext uri="{FF2B5EF4-FFF2-40B4-BE49-F238E27FC236}">
                <a16:creationId xmlns="" xmlns:a16="http://schemas.microsoft.com/office/drawing/2014/main" id="{176A612F-90E6-552C-C942-1F07E4CC4CA9}"/>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Retail foods </a:t>
            </a:r>
          </a:p>
          <a:p>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Foods as sold to the consumer, e.g. meat cuts, vegetables, fruits, wine, processed foods </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These foods constitute the majority of foods included in food composition databases in industrialized countries.</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For primary products such as meats, fruits or vegetables, the major concern of the sampling protocol is to ensure that the complete range of sales outlets is represented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 xmlns:a16="http://schemas.microsoft.com/office/drawing/2014/main" id="{160E69BA-9F08-DD46-8908-5EC03C50AFEE}"/>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5602" name="Content Placeholder 2">
            <a:extLst>
              <a:ext uri="{FF2B5EF4-FFF2-40B4-BE49-F238E27FC236}">
                <a16:creationId xmlns="" xmlns:a16="http://schemas.microsoft.com/office/drawing/2014/main" id="{96A87313-C7C8-F2B9-498E-0266B046DD1F}"/>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Retail foods </a:t>
            </a:r>
          </a:p>
          <a:p>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The potential for regional variation also needs to be covered in the design of the sampling protocols. </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Proprietary foods constitute an important range of foods in many countries and their composition should be included in the database.</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Where a database is prepared by government personnel there is often reluctance to include brand names.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 xmlns:a16="http://schemas.microsoft.com/office/drawing/2014/main" id="{9E9A299F-D527-14DC-C738-4CAD55AF96EF}"/>
              </a:ext>
            </a:extLst>
          </p:cNvPr>
          <p:cNvSpPr>
            <a:spLocks noGrp="1"/>
          </p:cNvSpPr>
          <p:nvPr>
            <p:ph type="title"/>
          </p:nvPr>
        </p:nvSpPr>
        <p:spPr>
          <a:xfrm>
            <a:off x="304800" y="-762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3" name="Content Placeholder 2">
            <a:extLst>
              <a:ext uri="{FF2B5EF4-FFF2-40B4-BE49-F238E27FC236}">
                <a16:creationId xmlns="" xmlns:a16="http://schemas.microsoft.com/office/drawing/2014/main" id="{4782BD25-E977-7D22-28EA-39AB15CF11C4}"/>
              </a:ext>
            </a:extLst>
          </p:cNvPr>
          <p:cNvSpPr>
            <a:spLocks noGrp="1"/>
          </p:cNvSpPr>
          <p:nvPr>
            <p:ph sz="quarter" idx="1"/>
          </p:nvPr>
        </p:nvSpPr>
        <p:spPr>
          <a:xfrm>
            <a:off x="228600" y="990600"/>
            <a:ext cx="8763000" cy="5562600"/>
          </a:xfrm>
        </p:spPr>
        <p:txBody>
          <a:bodyPr>
            <a:normAutofit fontScale="92500" lnSpcReduction="20000"/>
          </a:bodyPr>
          <a:lstStyle/>
          <a:p>
            <a:pPr marL="274320" indent="-274320" fontAlgn="auto">
              <a:spcAft>
                <a:spcPts val="0"/>
              </a:spcAft>
              <a:buClr>
                <a:schemeClr val="accent3"/>
              </a:buClr>
              <a:buFont typeface="Wingdings 2"/>
              <a:buChar char=""/>
              <a:defRPr/>
            </a:pPr>
            <a:r>
              <a:rPr lang="en-US" sz="3100" b="1" dirty="0">
                <a:latin typeface="Times New Roman" pitchFamily="18" charset="0"/>
                <a:cs typeface="Times New Roman" pitchFamily="18" charset="0"/>
              </a:rPr>
              <a:t>Field or garden produce </a:t>
            </a:r>
          </a:p>
          <a:p>
            <a:pPr marL="274320" indent="-274320" fontAlgn="auto">
              <a:spcAft>
                <a:spcPts val="0"/>
              </a:spcAft>
              <a:buClr>
                <a:schemeClr val="accent3"/>
              </a:buClr>
              <a:buFont typeface="Wingdings 2"/>
              <a:buChar char=""/>
              <a:defRPr/>
            </a:pPr>
            <a:endParaRPr lang="en-US" b="1" dirty="0">
              <a:latin typeface="Times New Roman" pitchFamily="18" charset="0"/>
              <a:cs typeface="Times New Roman" pitchFamily="18" charset="0"/>
            </a:endParaRPr>
          </a:p>
          <a:p>
            <a:pPr marL="640080" lvl="1" indent="-246888" fontAlgn="auto">
              <a:spcAft>
                <a:spcPts val="0"/>
              </a:spcAft>
              <a:buFont typeface="Wingdings 2"/>
              <a:buChar char=""/>
              <a:defRPr/>
            </a:pPr>
            <a:r>
              <a:rPr lang="en-US" sz="2500" dirty="0">
                <a:latin typeface="Times New Roman" pitchFamily="18" charset="0"/>
                <a:cs typeface="Times New Roman" pitchFamily="18" charset="0"/>
              </a:rPr>
              <a:t>Foods grown or gathered, hunted animals</a:t>
            </a:r>
          </a:p>
          <a:p>
            <a:pPr marL="640080" lvl="1" indent="-246888" fontAlgn="auto">
              <a:spcAft>
                <a:spcPts val="0"/>
              </a:spcAft>
              <a:buFont typeface="Wingdings 2"/>
              <a:buChar char=""/>
              <a:defRPr/>
            </a:pPr>
            <a:endParaRPr lang="en-US" sz="2500" dirty="0">
              <a:latin typeface="Times New Roman" pitchFamily="18" charset="0"/>
              <a:cs typeface="Times New Roman" pitchFamily="18" charset="0"/>
            </a:endParaRPr>
          </a:p>
          <a:p>
            <a:pPr marL="640080" lvl="1" indent="-246888" fontAlgn="auto">
              <a:spcAft>
                <a:spcPts val="0"/>
              </a:spcAft>
              <a:buFont typeface="Wingdings 2"/>
              <a:buChar char=""/>
              <a:defRPr/>
            </a:pPr>
            <a:r>
              <a:rPr lang="en-US" sz="2500" dirty="0">
                <a:latin typeface="Times New Roman" pitchFamily="18" charset="0"/>
                <a:cs typeface="Times New Roman" pitchFamily="18" charset="0"/>
              </a:rPr>
              <a:t>These sources of food are often ignored in industrialized countries.</a:t>
            </a:r>
          </a:p>
          <a:p>
            <a:pPr marL="640080" lvl="1" indent="-246888" fontAlgn="auto">
              <a:spcAft>
                <a:spcPts val="0"/>
              </a:spcAft>
              <a:buFont typeface="Wingdings 2"/>
              <a:buChar char=""/>
              <a:defRPr/>
            </a:pPr>
            <a:endParaRPr lang="en-US" sz="2500" dirty="0">
              <a:latin typeface="Times New Roman" pitchFamily="18" charset="0"/>
              <a:cs typeface="Times New Roman" pitchFamily="18" charset="0"/>
            </a:endParaRPr>
          </a:p>
          <a:p>
            <a:pPr marL="640080" lvl="1" indent="-246888" fontAlgn="auto">
              <a:spcAft>
                <a:spcPts val="0"/>
              </a:spcAft>
              <a:buFont typeface="Wingdings 2"/>
              <a:buChar char=""/>
              <a:defRPr/>
            </a:pPr>
            <a:r>
              <a:rPr lang="en-US" sz="2500" dirty="0">
                <a:latin typeface="Times New Roman" pitchFamily="18" charset="0"/>
                <a:cs typeface="Times New Roman" pitchFamily="18" charset="0"/>
              </a:rPr>
              <a:t>These foods tend to be much more variable – the composition of plant foods is especially dependent on the soils and fertilizer treatments. </a:t>
            </a:r>
          </a:p>
          <a:p>
            <a:pPr marL="640080" lvl="1" indent="-246888" fontAlgn="auto">
              <a:spcAft>
                <a:spcPts val="0"/>
              </a:spcAft>
              <a:buFont typeface="Wingdings 2"/>
              <a:buChar char=""/>
              <a:defRPr/>
            </a:pPr>
            <a:endParaRPr lang="en-US" sz="2500" dirty="0">
              <a:latin typeface="Times New Roman" pitchFamily="18" charset="0"/>
              <a:cs typeface="Times New Roman" pitchFamily="18" charset="0"/>
            </a:endParaRPr>
          </a:p>
          <a:p>
            <a:pPr marL="640080" lvl="1" indent="-246888" fontAlgn="auto">
              <a:spcAft>
                <a:spcPts val="0"/>
              </a:spcAft>
              <a:buFont typeface="Wingdings 2"/>
              <a:buChar char=""/>
              <a:defRPr/>
            </a:pPr>
            <a:r>
              <a:rPr lang="en-US" sz="2500" dirty="0">
                <a:latin typeface="Times New Roman" pitchFamily="18" charset="0"/>
                <a:cs typeface="Times New Roman" pitchFamily="18" charset="0"/>
              </a:rPr>
              <a:t>Food composition used mainly to assess household and individual food and nutrient intake. </a:t>
            </a:r>
          </a:p>
          <a:p>
            <a:pPr marL="640080" lvl="1" indent="-246888" fontAlgn="auto">
              <a:spcAft>
                <a:spcPts val="0"/>
              </a:spcAft>
              <a:buFont typeface="Wingdings 2"/>
              <a:buChar char=""/>
              <a:defRPr/>
            </a:pPr>
            <a:endParaRPr lang="en-US" sz="2500" dirty="0">
              <a:latin typeface="Times New Roman" pitchFamily="18" charset="0"/>
              <a:cs typeface="Times New Roman" pitchFamily="18" charset="0"/>
            </a:endParaRPr>
          </a:p>
          <a:p>
            <a:pPr marL="640080" lvl="1" indent="-246888" fontAlgn="auto">
              <a:spcAft>
                <a:spcPts val="0"/>
              </a:spcAft>
              <a:buFont typeface="Wingdings 2"/>
              <a:buChar char=""/>
              <a:defRPr/>
            </a:pPr>
            <a:r>
              <a:rPr lang="en-US" sz="2500" dirty="0">
                <a:latin typeface="Times New Roman" pitchFamily="18" charset="0"/>
                <a:cs typeface="Times New Roman" pitchFamily="18" charset="0"/>
              </a:rPr>
              <a:t>Most field or garden produce is eaten seasonally as fresh and then preserved according to traditional methods that can differ substantially from commercial practice.</a:t>
            </a:r>
          </a:p>
          <a:p>
            <a:pPr marL="640080" lvl="1" indent="-246888" fontAlgn="auto">
              <a:spcAft>
                <a:spcPts val="0"/>
              </a:spcAft>
              <a:buFont typeface="Wingdings 2"/>
              <a:buChar char=""/>
              <a:defRPr/>
            </a:pP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 xmlns:a16="http://schemas.microsoft.com/office/drawing/2014/main" id="{551CC8B0-6195-10C0-E0A7-640D7FFBFF74}"/>
              </a:ext>
            </a:extLst>
          </p:cNvPr>
          <p:cNvSpPr>
            <a:spLocks noGrp="1"/>
          </p:cNvSpPr>
          <p:nvPr>
            <p:ph type="title"/>
          </p:nvPr>
        </p:nvSpPr>
        <p:spPr>
          <a:xfrm>
            <a:off x="304800" y="-762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7650" name="Content Placeholder 2">
            <a:extLst>
              <a:ext uri="{FF2B5EF4-FFF2-40B4-BE49-F238E27FC236}">
                <a16:creationId xmlns="" xmlns:a16="http://schemas.microsoft.com/office/drawing/2014/main" id="{EF007B4C-44D6-7CFE-0617-2C031884F5FD}"/>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Uncultivated and wild foods</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Many communities, especially those living a “hunter-gatherer” or semi-nomadic style of life, consume substantial quantities of wild plant and animal foods.</a:t>
            </a:r>
          </a:p>
          <a:p>
            <a:pPr lvl="1"/>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Their inclusion in a database can be very useful for those studying the nutrition of such groups. </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Collecting samples of these foods can pose particular problems. </a:t>
            </a:r>
          </a:p>
          <a:p>
            <a:pPr lvl="1"/>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 xmlns:a16="http://schemas.microsoft.com/office/drawing/2014/main" id="{F90523A5-EF51-6029-79C5-55AFB11A128C}"/>
              </a:ext>
            </a:extLst>
          </p:cNvPr>
          <p:cNvSpPr>
            <a:spLocks noGrp="1"/>
          </p:cNvSpPr>
          <p:nvPr>
            <p:ph type="title"/>
          </p:nvPr>
        </p:nvSpPr>
        <p:spPr>
          <a:xfrm>
            <a:off x="304800" y="-762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8674" name="Content Placeholder 2">
            <a:extLst>
              <a:ext uri="{FF2B5EF4-FFF2-40B4-BE49-F238E27FC236}">
                <a16:creationId xmlns="" xmlns:a16="http://schemas.microsoft.com/office/drawing/2014/main" id="{F15DF393-7BBA-99B4-84AD-8C11CFABA606}"/>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Uncultivated and wild foods</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Collecting samples of these foods can pose particular problems. They may be difficult to identify properly and also tend to be variable in composition and maturity </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They may be difficult to identify properly and also tend to be variable in composition and maturity </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Random sampling is virtually impossible and “convenience” sampling, as the opportunity arises, is the only option.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 xmlns:a16="http://schemas.microsoft.com/office/drawing/2014/main" id="{D2B706C4-0138-EF38-A09C-CC41FBC28239}"/>
              </a:ext>
            </a:extLst>
          </p:cNvPr>
          <p:cNvSpPr>
            <a:spLocks noGrp="1"/>
          </p:cNvSpPr>
          <p:nvPr>
            <p:ph type="title"/>
          </p:nvPr>
        </p:nvSpPr>
        <p:spPr>
          <a:xfrm>
            <a:off x="304800" y="-762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9698" name="Content Placeholder 2">
            <a:extLst>
              <a:ext uri="{FF2B5EF4-FFF2-40B4-BE49-F238E27FC236}">
                <a16:creationId xmlns="" xmlns:a16="http://schemas.microsoft.com/office/drawing/2014/main" id="{E92C13BF-31AA-0B87-9037-E4952BF810AB}"/>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Foods as consumed</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Foods at the level of consumption, e.g. cooked dishes (single or multiple ingredients), street foods</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These foods – “on the plate” – comprise cooked foods of all kinds, including complex mixed dishes. </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Simulation of the cooking procedures in the laboratory or dedicated kitchens is often used to prepare samples for analysis</a:t>
            </a:r>
          </a:p>
          <a:p>
            <a:pPr lvl="1"/>
            <a:endParaRPr lang="en-US" altLang="en-US" dirty="0"/>
          </a:p>
          <a:p>
            <a:pPr lvl="1"/>
            <a:endParaRPr lang="en-US" altLang="en-US" dirty="0"/>
          </a:p>
          <a:p>
            <a:pPr lvl="1"/>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 xmlns:a16="http://schemas.microsoft.com/office/drawing/2014/main" id="{20DA7A49-2421-DD9F-92D6-B5E94C9CED1D}"/>
              </a:ext>
            </a:extLst>
          </p:cNvPr>
          <p:cNvSpPr>
            <a:spLocks noGrp="1"/>
          </p:cNvSpPr>
          <p:nvPr>
            <p:ph type="title"/>
          </p:nvPr>
        </p:nvSpPr>
        <p:spPr>
          <a:xfrm>
            <a:off x="304800" y="-762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30722" name="Content Placeholder 2">
            <a:extLst>
              <a:ext uri="{FF2B5EF4-FFF2-40B4-BE49-F238E27FC236}">
                <a16:creationId xmlns="" xmlns:a16="http://schemas.microsoft.com/office/drawing/2014/main" id="{4AB690CC-FF56-110E-BDA6-1A0C6CA17733}"/>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Foods as consumed</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Collection of cooked dishes from a randomly selected range of households would provide more representativeness, and is sometimes, therefore, the preferred approach </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Samples of institutionally prepared foods from, for example, hospitals, industrial and public canteens and educational establishments, are more easily obtained</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Food composition used to assess individual consumption and nutrient intake </a:t>
            </a:r>
          </a:p>
          <a:p>
            <a:pPr lvl="1"/>
            <a:endParaRPr lang="en-US" altLang="en-US" dirty="0">
              <a:latin typeface="Times New Roman" pitchFamily="18" charset="0"/>
              <a:cs typeface="Times New Roman" pitchFamily="18" charset="0"/>
            </a:endParaRPr>
          </a:p>
          <a:p>
            <a:pPr lvl="1"/>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11213C-43D9-896E-A6F4-F5037021F643}"/>
              </a:ext>
            </a:extLst>
          </p:cNvPr>
          <p:cNvSpPr>
            <a:spLocks noGrp="1"/>
          </p:cNvSpPr>
          <p:nvPr>
            <p:ph type="title"/>
          </p:nvPr>
        </p:nvSpPr>
        <p:spPr>
          <a:xfrm>
            <a:off x="381000" y="228600"/>
            <a:ext cx="8229600" cy="1219200"/>
          </a:xfrm>
        </p:spPr>
        <p:txBody>
          <a:bodyPr>
            <a:normAutofit/>
          </a:bodyPr>
          <a:lstStyle/>
          <a:p>
            <a:pPr algn="ctr" fontAlgn="auto">
              <a:spcAft>
                <a:spcPts val="0"/>
              </a:spcAft>
              <a:defRPr/>
            </a:pPr>
            <a:r>
              <a:rPr lang="en-US" b="1" dirty="0">
                <a:solidFill>
                  <a:schemeClr val="tx1"/>
                </a:solidFill>
                <a:latin typeface="Times New Roman" pitchFamily="18" charset="0"/>
                <a:cs typeface="Times New Roman" pitchFamily="18" charset="0"/>
              </a:rPr>
              <a:t>Major sources of variability in nutrient composition</a:t>
            </a:r>
          </a:p>
        </p:txBody>
      </p:sp>
      <p:sp>
        <p:nvSpPr>
          <p:cNvPr id="31746" name="Content Placeholder 2">
            <a:extLst>
              <a:ext uri="{FF2B5EF4-FFF2-40B4-BE49-F238E27FC236}">
                <a16:creationId xmlns="" xmlns:a16="http://schemas.microsoft.com/office/drawing/2014/main" id="{7421EA59-4021-084D-F73C-EBC630541ACF}"/>
              </a:ext>
            </a:extLst>
          </p:cNvPr>
          <p:cNvSpPr>
            <a:spLocks noGrp="1"/>
          </p:cNvSpPr>
          <p:nvPr>
            <p:ph sz="quarter" idx="1"/>
          </p:nvPr>
        </p:nvSpPr>
        <p:spPr>
          <a:xfrm>
            <a:off x="228600" y="990600"/>
            <a:ext cx="8763000" cy="5562600"/>
          </a:xfrm>
        </p:spPr>
        <p:txBody>
          <a:bodyPr/>
          <a:lstStyle/>
          <a:p>
            <a:pPr lvl="1"/>
            <a:endParaRPr lang="en-US" altLang="en-US" dirty="0"/>
          </a:p>
          <a:p>
            <a:pPr lvl="1"/>
            <a:endParaRPr lang="en-US" altLang="en-US" dirty="0"/>
          </a:p>
          <a:p>
            <a:pPr lvl="1"/>
            <a:endParaRPr lang="en-US" altLang="en-US" dirty="0"/>
          </a:p>
          <a:p>
            <a:pPr>
              <a:buFont typeface="Wingdings 2" panose="05020102010507070707" pitchFamily="18" charset="2"/>
              <a:buNone/>
            </a:pPr>
            <a:r>
              <a:rPr lang="en-US" altLang="en-US" sz="3000" dirty="0"/>
              <a:t>   </a:t>
            </a:r>
            <a:r>
              <a:rPr lang="en-US" altLang="en-US" sz="3000" dirty="0">
                <a:latin typeface="Times New Roman" pitchFamily="18" charset="0"/>
                <a:cs typeface="Times New Roman" pitchFamily="18" charset="0"/>
              </a:rPr>
              <a:t>Foods are inherently variable in composition, and the approach to sampling and the design of the sampling and analytical protocols need to take account of this factor.</a:t>
            </a:r>
          </a:p>
          <a:p>
            <a:pPr lvl="1"/>
            <a:endParaRPr lang="en-US" altLang="en-US" dirty="0">
              <a:latin typeface="Times New Roman" pitchFamily="18" charset="0"/>
              <a:cs typeface="Times New Roman" pitchFamily="18" charset="0"/>
            </a:endParaRPr>
          </a:p>
          <a:p>
            <a:pPr lvl="1"/>
            <a:endParaRPr lang="en-US" altLang="en-US" dirty="0"/>
          </a:p>
          <a:p>
            <a:pPr lvl="1"/>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9FE0D-BDBE-B797-4E83-10A7AA328369}"/>
              </a:ext>
            </a:extLst>
          </p:cNvPr>
          <p:cNvSpPr>
            <a:spLocks noGrp="1"/>
          </p:cNvSpPr>
          <p:nvPr>
            <p:ph type="title"/>
          </p:nvPr>
        </p:nvSpPr>
        <p:spPr>
          <a:xfrm>
            <a:off x="381000" y="76200"/>
            <a:ext cx="8229600" cy="1219200"/>
          </a:xfrm>
        </p:spPr>
        <p:txBody>
          <a:bodyPr>
            <a:normAutofit/>
          </a:bodyPr>
          <a:lstStyle/>
          <a:p>
            <a:pPr algn="ctr" fontAlgn="auto">
              <a:spcAft>
                <a:spcPts val="0"/>
              </a:spcAft>
              <a:defRPr/>
            </a:pPr>
            <a:r>
              <a:rPr lang="en-US" b="1" dirty="0">
                <a:solidFill>
                  <a:schemeClr val="tx1"/>
                </a:solidFill>
                <a:latin typeface="Times New Roman" pitchFamily="18" charset="0"/>
                <a:cs typeface="Times New Roman" pitchFamily="18" charset="0"/>
              </a:rPr>
              <a:t>Major sources of variability in nutrient composition</a:t>
            </a:r>
          </a:p>
        </p:txBody>
      </p:sp>
      <p:sp>
        <p:nvSpPr>
          <p:cNvPr id="32770" name="Content Placeholder 2">
            <a:extLst>
              <a:ext uri="{FF2B5EF4-FFF2-40B4-BE49-F238E27FC236}">
                <a16:creationId xmlns="" xmlns:a16="http://schemas.microsoft.com/office/drawing/2014/main" id="{6772A835-4B93-1BF3-A740-5BD5B1E8B152}"/>
              </a:ext>
            </a:extLst>
          </p:cNvPr>
          <p:cNvSpPr>
            <a:spLocks noGrp="1"/>
          </p:cNvSpPr>
          <p:nvPr>
            <p:ph sz="quarter" idx="1"/>
          </p:nvPr>
        </p:nvSpPr>
        <p:spPr>
          <a:xfrm>
            <a:off x="228600" y="990600"/>
            <a:ext cx="8763000" cy="5562600"/>
          </a:xfrm>
        </p:spPr>
        <p:txBody>
          <a:bodyPr>
            <a:normAutofit/>
          </a:bodyPr>
          <a:lstStyle/>
          <a:p>
            <a:pPr lvl="1"/>
            <a:endParaRPr lang="en-US" altLang="en-US" dirty="0"/>
          </a:p>
          <a:p>
            <a:r>
              <a:rPr lang="en-US" altLang="en-US" b="1" dirty="0">
                <a:latin typeface="Times New Roman" pitchFamily="18" charset="0"/>
                <a:cs typeface="Times New Roman" pitchFamily="18" charset="0"/>
              </a:rPr>
              <a:t>Geographical samples</a:t>
            </a:r>
            <a:endParaRPr lang="en-US" altLang="en-US" dirty="0">
              <a:latin typeface="Times New Roman" pitchFamily="18" charset="0"/>
              <a:cs typeface="Times New Roman" pitchFamily="18" charset="0"/>
            </a:endParaRPr>
          </a:p>
          <a:p>
            <a:pPr lvl="1"/>
            <a:r>
              <a:rPr lang="en-US" altLang="en-US" sz="2800" dirty="0">
                <a:latin typeface="Times New Roman" pitchFamily="18" charset="0"/>
                <a:cs typeface="Times New Roman" pitchFamily="18" charset="0"/>
              </a:rPr>
              <a:t>   </a:t>
            </a:r>
            <a:r>
              <a:rPr lang="en-US" altLang="en-US" sz="3000" dirty="0">
                <a:latin typeface="Times New Roman" pitchFamily="18" charset="0"/>
                <a:cs typeface="Times New Roman" pitchFamily="18" charset="0"/>
              </a:rPr>
              <a:t>In a single country there may be a wide </a:t>
            </a:r>
          </a:p>
          <a:p>
            <a:pPr lvl="1">
              <a:buFont typeface="Wingdings 2" panose="05020102010507070707" pitchFamily="18" charset="2"/>
              <a:buNone/>
            </a:pPr>
            <a:r>
              <a:rPr lang="en-US" altLang="en-US" sz="3000" dirty="0">
                <a:latin typeface="Times New Roman" pitchFamily="18" charset="0"/>
                <a:cs typeface="Times New Roman" pitchFamily="18" charset="0"/>
              </a:rPr>
              <a:t>     diversity of soil and climatic conditions</a:t>
            </a:r>
          </a:p>
          <a:p>
            <a:pPr lvl="1">
              <a:buFont typeface="Wingdings 2" panose="05020102010507070707" pitchFamily="18" charset="2"/>
              <a:buNone/>
            </a:pPr>
            <a:endParaRPr lang="en-US" altLang="en-US" sz="3000" dirty="0">
              <a:latin typeface="Times New Roman" pitchFamily="18" charset="0"/>
              <a:cs typeface="Times New Roman" pitchFamily="18" charset="0"/>
            </a:endParaRPr>
          </a:p>
          <a:p>
            <a:pPr lvl="1"/>
            <a:r>
              <a:rPr lang="en-US" altLang="en-US" sz="3000" dirty="0">
                <a:latin typeface="Times New Roman" pitchFamily="18" charset="0"/>
                <a:cs typeface="Times New Roman" pitchFamily="18" charset="0"/>
              </a:rPr>
              <a:t>Variations in food marketing and food preparation within different parts of a country </a:t>
            </a:r>
          </a:p>
          <a:p>
            <a:pPr lvl="1"/>
            <a:endParaRPr lang="en-US" altLang="en-US" sz="3000" dirty="0">
              <a:latin typeface="Times New Roman" pitchFamily="18" charset="0"/>
              <a:cs typeface="Times New Roman" pitchFamily="18" charset="0"/>
            </a:endParaRPr>
          </a:p>
          <a:p>
            <a:pPr lvl="1"/>
            <a:r>
              <a:rPr lang="en-US" altLang="en-US" sz="2800" dirty="0">
                <a:latin typeface="Times New Roman" pitchFamily="18" charset="0"/>
                <a:cs typeface="Times New Roman" pitchFamily="18" charset="0"/>
              </a:rPr>
              <a:t> Geographically-specific data may be presented in the database as a supplement to nationwide and/or region wide averages.</a:t>
            </a:r>
          </a:p>
          <a:p>
            <a:pPr lvl="1"/>
            <a:endParaRPr lang="en-US" altLang="en-US" dirty="0"/>
          </a:p>
          <a:p>
            <a:pPr lvl="1"/>
            <a:endParaRPr lang="en-US" altLang="en-US" dirty="0"/>
          </a:p>
          <a:p>
            <a:pPr lvl="1"/>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 xmlns:a16="http://schemas.microsoft.com/office/drawing/2014/main" id="{6F3760E8-D805-51F4-A973-B2D65CF951A3}"/>
              </a:ext>
            </a:extLst>
          </p:cNvPr>
          <p:cNvSpPr>
            <a:spLocks noGrp="1"/>
          </p:cNvSpPr>
          <p:nvPr>
            <p:ph type="title"/>
          </p:nvPr>
        </p:nvSpPr>
        <p:spPr>
          <a:xfrm>
            <a:off x="533400" y="304800"/>
            <a:ext cx="8229600" cy="838200"/>
          </a:xfrm>
        </p:spPr>
        <p:txBody>
          <a:bodyPr/>
          <a:lstStyle/>
          <a:p>
            <a:pPr algn="ctr"/>
            <a:r>
              <a:rPr lang="en-US" altLang="en-US" b="1" dirty="0">
                <a:solidFill>
                  <a:schemeClr val="tx1"/>
                </a:solidFill>
                <a:latin typeface="Times New Roman" pitchFamily="18" charset="0"/>
                <a:cs typeface="Times New Roman" pitchFamily="18" charset="0"/>
              </a:rPr>
              <a:t>Sampling</a:t>
            </a:r>
          </a:p>
        </p:txBody>
      </p:sp>
      <p:sp>
        <p:nvSpPr>
          <p:cNvPr id="3" name="Content Placeholder 2">
            <a:extLst>
              <a:ext uri="{FF2B5EF4-FFF2-40B4-BE49-F238E27FC236}">
                <a16:creationId xmlns="" xmlns:a16="http://schemas.microsoft.com/office/drawing/2014/main" id="{86B85C6A-3B7F-D83B-A0EA-E56C9041080C}"/>
              </a:ext>
            </a:extLst>
          </p:cNvPr>
          <p:cNvSpPr>
            <a:spLocks noGrp="1"/>
          </p:cNvSpPr>
          <p:nvPr>
            <p:ph sz="quarter" idx="1"/>
          </p:nvPr>
        </p:nvSpPr>
        <p:spPr>
          <a:xfrm>
            <a:off x="457200" y="1219200"/>
            <a:ext cx="8458200" cy="5334000"/>
          </a:xfrm>
        </p:spPr>
        <p:txBody>
          <a:bodyPr>
            <a:normAutofit/>
          </a:bodyPr>
          <a:lstStyle/>
          <a:p>
            <a:pPr marL="274320" indent="-274320" fontAlgn="auto">
              <a:spcAft>
                <a:spcPts val="0"/>
              </a:spcAft>
              <a:buClr>
                <a:schemeClr val="accent3"/>
              </a:buClr>
              <a:buFont typeface="Wingdings 2"/>
              <a:buChar char=""/>
              <a:defRPr/>
            </a:pPr>
            <a:r>
              <a:rPr lang="en-US" dirty="0">
                <a:latin typeface="Times New Roman" pitchFamily="18" charset="0"/>
                <a:cs typeface="Times New Roman" pitchFamily="18" charset="0"/>
              </a:rPr>
              <a:t>Obtaining a portion that is representative of the whole</a:t>
            </a:r>
          </a:p>
          <a:p>
            <a:pPr marL="274320" indent="-274320" fontAlgn="auto">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r>
              <a:rPr lang="en-US" dirty="0">
                <a:latin typeface="Times New Roman" pitchFamily="18" charset="0"/>
                <a:cs typeface="Times New Roman" pitchFamily="18" charset="0"/>
              </a:rPr>
              <a:t>The total quantity from which sample is obtained is the population</a:t>
            </a:r>
          </a:p>
          <a:p>
            <a:pPr marL="274320" indent="-274320" fontAlgn="auto">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r>
              <a:rPr lang="en-US" dirty="0">
                <a:latin typeface="Times New Roman" pitchFamily="18" charset="0"/>
                <a:cs typeface="Times New Roman" pitchFamily="18" charset="0"/>
              </a:rPr>
              <a:t>Its important to clearly define your population</a:t>
            </a:r>
          </a:p>
          <a:p>
            <a:pPr marL="274320" indent="-274320" fontAlgn="auto">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r>
              <a:rPr lang="en-US" dirty="0">
                <a:latin typeface="Times New Roman" pitchFamily="18" charset="0"/>
                <a:cs typeface="Times New Roman" pitchFamily="18" charset="0"/>
              </a:rPr>
              <a:t>Adequate sampling techniques  helps ensure sample quality</a:t>
            </a:r>
          </a:p>
          <a:p>
            <a:pPr marL="274320" indent="-274320" fontAlgn="auto">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r>
              <a:rPr lang="en-US" dirty="0">
                <a:latin typeface="Times New Roman" pitchFamily="18" charset="0"/>
                <a:cs typeface="Times New Roman" pitchFamily="18" charset="0"/>
              </a:rPr>
              <a:t>The quality of sampling and analytical data is a major determinant of database quality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EE80CB-25A0-CD25-0D2E-7060A95A7132}"/>
              </a:ext>
            </a:extLst>
          </p:cNvPr>
          <p:cNvSpPr>
            <a:spLocks noGrp="1"/>
          </p:cNvSpPr>
          <p:nvPr>
            <p:ph type="title"/>
          </p:nvPr>
        </p:nvSpPr>
        <p:spPr>
          <a:xfrm>
            <a:off x="381000" y="76200"/>
            <a:ext cx="8229600" cy="1219200"/>
          </a:xfrm>
        </p:spPr>
        <p:txBody>
          <a:bodyPr>
            <a:normAutofit/>
          </a:bodyPr>
          <a:lstStyle/>
          <a:p>
            <a:pPr algn="ctr" fontAlgn="auto">
              <a:spcAft>
                <a:spcPts val="0"/>
              </a:spcAft>
              <a:defRPr/>
            </a:pPr>
            <a:r>
              <a:rPr lang="en-US" b="1" dirty="0">
                <a:solidFill>
                  <a:schemeClr val="tx1"/>
                </a:solidFill>
                <a:latin typeface="Times New Roman" pitchFamily="18" charset="0"/>
                <a:cs typeface="Times New Roman" pitchFamily="18" charset="0"/>
              </a:rPr>
              <a:t>Major sources of variability in nutrient composition</a:t>
            </a:r>
          </a:p>
        </p:txBody>
      </p:sp>
      <p:sp>
        <p:nvSpPr>
          <p:cNvPr id="33794" name="Content Placeholder 2">
            <a:extLst>
              <a:ext uri="{FF2B5EF4-FFF2-40B4-BE49-F238E27FC236}">
                <a16:creationId xmlns="" xmlns:a16="http://schemas.microsoft.com/office/drawing/2014/main" id="{5A892473-8061-68BF-0AEA-23C24190D485}"/>
              </a:ext>
            </a:extLst>
          </p:cNvPr>
          <p:cNvSpPr>
            <a:spLocks noGrp="1"/>
          </p:cNvSpPr>
          <p:nvPr>
            <p:ph sz="quarter" idx="1"/>
          </p:nvPr>
        </p:nvSpPr>
        <p:spPr>
          <a:xfrm>
            <a:off x="228600" y="990600"/>
            <a:ext cx="8763000" cy="5562600"/>
          </a:xfrm>
        </p:spPr>
        <p:txBody>
          <a:bodyPr/>
          <a:lstStyle/>
          <a:p>
            <a:pPr lvl="1"/>
            <a:endParaRPr lang="en-US" altLang="en-US" dirty="0"/>
          </a:p>
          <a:p>
            <a:r>
              <a:rPr lang="en-US" altLang="en-US" b="1" dirty="0">
                <a:latin typeface="Times New Roman" pitchFamily="18" charset="0"/>
                <a:cs typeface="Times New Roman" pitchFamily="18" charset="0"/>
              </a:rPr>
              <a:t>Seasonal samples</a:t>
            </a:r>
            <a:r>
              <a:rPr lang="en-US" altLang="en-US" sz="2800" dirty="0">
                <a:latin typeface="Times New Roman" pitchFamily="18" charset="0"/>
                <a:cs typeface="Times New Roman" pitchFamily="18" charset="0"/>
              </a:rPr>
              <a:t>   </a:t>
            </a:r>
          </a:p>
          <a:p>
            <a:pPr lvl="1"/>
            <a:r>
              <a:rPr lang="en-US" altLang="en-US" sz="2800" dirty="0">
                <a:latin typeface="Times New Roman" pitchFamily="18" charset="0"/>
                <a:cs typeface="Times New Roman" pitchFamily="18" charset="0"/>
              </a:rPr>
              <a:t>Seasonal variations in nutrient composition need to be accommodated in the combined protocols. </a:t>
            </a:r>
          </a:p>
          <a:p>
            <a:pPr lvl="1"/>
            <a:endParaRPr lang="en-US" altLang="en-US" sz="3000" dirty="0">
              <a:latin typeface="Times New Roman" pitchFamily="18" charset="0"/>
              <a:cs typeface="Times New Roman" pitchFamily="18" charset="0"/>
            </a:endParaRPr>
          </a:p>
          <a:p>
            <a:pPr lvl="1"/>
            <a:r>
              <a:rPr lang="en-US" altLang="en-US" sz="2800" dirty="0">
                <a:latin typeface="Times New Roman" pitchFamily="18" charset="0"/>
                <a:cs typeface="Times New Roman" pitchFamily="18" charset="0"/>
              </a:rPr>
              <a:t>Plant foods are especially prone to variation: water, carbohydrate and vitamin content</a:t>
            </a:r>
          </a:p>
          <a:p>
            <a:pPr lvl="1"/>
            <a:endParaRPr lang="en-US" altLang="en-US" sz="2800" dirty="0">
              <a:latin typeface="Times New Roman" pitchFamily="18" charset="0"/>
              <a:cs typeface="Times New Roman" pitchFamily="18" charset="0"/>
            </a:endParaRPr>
          </a:p>
          <a:p>
            <a:pPr lvl="1"/>
            <a:r>
              <a:rPr lang="en-US" altLang="en-US" sz="2800" dirty="0">
                <a:latin typeface="Times New Roman" pitchFamily="18" charset="0"/>
                <a:cs typeface="Times New Roman" pitchFamily="18" charset="0"/>
              </a:rPr>
              <a:t> Fish :especially in fat content</a:t>
            </a:r>
          </a:p>
          <a:p>
            <a:pPr lvl="2"/>
            <a:r>
              <a:rPr lang="en-US" altLang="en-US" sz="2500" dirty="0">
                <a:latin typeface="Times New Roman" pitchFamily="18" charset="0"/>
                <a:cs typeface="Times New Roman" pitchFamily="18" charset="0"/>
              </a:rPr>
              <a:t>milk and milk products exhibit variations in </a:t>
            </a:r>
            <a:r>
              <a:rPr lang="en-US" altLang="en-US" sz="2500" dirty="0" err="1">
                <a:latin typeface="Times New Roman" pitchFamily="18" charset="0"/>
                <a:cs typeface="Times New Roman" pitchFamily="18" charset="0"/>
              </a:rPr>
              <a:t>vitamin:due</a:t>
            </a:r>
            <a:r>
              <a:rPr lang="en-US" altLang="en-US" sz="2500" dirty="0">
                <a:latin typeface="Times New Roman" pitchFamily="18" charset="0"/>
                <a:cs typeface="Times New Roman" pitchFamily="18" charset="0"/>
              </a:rPr>
              <a:t> to seasonal differences in feeding </a:t>
            </a:r>
            <a:r>
              <a:rPr lang="en-US" altLang="en-US" sz="2500" dirty="0"/>
              <a:t>patterns</a:t>
            </a:r>
          </a:p>
          <a:p>
            <a:pPr lvl="1"/>
            <a:endParaRPr lang="en-US" altLang="en-US" dirty="0"/>
          </a:p>
          <a:p>
            <a:pPr lvl="1"/>
            <a:endParaRPr lang="en-US" altLang="en-US" dirty="0"/>
          </a:p>
          <a:p>
            <a:pPr lvl="1"/>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65AE48-9EA1-6246-EC79-6672F133D042}"/>
              </a:ext>
            </a:extLst>
          </p:cNvPr>
          <p:cNvSpPr>
            <a:spLocks noGrp="1"/>
          </p:cNvSpPr>
          <p:nvPr>
            <p:ph type="title"/>
          </p:nvPr>
        </p:nvSpPr>
        <p:spPr>
          <a:xfrm>
            <a:off x="381000" y="76200"/>
            <a:ext cx="8229600" cy="1219200"/>
          </a:xfrm>
        </p:spPr>
        <p:txBody>
          <a:bodyPr>
            <a:normAutofit/>
          </a:bodyPr>
          <a:lstStyle/>
          <a:p>
            <a:pPr algn="ctr" fontAlgn="auto">
              <a:spcAft>
                <a:spcPts val="0"/>
              </a:spcAft>
              <a:defRPr/>
            </a:pPr>
            <a:r>
              <a:rPr lang="en-US" b="1" dirty="0">
                <a:solidFill>
                  <a:schemeClr val="tx1"/>
                </a:solidFill>
                <a:latin typeface="Times New Roman" pitchFamily="18" charset="0"/>
                <a:cs typeface="Times New Roman" pitchFamily="18" charset="0"/>
              </a:rPr>
              <a:t>Major sources of variability in nutrient composition</a:t>
            </a:r>
          </a:p>
        </p:txBody>
      </p:sp>
      <p:sp>
        <p:nvSpPr>
          <p:cNvPr id="34818" name="Content Placeholder 2">
            <a:extLst>
              <a:ext uri="{FF2B5EF4-FFF2-40B4-BE49-F238E27FC236}">
                <a16:creationId xmlns="" xmlns:a16="http://schemas.microsoft.com/office/drawing/2014/main" id="{E57DBED7-CD64-21E1-2CCE-67F3D7AAB136}"/>
              </a:ext>
            </a:extLst>
          </p:cNvPr>
          <p:cNvSpPr>
            <a:spLocks noGrp="1"/>
          </p:cNvSpPr>
          <p:nvPr>
            <p:ph sz="quarter" idx="1"/>
          </p:nvPr>
        </p:nvSpPr>
        <p:spPr>
          <a:xfrm>
            <a:off x="228600" y="990600"/>
            <a:ext cx="8763000" cy="5562600"/>
          </a:xfrm>
        </p:spPr>
        <p:txBody>
          <a:bodyPr/>
          <a:lstStyle/>
          <a:p>
            <a:pPr lvl="1"/>
            <a:endParaRPr lang="en-US" altLang="en-US" dirty="0"/>
          </a:p>
          <a:p>
            <a:r>
              <a:rPr lang="en-US" altLang="en-US" b="1" dirty="0">
                <a:latin typeface="Times New Roman" pitchFamily="18" charset="0"/>
                <a:cs typeface="Times New Roman" pitchFamily="18" charset="0"/>
              </a:rPr>
              <a:t>Physiological state and maturity</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The states of maturity of plants and animal foods cause variation in composition</a:t>
            </a:r>
          </a:p>
          <a:p>
            <a:pPr lvl="1"/>
            <a:endParaRPr lang="en-US" altLang="en-US" sz="3000"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Concentrations of sugars, organic acids and vitamins in many plants, and of fats and some minerals in animal foods.</a:t>
            </a:r>
          </a:p>
          <a:p>
            <a:pPr lvl="1"/>
            <a:endParaRPr lang="en-US" altLang="en-US" sz="2800" dirty="0">
              <a:latin typeface="Times New Roman" pitchFamily="18" charset="0"/>
              <a:cs typeface="Times New Roman" pitchFamily="18" charset="0"/>
            </a:endParaRPr>
          </a:p>
          <a:p>
            <a:pPr lvl="1"/>
            <a:r>
              <a:rPr lang="en-US" altLang="en-US" sz="2800" dirty="0">
                <a:latin typeface="Times New Roman" pitchFamily="18" charset="0"/>
                <a:cs typeface="Times New Roman" pitchFamily="18" charset="0"/>
              </a:rPr>
              <a:t> </a:t>
            </a:r>
            <a:r>
              <a:rPr lang="en-US" altLang="en-US" dirty="0">
                <a:latin typeface="Times New Roman" pitchFamily="18" charset="0"/>
                <a:cs typeface="Times New Roman" pitchFamily="18" charset="0"/>
              </a:rPr>
              <a:t>The storage of plant foods affects water and vitamin contents and levels of some organic nutrients: residual plant metabolism in storage.</a:t>
            </a:r>
          </a:p>
          <a:p>
            <a:pPr lvl="1"/>
            <a:endParaRPr lang="en-US" altLang="en-US" dirty="0"/>
          </a:p>
          <a:p>
            <a:pPr lvl="1"/>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A78CBE-E61E-F2B1-24D6-3B6404C455B4}"/>
              </a:ext>
            </a:extLst>
          </p:cNvPr>
          <p:cNvSpPr>
            <a:spLocks noGrp="1"/>
          </p:cNvSpPr>
          <p:nvPr>
            <p:ph type="title"/>
          </p:nvPr>
        </p:nvSpPr>
        <p:spPr>
          <a:xfrm>
            <a:off x="381000" y="76200"/>
            <a:ext cx="8229600" cy="1219200"/>
          </a:xfrm>
        </p:spPr>
        <p:txBody>
          <a:bodyPr>
            <a:normAutofit/>
          </a:bodyPr>
          <a:lstStyle/>
          <a:p>
            <a:pPr algn="ctr" fontAlgn="auto">
              <a:spcAft>
                <a:spcPts val="0"/>
              </a:spcAft>
              <a:defRPr/>
            </a:pPr>
            <a:r>
              <a:rPr lang="en-US" b="1" dirty="0">
                <a:solidFill>
                  <a:schemeClr val="tx1"/>
                </a:solidFill>
                <a:latin typeface="Times New Roman" pitchFamily="18" charset="0"/>
                <a:cs typeface="Times New Roman" pitchFamily="18" charset="0"/>
              </a:rPr>
              <a:t>Major sources of variability in nutrient composition</a:t>
            </a:r>
          </a:p>
        </p:txBody>
      </p:sp>
      <p:sp>
        <p:nvSpPr>
          <p:cNvPr id="35842" name="Content Placeholder 2">
            <a:extLst>
              <a:ext uri="{FF2B5EF4-FFF2-40B4-BE49-F238E27FC236}">
                <a16:creationId xmlns="" xmlns:a16="http://schemas.microsoft.com/office/drawing/2014/main" id="{537AA46E-A756-980F-4712-7909AEF6CC0D}"/>
              </a:ext>
            </a:extLst>
          </p:cNvPr>
          <p:cNvSpPr>
            <a:spLocks noGrp="1"/>
          </p:cNvSpPr>
          <p:nvPr>
            <p:ph sz="quarter" idx="1"/>
          </p:nvPr>
        </p:nvSpPr>
        <p:spPr>
          <a:xfrm>
            <a:off x="228600" y="990600"/>
            <a:ext cx="8763000" cy="5562600"/>
          </a:xfrm>
        </p:spPr>
        <p:txBody>
          <a:bodyPr/>
          <a:lstStyle/>
          <a:p>
            <a:pPr lvl="1"/>
            <a:endParaRPr lang="en-US" altLang="en-US" dirty="0"/>
          </a:p>
          <a:p>
            <a:endParaRPr lang="en-US" altLang="en-US" b="1" dirty="0"/>
          </a:p>
          <a:p>
            <a:r>
              <a:rPr lang="en-US" altLang="en-US" b="1" dirty="0">
                <a:latin typeface="Times New Roman" pitchFamily="18" charset="0"/>
                <a:cs typeface="Times New Roman" pitchFamily="18" charset="0"/>
              </a:rPr>
              <a:t>Cultivar and breed</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These may be a significant source of variation for some nutrients </a:t>
            </a:r>
          </a:p>
          <a:p>
            <a:pPr lvl="1"/>
            <a:endParaRPr lang="en-US" altLang="en-US" sz="3000"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It is desirable to document the cultivar or breed variation within the database.</a:t>
            </a:r>
          </a:p>
          <a:p>
            <a:pPr lvl="1"/>
            <a:endParaRPr lang="en-US" altLang="en-US" sz="2800" dirty="0"/>
          </a:p>
          <a:p>
            <a:pPr lvl="1"/>
            <a:endParaRPr lang="en-US" altLang="en-US" dirty="0"/>
          </a:p>
          <a:p>
            <a:pPr lvl="1"/>
            <a:endParaRPr lang="en-US" altLang="en-US" dirty="0"/>
          </a:p>
          <a:p>
            <a:pPr lvl="1"/>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A8152D-6316-92BA-C0EE-A287BFCDD701}"/>
              </a:ext>
            </a:extLst>
          </p:cNvPr>
          <p:cNvSpPr>
            <a:spLocks noGrp="1"/>
          </p:cNvSpPr>
          <p:nvPr>
            <p:ph type="title"/>
          </p:nvPr>
        </p:nvSpPr>
        <p:spPr>
          <a:xfrm>
            <a:off x="381000" y="76200"/>
            <a:ext cx="8229600" cy="1219200"/>
          </a:xfrm>
        </p:spPr>
        <p:txBody>
          <a:bodyPr>
            <a:normAutofit/>
          </a:bodyPr>
          <a:lstStyle/>
          <a:p>
            <a:pPr algn="ctr" fontAlgn="auto">
              <a:spcAft>
                <a:spcPts val="0"/>
              </a:spcAft>
              <a:defRPr/>
            </a:pPr>
            <a:r>
              <a:rPr lang="en-US" b="1" dirty="0">
                <a:solidFill>
                  <a:schemeClr val="tx1"/>
                </a:solidFill>
                <a:latin typeface="Times New Roman" pitchFamily="18" charset="0"/>
                <a:cs typeface="Times New Roman" pitchFamily="18" charset="0"/>
              </a:rPr>
              <a:t>Major sources of variability in nutrient composition</a:t>
            </a:r>
          </a:p>
        </p:txBody>
      </p:sp>
      <p:pic>
        <p:nvPicPr>
          <p:cNvPr id="36866" name="Picture 4">
            <a:extLst>
              <a:ext uri="{FF2B5EF4-FFF2-40B4-BE49-F238E27FC236}">
                <a16:creationId xmlns="" xmlns:a16="http://schemas.microsoft.com/office/drawing/2014/main" id="{47C16BDB-E05E-4EF6-00B6-390F5DB547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828800"/>
            <a:ext cx="5041900" cy="337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490" name="Group 2">
            <a:extLst>
              <a:ext uri="{FF2B5EF4-FFF2-40B4-BE49-F238E27FC236}">
                <a16:creationId xmlns="" xmlns:a16="http://schemas.microsoft.com/office/drawing/2014/main" id="{ADC91041-4702-A6E2-1453-DFDAD77B91A7}"/>
              </a:ext>
            </a:extLst>
          </p:cNvPr>
          <p:cNvGraphicFramePr>
            <a:graphicFrameLocks noGrp="1"/>
          </p:cNvGraphicFramePr>
          <p:nvPr/>
        </p:nvGraphicFramePr>
        <p:xfrm>
          <a:off x="323850" y="1460500"/>
          <a:ext cx="8424863" cy="3932242"/>
        </p:xfrm>
        <a:graphic>
          <a:graphicData uri="http://schemas.openxmlformats.org/drawingml/2006/table">
            <a:tbl>
              <a:tblPr/>
              <a:tblGrid>
                <a:gridCol w="1439863">
                  <a:extLst>
                    <a:ext uri="{9D8B030D-6E8A-4147-A177-3AD203B41FA5}">
                      <a16:colId xmlns="" xmlns:a16="http://schemas.microsoft.com/office/drawing/2014/main" val="20000"/>
                    </a:ext>
                  </a:extLst>
                </a:gridCol>
                <a:gridCol w="936625">
                  <a:extLst>
                    <a:ext uri="{9D8B030D-6E8A-4147-A177-3AD203B41FA5}">
                      <a16:colId xmlns="" xmlns:a16="http://schemas.microsoft.com/office/drawing/2014/main" val="20001"/>
                    </a:ext>
                  </a:extLst>
                </a:gridCol>
                <a:gridCol w="865187">
                  <a:extLst>
                    <a:ext uri="{9D8B030D-6E8A-4147-A177-3AD203B41FA5}">
                      <a16:colId xmlns="" xmlns:a16="http://schemas.microsoft.com/office/drawing/2014/main" val="20002"/>
                    </a:ext>
                  </a:extLst>
                </a:gridCol>
                <a:gridCol w="1079500">
                  <a:extLst>
                    <a:ext uri="{9D8B030D-6E8A-4147-A177-3AD203B41FA5}">
                      <a16:colId xmlns="" xmlns:a16="http://schemas.microsoft.com/office/drawing/2014/main" val="20003"/>
                    </a:ext>
                  </a:extLst>
                </a:gridCol>
                <a:gridCol w="1079500">
                  <a:extLst>
                    <a:ext uri="{9D8B030D-6E8A-4147-A177-3AD203B41FA5}">
                      <a16:colId xmlns="" xmlns:a16="http://schemas.microsoft.com/office/drawing/2014/main" val="20004"/>
                    </a:ext>
                  </a:extLst>
                </a:gridCol>
                <a:gridCol w="792163">
                  <a:extLst>
                    <a:ext uri="{9D8B030D-6E8A-4147-A177-3AD203B41FA5}">
                      <a16:colId xmlns="" xmlns:a16="http://schemas.microsoft.com/office/drawing/2014/main" val="20005"/>
                    </a:ext>
                  </a:extLst>
                </a:gridCol>
                <a:gridCol w="936625">
                  <a:extLst>
                    <a:ext uri="{9D8B030D-6E8A-4147-A177-3AD203B41FA5}">
                      <a16:colId xmlns="" xmlns:a16="http://schemas.microsoft.com/office/drawing/2014/main" val="20006"/>
                    </a:ext>
                  </a:extLst>
                </a:gridCol>
                <a:gridCol w="1295400">
                  <a:extLst>
                    <a:ext uri="{9D8B030D-6E8A-4147-A177-3AD203B41FA5}">
                      <a16:colId xmlns="" xmlns:a16="http://schemas.microsoft.com/office/drawing/2014/main" val="20007"/>
                    </a:ext>
                  </a:extLst>
                </a:gridCol>
              </a:tblGrid>
              <a:tr h="64013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Times New Roman" pitchFamily="18" charset="0"/>
                        </a:rPr>
                        <a:t>Banana Variety</a:t>
                      </a:r>
                      <a:endParaRPr kumimoji="0" lang="en-GB" sz="1800" b="1" i="0" u="none" strike="noStrike" cap="none" normalizeH="0" baseline="0" dirty="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Edible Portion</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Water</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g</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Energy kJ (kcal)</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Calcium</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mg</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Phos</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mg</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Iron</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mg</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ß carotene</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mcg</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Cavendish</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74.4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435 (104)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139</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20</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0.8</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75</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Botoan</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57</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74.4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422 (101)</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21</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27</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0.4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25</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Ternatensis</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62</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Times New Roman" pitchFamily="18" charset="0"/>
                        </a:rPr>
                        <a:t>66.3</a:t>
                      </a:r>
                      <a:endParaRPr kumimoji="0" lang="en-GB" sz="1800" b="1" i="0" u="none" strike="noStrike" cap="none" normalizeH="0" baseline="0" dirty="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552 (132)</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15</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19</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0.9</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370</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Lacatan</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69</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68</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527 (126)</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21</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34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0.8</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360</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Violacea</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67</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73.1</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447 (107)</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19</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21</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0.7</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285</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Compressa</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57</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72.2</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460 (110)</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23</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36</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0.9</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190</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Ternatensis</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66.2</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560 (134)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11</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24</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0.7</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325</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Tuldoc</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76</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74.8</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414 (99)</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26</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28</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1.6</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1370</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6579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1" u="none" strike="noStrike" cap="none" normalizeH="0" baseline="0">
                          <a:ln>
                            <a:noFill/>
                          </a:ln>
                          <a:solidFill>
                            <a:schemeClr val="tx1"/>
                          </a:solidFill>
                          <a:effectLst/>
                          <a:latin typeface="Times New Roman" pitchFamily="18" charset="0"/>
                          <a:cs typeface="Times New Roman" pitchFamily="18" charset="0"/>
                        </a:rPr>
                        <a:t>Uht en yap</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1" i="0" u="none" strike="noStrike" cap="none" normalizeH="0" baseline="0" dirty="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69.5</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Times New Roman" pitchFamily="18" charset="0"/>
                          <a:cs typeface="Times New Roman" pitchFamily="18" charset="0"/>
                        </a:rPr>
                        <a:t>2780</a:t>
                      </a:r>
                      <a:r>
                        <a:rPr kumimoji="0" lang="en-GB" sz="1800" b="1" i="0" u="none" strike="noStrike" cap="none" normalizeH="0" baseline="30000">
                          <a:ln>
                            <a:noFill/>
                          </a:ln>
                          <a:solidFill>
                            <a:schemeClr val="tx1"/>
                          </a:solidFill>
                          <a:effectLst/>
                          <a:latin typeface="Times New Roman" pitchFamily="18" charset="0"/>
                          <a:cs typeface="Times New Roman" pitchFamily="18" charset="0"/>
                        </a:rPr>
                        <a:t> </a:t>
                      </a:r>
                      <a:endParaRPr kumimoji="0" lang="en-GB" sz="1800" b="1" i="0" u="none" strike="noStrike" cap="none" normalizeH="0" baseline="0">
                        <a:ln>
                          <a:noFill/>
                        </a:ln>
                        <a:solidFill>
                          <a:schemeClr val="tx1"/>
                        </a:solidFill>
                        <a:effectLst/>
                        <a:latin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
        <p:nvSpPr>
          <p:cNvPr id="37990" name="Rectangle 103">
            <a:extLst>
              <a:ext uri="{FF2B5EF4-FFF2-40B4-BE49-F238E27FC236}">
                <a16:creationId xmlns="" xmlns:a16="http://schemas.microsoft.com/office/drawing/2014/main" id="{0ED33F5A-836E-7E3C-421A-57820B2306CD}"/>
              </a:ext>
            </a:extLst>
          </p:cNvPr>
          <p:cNvSpPr>
            <a:spLocks noChangeArrowheads="1"/>
          </p:cNvSpPr>
          <p:nvPr/>
        </p:nvSpPr>
        <p:spPr bwMode="auto">
          <a:xfrm>
            <a:off x="395288" y="6437313"/>
            <a:ext cx="55387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r>
              <a:rPr lang="en-GB" altLang="en-US" sz="1400"/>
              <a:t>Philippine Food composition tables, 1997 and </a:t>
            </a:r>
            <a:r>
              <a:rPr lang="en-US" altLang="en-US" sz="1400"/>
              <a:t>Englberger et al. 2003 JFCA</a:t>
            </a:r>
            <a:endParaRPr lang="en-GB" altLang="en-US" sz="1400"/>
          </a:p>
        </p:txBody>
      </p:sp>
      <p:sp>
        <p:nvSpPr>
          <p:cNvPr id="37991" name="Rectangle 104">
            <a:extLst>
              <a:ext uri="{FF2B5EF4-FFF2-40B4-BE49-F238E27FC236}">
                <a16:creationId xmlns="" xmlns:a16="http://schemas.microsoft.com/office/drawing/2014/main" id="{05AA26B8-F2D9-B0E9-5FBC-60A3F8C27EDB}"/>
              </a:ext>
            </a:extLst>
          </p:cNvPr>
          <p:cNvSpPr>
            <a:spLocks noChangeArrowheads="1"/>
          </p:cNvSpPr>
          <p:nvPr/>
        </p:nvSpPr>
        <p:spPr bwMode="auto">
          <a:xfrm>
            <a:off x="611188" y="347663"/>
            <a:ext cx="73675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r>
              <a:rPr lang="en-GB" altLang="en-US" sz="3200" b="1" dirty="0">
                <a:latin typeface="Times New Roman" pitchFamily="18" charset="0"/>
                <a:cs typeface="Times New Roman" pitchFamily="18" charset="0"/>
              </a:rPr>
              <a:t>Nutrient composition of banana cultivars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a:extLst>
              <a:ext uri="{FF2B5EF4-FFF2-40B4-BE49-F238E27FC236}">
                <a16:creationId xmlns="" xmlns:a16="http://schemas.microsoft.com/office/drawing/2014/main" id="{B1F95D66-C12F-E38D-CFD6-764912379AAE}"/>
              </a:ext>
            </a:extLst>
          </p:cNvPr>
          <p:cNvSpPr>
            <a:spLocks noGrp="1"/>
          </p:cNvSpPr>
          <p:nvPr>
            <p:ph type="title"/>
          </p:nvPr>
        </p:nvSpPr>
        <p:spPr>
          <a:xfrm>
            <a:off x="457200" y="228600"/>
            <a:ext cx="8229600" cy="914400"/>
          </a:xfrm>
        </p:spPr>
        <p:txBody>
          <a:bodyPr/>
          <a:lstStyle/>
          <a:p>
            <a:pPr algn="ctr"/>
            <a:r>
              <a:rPr lang="en-US" altLang="en-US" b="1" dirty="0">
                <a:solidFill>
                  <a:schemeClr val="tx1"/>
                </a:solidFill>
                <a:latin typeface="Times New Roman" pitchFamily="18" charset="0"/>
                <a:cs typeface="Times New Roman" pitchFamily="18" charset="0"/>
              </a:rPr>
              <a:t>Methods of sampling</a:t>
            </a:r>
          </a:p>
        </p:txBody>
      </p:sp>
      <p:sp>
        <p:nvSpPr>
          <p:cNvPr id="39938" name="Content Placeholder 2">
            <a:extLst>
              <a:ext uri="{FF2B5EF4-FFF2-40B4-BE49-F238E27FC236}">
                <a16:creationId xmlns="" xmlns:a16="http://schemas.microsoft.com/office/drawing/2014/main" id="{82DC4F9D-5A75-9447-6563-FECE2D290915}"/>
              </a:ext>
            </a:extLst>
          </p:cNvPr>
          <p:cNvSpPr>
            <a:spLocks noGrp="1"/>
          </p:cNvSpPr>
          <p:nvPr>
            <p:ph sz="quarter" idx="1"/>
          </p:nvPr>
        </p:nvSpPr>
        <p:spPr>
          <a:xfrm>
            <a:off x="228600" y="990600"/>
            <a:ext cx="8763000" cy="5562600"/>
          </a:xfrm>
        </p:spPr>
        <p:txBody>
          <a:bodyPr/>
          <a:lstStyle/>
          <a:p>
            <a:endParaRPr lang="en-US" altLang="en-US" b="1" dirty="0"/>
          </a:p>
          <a:p>
            <a:r>
              <a:rPr lang="en-US" altLang="en-US" b="1" dirty="0">
                <a:latin typeface="Times New Roman" pitchFamily="18" charset="0"/>
                <a:cs typeface="Times New Roman" pitchFamily="18" charset="0"/>
              </a:rPr>
              <a:t>Random sampling</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Random samples are collected in such a way as to ensure that every item in the population of the food being sampled has an equal chance of being collected and incorporated into the sample to be analyzed</a:t>
            </a:r>
            <a:endParaRPr lang="en-US" altLang="en-US" sz="2800" dirty="0">
              <a:latin typeface="Times New Roman" pitchFamily="18" charset="0"/>
              <a:cs typeface="Times New Roman" pitchFamily="18" charset="0"/>
            </a:endParaRP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It is more usual to set up a stratification of the food population.</a:t>
            </a:r>
          </a:p>
          <a:p>
            <a:pPr lvl="1"/>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 xmlns:a16="http://schemas.microsoft.com/office/drawing/2014/main" id="{DA070ADF-0B38-6314-6F49-B96EB9EFD9F5}"/>
              </a:ext>
            </a:extLst>
          </p:cNvPr>
          <p:cNvSpPr>
            <a:spLocks noGrp="1"/>
          </p:cNvSpPr>
          <p:nvPr>
            <p:ph type="title"/>
          </p:nvPr>
        </p:nvSpPr>
        <p:spPr>
          <a:xfrm>
            <a:off x="457200" y="228600"/>
            <a:ext cx="8229600" cy="914400"/>
          </a:xfrm>
        </p:spPr>
        <p:txBody>
          <a:bodyPr/>
          <a:lstStyle/>
          <a:p>
            <a:pPr algn="ctr"/>
            <a:r>
              <a:rPr lang="en-US" altLang="en-US" b="1" dirty="0">
                <a:solidFill>
                  <a:schemeClr val="tx1"/>
                </a:solidFill>
                <a:latin typeface="Times New Roman" pitchFamily="18" charset="0"/>
                <a:cs typeface="Times New Roman" pitchFamily="18" charset="0"/>
              </a:rPr>
              <a:t>Methods of sampling</a:t>
            </a:r>
          </a:p>
        </p:txBody>
      </p:sp>
      <p:sp>
        <p:nvSpPr>
          <p:cNvPr id="3" name="Content Placeholder 2">
            <a:extLst>
              <a:ext uri="{FF2B5EF4-FFF2-40B4-BE49-F238E27FC236}">
                <a16:creationId xmlns="" xmlns:a16="http://schemas.microsoft.com/office/drawing/2014/main" id="{A801BAA6-09F6-145F-8EFD-80F67AD656BC}"/>
              </a:ext>
            </a:extLst>
          </p:cNvPr>
          <p:cNvSpPr>
            <a:spLocks noGrp="1"/>
          </p:cNvSpPr>
          <p:nvPr>
            <p:ph sz="quarter" idx="1"/>
          </p:nvPr>
        </p:nvSpPr>
        <p:spPr>
          <a:xfrm>
            <a:off x="228600" y="1371600"/>
            <a:ext cx="8763000" cy="5181600"/>
          </a:xfrm>
        </p:spPr>
        <p:txBody>
          <a:bodyPr>
            <a:normAutofit/>
          </a:bodyPr>
          <a:lstStyle/>
          <a:p>
            <a:pPr marL="274320" indent="-274320" fontAlgn="auto">
              <a:spcAft>
                <a:spcPts val="0"/>
              </a:spcAft>
              <a:buClr>
                <a:schemeClr val="accent3"/>
              </a:buClr>
              <a:buFont typeface="Wingdings 2"/>
              <a:buChar char=""/>
              <a:defRPr/>
            </a:pPr>
            <a:r>
              <a:rPr lang="en-US" b="1" dirty="0">
                <a:latin typeface="Times New Roman" pitchFamily="18" charset="0"/>
                <a:cs typeface="Times New Roman" pitchFamily="18" charset="0"/>
              </a:rPr>
              <a:t>Stratified sampling</a:t>
            </a:r>
          </a:p>
          <a:p>
            <a:pPr marL="274320" indent="-274320" fontAlgn="auto">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640080" lvl="1" indent="-246888" fontAlgn="auto">
              <a:spcAft>
                <a:spcPts val="0"/>
              </a:spcAft>
              <a:buFont typeface="Wingdings 2"/>
              <a:buChar char=""/>
              <a:defRPr/>
            </a:pPr>
            <a:r>
              <a:rPr lang="en-US" dirty="0">
                <a:latin typeface="Times New Roman" pitchFamily="18" charset="0"/>
                <a:cs typeface="Times New Roman" pitchFamily="18" charset="0"/>
              </a:rPr>
              <a:t>In this method the population of food is classified into strata, taking into account the most important causes of variation. </a:t>
            </a:r>
          </a:p>
          <a:p>
            <a:pPr marL="640080" lvl="1" indent="-246888" fontAlgn="auto">
              <a:spcAft>
                <a:spcPts val="0"/>
              </a:spcAft>
              <a:buFont typeface="Wingdings 2"/>
              <a:buChar char=""/>
              <a:defRPr/>
            </a:pPr>
            <a:endParaRPr lang="en-US" dirty="0">
              <a:latin typeface="Times New Roman" pitchFamily="18" charset="0"/>
              <a:cs typeface="Times New Roman" pitchFamily="18" charset="0"/>
            </a:endParaRPr>
          </a:p>
          <a:p>
            <a:pPr marL="640080" lvl="1" indent="-246888" fontAlgn="auto">
              <a:spcAft>
                <a:spcPts val="0"/>
              </a:spcAft>
              <a:buFont typeface="Wingdings 2"/>
              <a:buChar char=""/>
              <a:defRPr/>
            </a:pPr>
            <a:r>
              <a:rPr lang="en-US" dirty="0">
                <a:latin typeface="Times New Roman" pitchFamily="18" charset="0"/>
                <a:cs typeface="Times New Roman" pitchFamily="18" charset="0"/>
              </a:rPr>
              <a:t>Units of sampling are taken from defined strata (subparts) of parent population. Within each stratum the samples are taken randomly</a:t>
            </a:r>
          </a:p>
          <a:p>
            <a:pPr marL="640080" lvl="1" indent="-246888" fontAlgn="auto">
              <a:spcAft>
                <a:spcPts val="0"/>
              </a:spcAft>
              <a:buFont typeface="Wingdings 2"/>
              <a:buChar char=""/>
              <a:defRPr/>
            </a:pPr>
            <a:endParaRPr lang="en-US" dirty="0">
              <a:latin typeface="Times New Roman" pitchFamily="18" charset="0"/>
              <a:cs typeface="Times New Roman" pitchFamily="18" charset="0"/>
            </a:endParaRPr>
          </a:p>
          <a:p>
            <a:pPr marL="640080" lvl="1" indent="-246888" fontAlgn="auto">
              <a:spcAft>
                <a:spcPts val="0"/>
              </a:spcAft>
              <a:buFont typeface="Wingdings 2"/>
              <a:buChar char=""/>
              <a:defRPr/>
            </a:pPr>
            <a:r>
              <a:rPr lang="en-US" dirty="0">
                <a:latin typeface="Times New Roman" pitchFamily="18" charset="0"/>
                <a:cs typeface="Times New Roman" pitchFamily="18" charset="0"/>
              </a:rPr>
              <a:t>Often the most suitable method for use in database work. Strata may the be regional, seasonal, retail sale point, etc., as defined by knowledge of the food being studied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 xmlns:a16="http://schemas.microsoft.com/office/drawing/2014/main" id="{E4C196FB-8056-54EF-2626-08F8C1996EA2}"/>
              </a:ext>
            </a:extLst>
          </p:cNvPr>
          <p:cNvSpPr>
            <a:spLocks noGrp="1"/>
          </p:cNvSpPr>
          <p:nvPr>
            <p:ph type="title"/>
          </p:nvPr>
        </p:nvSpPr>
        <p:spPr>
          <a:xfrm>
            <a:off x="457200" y="228600"/>
            <a:ext cx="8229600" cy="914400"/>
          </a:xfrm>
        </p:spPr>
        <p:txBody>
          <a:bodyPr/>
          <a:lstStyle/>
          <a:p>
            <a:pPr algn="ctr"/>
            <a:r>
              <a:rPr lang="en-US" altLang="en-US" b="1" dirty="0">
                <a:solidFill>
                  <a:schemeClr val="tx1"/>
                </a:solidFill>
                <a:latin typeface="Times New Roman" pitchFamily="18" charset="0"/>
                <a:cs typeface="Times New Roman" pitchFamily="18" charset="0"/>
              </a:rPr>
              <a:t>Methods of sampling</a:t>
            </a:r>
          </a:p>
        </p:txBody>
      </p:sp>
      <p:sp>
        <p:nvSpPr>
          <p:cNvPr id="41986" name="Content Placeholder 2">
            <a:extLst>
              <a:ext uri="{FF2B5EF4-FFF2-40B4-BE49-F238E27FC236}">
                <a16:creationId xmlns="" xmlns:a16="http://schemas.microsoft.com/office/drawing/2014/main" id="{C89CDEA8-F28C-2BDE-021D-24775D6A89D5}"/>
              </a:ext>
            </a:extLst>
          </p:cNvPr>
          <p:cNvSpPr>
            <a:spLocks noGrp="1"/>
          </p:cNvSpPr>
          <p:nvPr>
            <p:ph sz="quarter" idx="1"/>
          </p:nvPr>
        </p:nvSpPr>
        <p:spPr>
          <a:xfrm>
            <a:off x="228600" y="1295400"/>
            <a:ext cx="8763000" cy="5257800"/>
          </a:xfrm>
        </p:spPr>
        <p:txBody>
          <a:bodyPr/>
          <a:lstStyle/>
          <a:p>
            <a:r>
              <a:rPr lang="en-US" altLang="en-US" b="1" dirty="0">
                <a:latin typeface="Times New Roman" pitchFamily="18" charset="0"/>
                <a:cs typeface="Times New Roman" pitchFamily="18" charset="0"/>
              </a:rPr>
              <a:t>Selective sampling </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Samples are taken according to a sampling plan that excludes material with certain characteristics or selects only those with defined characteristics</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Most commonly used in the analysis of contaminants. Can be used, with caution, for database work</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Legitimately used in the analysis of contamination, where the objective may be to identify maximal exposure to contaminants.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 xmlns:a16="http://schemas.microsoft.com/office/drawing/2014/main" id="{BB467D39-466F-3EDA-3F8E-0B2092AE8E48}"/>
              </a:ext>
            </a:extLst>
          </p:cNvPr>
          <p:cNvSpPr>
            <a:spLocks noGrp="1"/>
          </p:cNvSpPr>
          <p:nvPr>
            <p:ph type="title"/>
          </p:nvPr>
        </p:nvSpPr>
        <p:spPr>
          <a:xfrm>
            <a:off x="457200" y="228600"/>
            <a:ext cx="8229600" cy="914400"/>
          </a:xfrm>
        </p:spPr>
        <p:txBody>
          <a:bodyPr/>
          <a:lstStyle/>
          <a:p>
            <a:pPr algn="ctr"/>
            <a:r>
              <a:rPr lang="en-US" altLang="en-US" b="1" dirty="0">
                <a:solidFill>
                  <a:schemeClr val="tx1"/>
                </a:solidFill>
                <a:latin typeface="Times New Roman" pitchFamily="18" charset="0"/>
                <a:cs typeface="Times New Roman" pitchFamily="18" charset="0"/>
              </a:rPr>
              <a:t>Methods of sampling</a:t>
            </a:r>
          </a:p>
        </p:txBody>
      </p:sp>
      <p:sp>
        <p:nvSpPr>
          <p:cNvPr id="43010" name="Content Placeholder 2">
            <a:extLst>
              <a:ext uri="{FF2B5EF4-FFF2-40B4-BE49-F238E27FC236}">
                <a16:creationId xmlns="" xmlns:a16="http://schemas.microsoft.com/office/drawing/2014/main" id="{18C993B5-6ADE-98D6-B2DA-DCAF2CF8A3F4}"/>
              </a:ext>
            </a:extLst>
          </p:cNvPr>
          <p:cNvSpPr>
            <a:spLocks noGrp="1"/>
          </p:cNvSpPr>
          <p:nvPr>
            <p:ph sz="quarter" idx="1"/>
          </p:nvPr>
        </p:nvSpPr>
        <p:spPr>
          <a:xfrm>
            <a:off x="228600" y="1676400"/>
            <a:ext cx="8763000" cy="4953000"/>
          </a:xfrm>
        </p:spPr>
        <p:txBody>
          <a:bodyPr/>
          <a:lstStyle/>
          <a:p>
            <a:r>
              <a:rPr lang="en-US" altLang="en-US" b="1" dirty="0">
                <a:latin typeface="Times New Roman" pitchFamily="18" charset="0"/>
                <a:cs typeface="Times New Roman" pitchFamily="18" charset="0"/>
              </a:rPr>
              <a:t>Convenience sampling</a:t>
            </a:r>
          </a:p>
          <a:p>
            <a:endParaRPr lang="en-US" altLang="en-US" b="1"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Samples are taken on the basis of accessibility, expediency, cost or other reason not directly concerned with sampling parameters</a:t>
            </a:r>
          </a:p>
          <a:p>
            <a:pPr lvl="1"/>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Rarely suitable for database work but may be the only practicable way to sample wild or uncultivated foods or composite dishes from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 xmlns:a16="http://schemas.microsoft.com/office/drawing/2014/main" id="{A72E63B6-2A39-B8D8-87EB-16605E9DD1F7}"/>
              </a:ext>
            </a:extLst>
          </p:cNvPr>
          <p:cNvSpPr>
            <a:spLocks noGrp="1"/>
          </p:cNvSpPr>
          <p:nvPr>
            <p:ph type="title"/>
          </p:nvPr>
        </p:nvSpPr>
        <p:spPr>
          <a:xfrm>
            <a:off x="457200" y="228600"/>
            <a:ext cx="8229600" cy="914400"/>
          </a:xfrm>
        </p:spPr>
        <p:txBody>
          <a:bodyPr/>
          <a:lstStyle/>
          <a:p>
            <a:pPr algn="ctr"/>
            <a:r>
              <a:rPr lang="en-US" altLang="en-US" b="1" dirty="0">
                <a:solidFill>
                  <a:schemeClr val="tx1"/>
                </a:solidFill>
                <a:latin typeface="Times New Roman" pitchFamily="18" charset="0"/>
                <a:cs typeface="Times New Roman" pitchFamily="18" charset="0"/>
              </a:rPr>
              <a:t>Limits on sampling methods </a:t>
            </a:r>
          </a:p>
        </p:txBody>
      </p:sp>
      <p:sp>
        <p:nvSpPr>
          <p:cNvPr id="44034" name="Content Placeholder 2">
            <a:extLst>
              <a:ext uri="{FF2B5EF4-FFF2-40B4-BE49-F238E27FC236}">
                <a16:creationId xmlns="" xmlns:a16="http://schemas.microsoft.com/office/drawing/2014/main" id="{A35E9233-BCEB-2245-854B-21CCA91488F8}"/>
              </a:ext>
            </a:extLst>
          </p:cNvPr>
          <p:cNvSpPr>
            <a:spLocks noGrp="1"/>
          </p:cNvSpPr>
          <p:nvPr>
            <p:ph sz="quarter" idx="1"/>
          </p:nvPr>
        </p:nvSpPr>
        <p:spPr>
          <a:xfrm>
            <a:off x="228600" y="1676400"/>
            <a:ext cx="8763000" cy="4953000"/>
          </a:xfrm>
        </p:spPr>
        <p:txBody>
          <a:bodyPr/>
          <a:lstStyle/>
          <a:p>
            <a:endParaRPr lang="en-US" altLang="en-US" b="1" dirty="0"/>
          </a:p>
          <a:p>
            <a:pPr algn="just">
              <a:buFont typeface="Wingdings 2" panose="05020102010507070707" pitchFamily="18" charset="2"/>
              <a:buNone/>
            </a:pPr>
            <a:r>
              <a:rPr lang="en-US" altLang="en-US" sz="2800" dirty="0"/>
              <a:t>	</a:t>
            </a:r>
          </a:p>
          <a:p>
            <a:pPr algn="just">
              <a:buFont typeface="Wingdings 2" panose="05020102010507070707" pitchFamily="18" charset="2"/>
              <a:buNone/>
            </a:pPr>
            <a:r>
              <a:rPr lang="en-US" altLang="en-US" sz="2800" dirty="0"/>
              <a:t>	</a:t>
            </a:r>
            <a:r>
              <a:rPr lang="en-US" altLang="en-US" sz="2800" dirty="0">
                <a:latin typeface="Times New Roman" pitchFamily="18" charset="0"/>
                <a:cs typeface="Times New Roman" pitchFamily="18" charset="0"/>
              </a:rPr>
              <a:t>In all methods the compositional data obtained can only be an estimate of the composition of the food and are subject to limitations imposed by the variation in the composition of foods</a:t>
            </a:r>
            <a:endParaRPr lang="en-US" alt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 xmlns:a16="http://schemas.microsoft.com/office/drawing/2014/main" id="{06D783B4-48CF-84A6-3C1B-67DC4E2C73BE}"/>
              </a:ext>
            </a:extLst>
          </p:cNvPr>
          <p:cNvSpPr>
            <a:spLocks noGrp="1"/>
          </p:cNvSpPr>
          <p:nvPr>
            <p:ph type="title"/>
          </p:nvPr>
        </p:nvSpPr>
        <p:spPr>
          <a:xfrm>
            <a:off x="533400" y="304800"/>
            <a:ext cx="8229600" cy="838200"/>
          </a:xfrm>
        </p:spPr>
        <p:txBody>
          <a:bodyPr/>
          <a:lstStyle/>
          <a:p>
            <a:pPr algn="ctr"/>
            <a:r>
              <a:rPr lang="en-US" altLang="en-US" b="1" dirty="0">
                <a:solidFill>
                  <a:schemeClr val="tx1"/>
                </a:solidFill>
                <a:latin typeface="Times New Roman" pitchFamily="18" charset="0"/>
                <a:cs typeface="Times New Roman" pitchFamily="18" charset="0"/>
              </a:rPr>
              <a:t>Objectives of Sampling</a:t>
            </a:r>
          </a:p>
        </p:txBody>
      </p:sp>
      <p:sp>
        <p:nvSpPr>
          <p:cNvPr id="16386" name="Content Placeholder 2">
            <a:extLst>
              <a:ext uri="{FF2B5EF4-FFF2-40B4-BE49-F238E27FC236}">
                <a16:creationId xmlns="" xmlns:a16="http://schemas.microsoft.com/office/drawing/2014/main" id="{40E8AB45-2682-64CB-FB56-670A66E4D754}"/>
              </a:ext>
            </a:extLst>
          </p:cNvPr>
          <p:cNvSpPr>
            <a:spLocks noGrp="1"/>
          </p:cNvSpPr>
          <p:nvPr>
            <p:ph sz="quarter" idx="1"/>
          </p:nvPr>
        </p:nvSpPr>
        <p:spPr>
          <a:xfrm>
            <a:off x="304800" y="1219200"/>
            <a:ext cx="8686800" cy="5334000"/>
          </a:xfrm>
        </p:spPr>
        <p:txBody>
          <a:bodyPr/>
          <a:lstStyle/>
          <a:p>
            <a:endParaRPr lang="en-US" altLang="en-US" dirty="0"/>
          </a:p>
          <a:p>
            <a:endParaRPr lang="en-US" altLang="en-US" dirty="0"/>
          </a:p>
          <a:p>
            <a:r>
              <a:rPr lang="en-US" altLang="en-US" dirty="0">
                <a:latin typeface="Times New Roman" pitchFamily="18" charset="0"/>
                <a:cs typeface="Times New Roman" pitchFamily="18" charset="0"/>
              </a:rPr>
              <a:t>Primary: To collect food samples that are representative and then to ensure that changes in composition do not take place between collection and analysis. </a:t>
            </a:r>
          </a:p>
          <a:p>
            <a:endParaRPr lang="en-US" altLang="en-US" dirty="0">
              <a:latin typeface="Times New Roman" pitchFamily="18" charset="0"/>
              <a:cs typeface="Times New Roman" pitchFamily="18" charset="0"/>
            </a:endParaRPr>
          </a:p>
          <a:p>
            <a:r>
              <a:rPr lang="en-US" altLang="en-US" dirty="0">
                <a:latin typeface="Times New Roman" pitchFamily="18" charset="0"/>
                <a:cs typeface="Times New Roman" pitchFamily="18" charset="0"/>
              </a:rPr>
              <a:t>Secondary: To document natural variability in samples as it relates to factors such as season, geography, cultivar and husbandry.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a:extLst>
              <a:ext uri="{FF2B5EF4-FFF2-40B4-BE49-F238E27FC236}">
                <a16:creationId xmlns="" xmlns:a16="http://schemas.microsoft.com/office/drawing/2014/main" id="{CAA55DDE-AA3A-7B00-4872-FF667A05FBCD}"/>
              </a:ext>
            </a:extLst>
          </p:cNvPr>
          <p:cNvSpPr>
            <a:spLocks noGrp="1"/>
          </p:cNvSpPr>
          <p:nvPr>
            <p:ph type="title"/>
          </p:nvPr>
        </p:nvSpPr>
        <p:spPr>
          <a:xfrm>
            <a:off x="381000" y="2514600"/>
            <a:ext cx="8229600" cy="1143000"/>
          </a:xfrm>
        </p:spPr>
        <p:txBody>
          <a:bodyPr/>
          <a:lstStyle/>
          <a:p>
            <a:pPr algn="ctr"/>
            <a:r>
              <a:rPr lang="en-US" altLang="en-US" b="1" dirty="0">
                <a:solidFill>
                  <a:schemeClr val="tx1"/>
                </a:solidFill>
                <a:latin typeface="Times New Roman" pitchFamily="18" charset="0"/>
                <a:cs typeface="Times New Roman" pitchFamily="18" charset="0"/>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 xmlns:a16="http://schemas.microsoft.com/office/drawing/2014/main" id="{9F2DF182-A986-CBF3-86BD-E1047B639D8E}"/>
              </a:ext>
            </a:extLst>
          </p:cNvPr>
          <p:cNvSpPr>
            <a:spLocks noGrp="1"/>
          </p:cNvSpPr>
          <p:nvPr>
            <p:ph type="title"/>
          </p:nvPr>
        </p:nvSpPr>
        <p:spPr>
          <a:xfrm>
            <a:off x="533400" y="304800"/>
            <a:ext cx="8229600" cy="838200"/>
          </a:xfrm>
        </p:spPr>
        <p:txBody>
          <a:bodyPr/>
          <a:lstStyle/>
          <a:p>
            <a:pPr algn="ctr"/>
            <a:r>
              <a:rPr lang="en-US" altLang="en-US" b="1" dirty="0">
                <a:solidFill>
                  <a:schemeClr val="tx1"/>
                </a:solidFill>
                <a:latin typeface="Times New Roman" pitchFamily="18" charset="0"/>
                <a:cs typeface="Times New Roman" pitchFamily="18" charset="0"/>
              </a:rPr>
              <a:t>Some basic terms</a:t>
            </a:r>
          </a:p>
        </p:txBody>
      </p:sp>
      <p:sp>
        <p:nvSpPr>
          <p:cNvPr id="17410" name="Content Placeholder 2">
            <a:extLst>
              <a:ext uri="{FF2B5EF4-FFF2-40B4-BE49-F238E27FC236}">
                <a16:creationId xmlns="" xmlns:a16="http://schemas.microsoft.com/office/drawing/2014/main" id="{2272EF35-CA10-CCE9-1F11-555A12A22D2E}"/>
              </a:ext>
            </a:extLst>
          </p:cNvPr>
          <p:cNvSpPr>
            <a:spLocks noGrp="1"/>
          </p:cNvSpPr>
          <p:nvPr>
            <p:ph sz="quarter" idx="1"/>
          </p:nvPr>
        </p:nvSpPr>
        <p:spPr>
          <a:xfrm>
            <a:off x="304800" y="1219200"/>
            <a:ext cx="8686800" cy="5334000"/>
          </a:xfrm>
        </p:spPr>
        <p:txBody>
          <a:bodyPr/>
          <a:lstStyle/>
          <a:p>
            <a:r>
              <a:rPr lang="en-US" altLang="en-US" dirty="0">
                <a:latin typeface="Times New Roman" pitchFamily="18" charset="0"/>
                <a:cs typeface="Times New Roman" pitchFamily="18" charset="0"/>
              </a:rPr>
              <a:t>Sample</a:t>
            </a:r>
          </a:p>
          <a:p>
            <a:pPr lvl="1"/>
            <a:r>
              <a:rPr lang="en-US" altLang="en-US" dirty="0">
                <a:latin typeface="Times New Roman" pitchFamily="18" charset="0"/>
                <a:cs typeface="Times New Roman" pitchFamily="18" charset="0"/>
              </a:rPr>
              <a:t>A portion selected from a larger quantity of material</a:t>
            </a:r>
          </a:p>
          <a:p>
            <a:pPr lvl="2"/>
            <a:r>
              <a:rPr lang="en-US" altLang="en-US" dirty="0">
                <a:latin typeface="Times New Roman" pitchFamily="18" charset="0"/>
                <a:cs typeface="Times New Roman" pitchFamily="18" charset="0"/>
              </a:rPr>
              <a:t>General term used for a unit taken from the total amount of food</a:t>
            </a:r>
          </a:p>
          <a:p>
            <a:endParaRPr lang="en-US" altLang="en-US" dirty="0">
              <a:latin typeface="Times New Roman" pitchFamily="18" charset="0"/>
              <a:cs typeface="Times New Roman" pitchFamily="18" charset="0"/>
            </a:endParaRPr>
          </a:p>
          <a:p>
            <a:r>
              <a:rPr lang="en-US" altLang="en-US" dirty="0">
                <a:latin typeface="Times New Roman" pitchFamily="18" charset="0"/>
                <a:cs typeface="Times New Roman" pitchFamily="18" charset="0"/>
              </a:rPr>
              <a:t>Sampling protocol</a:t>
            </a:r>
          </a:p>
          <a:p>
            <a:pPr lvl="1"/>
            <a:r>
              <a:rPr lang="en-US" altLang="en-US" dirty="0">
                <a:latin typeface="Times New Roman" pitchFamily="18" charset="0"/>
                <a:cs typeface="Times New Roman" pitchFamily="18" charset="0"/>
              </a:rPr>
              <a:t>A predetermined procedure for the selection, withdrawal, preservation and preparation of the sample</a:t>
            </a:r>
          </a:p>
          <a:p>
            <a:pPr lvl="2"/>
            <a:r>
              <a:rPr lang="en-US" altLang="en-US" dirty="0">
                <a:latin typeface="Times New Roman" pitchFamily="18" charset="0"/>
                <a:cs typeface="Times New Roman" pitchFamily="18" charset="0"/>
              </a:rPr>
              <a:t>Sometimes called a sampling plan</a:t>
            </a:r>
          </a:p>
          <a:p>
            <a:pPr lvl="2"/>
            <a:endParaRPr lang="en-US" altLang="en-US" dirty="0">
              <a:latin typeface="Times New Roman" pitchFamily="18" charset="0"/>
              <a:cs typeface="Times New Roman" pitchFamily="18" charset="0"/>
            </a:endParaRPr>
          </a:p>
          <a:p>
            <a:r>
              <a:rPr lang="en-US" altLang="en-US" dirty="0">
                <a:latin typeface="Times New Roman" pitchFamily="18" charset="0"/>
                <a:cs typeface="Times New Roman" pitchFamily="18" charset="0"/>
              </a:rPr>
              <a:t>Characteristic</a:t>
            </a:r>
          </a:p>
          <a:p>
            <a:pPr lvl="1"/>
            <a:r>
              <a:rPr lang="en-US" altLang="en-US" dirty="0">
                <a:latin typeface="Times New Roman" pitchFamily="18" charset="0"/>
                <a:cs typeface="Times New Roman" pitchFamily="18" charset="0"/>
              </a:rPr>
              <a:t>The property or constituent that is to be measured or noted</a:t>
            </a:r>
          </a:p>
          <a:p>
            <a:pPr lvl="2"/>
            <a:r>
              <a:rPr lang="en-US" altLang="en-US" dirty="0">
                <a:latin typeface="Times New Roman" pitchFamily="18" charset="0"/>
                <a:cs typeface="Times New Roman" pitchFamily="18" charset="0"/>
              </a:rPr>
              <a:t>Description of the food, nutrient and other analyses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 xmlns:a16="http://schemas.microsoft.com/office/drawing/2014/main" id="{362BB3F9-B40C-0E55-355A-319DF9AF5295}"/>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Some basic terms</a:t>
            </a:r>
          </a:p>
        </p:txBody>
      </p:sp>
      <p:sp>
        <p:nvSpPr>
          <p:cNvPr id="3" name="Content Placeholder 2">
            <a:extLst>
              <a:ext uri="{FF2B5EF4-FFF2-40B4-BE49-F238E27FC236}">
                <a16:creationId xmlns="" xmlns:a16="http://schemas.microsoft.com/office/drawing/2014/main" id="{9CBC594B-CFB8-389C-8175-70C00CE30CF1}"/>
              </a:ext>
            </a:extLst>
          </p:cNvPr>
          <p:cNvSpPr>
            <a:spLocks noGrp="1"/>
          </p:cNvSpPr>
          <p:nvPr>
            <p:ph sz="quarter" idx="1"/>
          </p:nvPr>
        </p:nvSpPr>
        <p:spPr>
          <a:xfrm>
            <a:off x="304800" y="990600"/>
            <a:ext cx="8686800" cy="5562600"/>
          </a:xfrm>
        </p:spPr>
        <p:txBody>
          <a:bodyPr>
            <a:normAutofit/>
          </a:bodyPr>
          <a:lstStyle/>
          <a:p>
            <a:pPr marL="274320" indent="-274320" fontAlgn="auto">
              <a:spcAft>
                <a:spcPts val="0"/>
              </a:spcAft>
              <a:buClr>
                <a:schemeClr val="accent3"/>
              </a:buClr>
              <a:buFont typeface="Wingdings 2"/>
              <a:buChar char=""/>
              <a:defRPr/>
            </a:pPr>
            <a:r>
              <a:rPr lang="en-US" dirty="0">
                <a:latin typeface="Times New Roman" pitchFamily="18" charset="0"/>
                <a:cs typeface="Times New Roman" pitchFamily="18" charset="0"/>
              </a:rPr>
              <a:t>Homogeneity </a:t>
            </a:r>
          </a:p>
          <a:p>
            <a:pPr marL="640080" lvl="1" indent="-246888" fontAlgn="auto">
              <a:spcAft>
                <a:spcPts val="0"/>
              </a:spcAft>
              <a:buFont typeface="Wingdings 2"/>
              <a:buChar char=""/>
              <a:defRPr/>
            </a:pPr>
            <a:r>
              <a:rPr lang="en-US" dirty="0">
                <a:latin typeface="Times New Roman" pitchFamily="18" charset="0"/>
                <a:cs typeface="Times New Roman" pitchFamily="18" charset="0"/>
              </a:rPr>
              <a:t>The extent to which a property or constituent is uniformly distributed</a:t>
            </a:r>
          </a:p>
          <a:p>
            <a:pPr lvl="2" indent="-246888" fontAlgn="auto">
              <a:spcAft>
                <a:spcPts val="0"/>
              </a:spcAft>
              <a:buFont typeface="Wingdings 2"/>
              <a:buChar char=""/>
              <a:defRPr/>
            </a:pPr>
            <a:r>
              <a:rPr lang="en-US" dirty="0">
                <a:latin typeface="Times New Roman" pitchFamily="18" charset="0"/>
                <a:cs typeface="Times New Roman" pitchFamily="18" charset="0"/>
              </a:rPr>
              <a:t>Foods are usually heterogeneous or must be assumed to be so</a:t>
            </a:r>
          </a:p>
          <a:p>
            <a:pPr lvl="2" indent="-246888" fontAlgn="auto">
              <a:spcAft>
                <a:spcPts val="0"/>
              </a:spcAft>
              <a:buFont typeface="Wingdings 2"/>
              <a:buChar char=""/>
              <a:defRPr/>
            </a:pPr>
            <a:endParaRPr lang="en-US" dirty="0">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r>
              <a:rPr lang="en-US" dirty="0">
                <a:latin typeface="Times New Roman" pitchFamily="18" charset="0"/>
                <a:cs typeface="Times New Roman" pitchFamily="18" charset="0"/>
              </a:rPr>
              <a:t>Sampling error </a:t>
            </a:r>
          </a:p>
          <a:p>
            <a:pPr marL="274320" indent="-274320" fontAlgn="auto">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640080" lvl="1" indent="-246888" fontAlgn="auto">
              <a:spcAft>
                <a:spcPts val="0"/>
              </a:spcAft>
              <a:buFont typeface="Wingdings 2"/>
              <a:buChar char=""/>
              <a:defRPr/>
            </a:pPr>
            <a:r>
              <a:rPr lang="en-US" dirty="0">
                <a:latin typeface="Times New Roman" pitchFamily="18" charset="0"/>
                <a:cs typeface="Times New Roman" pitchFamily="18" charset="0"/>
              </a:rPr>
              <a:t>The part of the total error associated with using only a fraction of the total  population of food and extrapolating it to the whole population. This arises from the heterogeneity of the population Sometimes called a sampling plan</a:t>
            </a:r>
          </a:p>
          <a:p>
            <a:pPr marL="640080" lvl="1" indent="-246888" fontAlgn="auto">
              <a:spcAft>
                <a:spcPts val="0"/>
              </a:spcAft>
              <a:buFont typeface="Wingdings 2"/>
              <a:buChar char=""/>
              <a:defRPr/>
            </a:pPr>
            <a:endParaRPr lang="en-US" dirty="0">
              <a:latin typeface="Times New Roman" pitchFamily="18" charset="0"/>
              <a:cs typeface="Times New Roman" pitchFamily="18" charset="0"/>
            </a:endParaRPr>
          </a:p>
          <a:p>
            <a:pPr lvl="2" indent="-246888" fontAlgn="auto">
              <a:spcAft>
                <a:spcPts val="0"/>
              </a:spcAft>
              <a:buFont typeface="Wingdings 2"/>
              <a:buChar char=""/>
              <a:defRPr/>
            </a:pPr>
            <a:r>
              <a:rPr lang="en-US" dirty="0">
                <a:latin typeface="Times New Roman" pitchFamily="18" charset="0"/>
                <a:cs typeface="Times New Roman" pitchFamily="18" charset="0"/>
              </a:rPr>
              <a:t>Because of the heterogeneous nature of foods, replicate samples must be taken when estimating  the composition of the population of a food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 xmlns:a16="http://schemas.microsoft.com/office/drawing/2014/main" id="{6CD40648-BB08-13E7-C9D8-5B261E9BCD2E}"/>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Some basic terms</a:t>
            </a:r>
          </a:p>
        </p:txBody>
      </p:sp>
      <p:sp>
        <p:nvSpPr>
          <p:cNvPr id="19458" name="Content Placeholder 2">
            <a:extLst>
              <a:ext uri="{FF2B5EF4-FFF2-40B4-BE49-F238E27FC236}">
                <a16:creationId xmlns="" xmlns:a16="http://schemas.microsoft.com/office/drawing/2014/main" id="{E1487DC0-A7F6-67D2-22DA-34C4F319B2B8}"/>
              </a:ext>
            </a:extLst>
          </p:cNvPr>
          <p:cNvSpPr>
            <a:spLocks noGrp="1"/>
          </p:cNvSpPr>
          <p:nvPr>
            <p:ph sz="quarter" idx="1"/>
          </p:nvPr>
        </p:nvSpPr>
        <p:spPr>
          <a:xfrm>
            <a:off x="304800" y="990600"/>
            <a:ext cx="8686800" cy="5562600"/>
          </a:xfrm>
        </p:spPr>
        <p:txBody>
          <a:bodyPr/>
          <a:lstStyle/>
          <a:p>
            <a:endParaRPr lang="en-US" altLang="en-US" dirty="0"/>
          </a:p>
          <a:p>
            <a:r>
              <a:rPr lang="en-US" altLang="en-US" dirty="0">
                <a:latin typeface="Times New Roman" pitchFamily="18" charset="0"/>
                <a:cs typeface="Times New Roman" pitchFamily="18" charset="0"/>
              </a:rPr>
              <a:t>Batch </a:t>
            </a:r>
          </a:p>
          <a:p>
            <a:pPr lvl="1"/>
            <a:r>
              <a:rPr lang="en-US" altLang="en-US" dirty="0">
                <a:latin typeface="Times New Roman" pitchFamily="18" charset="0"/>
                <a:cs typeface="Times New Roman" pitchFamily="18" charset="0"/>
              </a:rPr>
              <a:t>A quantity of food that is known, or assumed, to be produced under uniform conditions </a:t>
            </a:r>
          </a:p>
          <a:p>
            <a:pPr lvl="2"/>
            <a:r>
              <a:rPr lang="en-US" altLang="en-US" dirty="0">
                <a:latin typeface="Times New Roman" pitchFamily="18" charset="0"/>
                <a:cs typeface="Times New Roman" pitchFamily="18" charset="0"/>
              </a:rPr>
              <a:t>Batch numbers should always be noted  when sampling foods</a:t>
            </a:r>
          </a:p>
          <a:p>
            <a:endParaRPr lang="en-US" altLang="en-US" dirty="0">
              <a:latin typeface="Times New Roman" pitchFamily="18" charset="0"/>
              <a:cs typeface="Times New Roman" pitchFamily="18" charset="0"/>
            </a:endParaRPr>
          </a:p>
          <a:p>
            <a:r>
              <a:rPr lang="en-US" altLang="en-US" dirty="0">
                <a:latin typeface="Times New Roman" pitchFamily="18" charset="0"/>
                <a:cs typeface="Times New Roman" pitchFamily="18" charset="0"/>
              </a:rPr>
              <a:t>Unit </a:t>
            </a:r>
          </a:p>
          <a:p>
            <a:pPr lvl="1"/>
            <a:r>
              <a:rPr lang="en-US" altLang="en-US" dirty="0">
                <a:latin typeface="Times New Roman" pitchFamily="18" charset="0"/>
                <a:cs typeface="Times New Roman" pitchFamily="18" charset="0"/>
              </a:rPr>
              <a:t>Each of the discrete, identifiable units of food that are suitable for removal from the population as samples and that can be individually described, analyzed or combined</a:t>
            </a:r>
          </a:p>
          <a:p>
            <a:pPr lvl="2"/>
            <a:r>
              <a:rPr lang="en-US" altLang="en-US" dirty="0">
                <a:latin typeface="Times New Roman" pitchFamily="18" charset="0"/>
                <a:cs typeface="Times New Roman" pitchFamily="18" charset="0"/>
              </a:rPr>
              <a:t>These units form the basis of most food analysis work (e.g. an apple, a bunch of bananas, a can of beans, a prepared dish)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 xmlns:a16="http://schemas.microsoft.com/office/drawing/2014/main" id="{FC61177B-AB62-136D-1081-37631F14911E}"/>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Sampling approach</a:t>
            </a:r>
          </a:p>
        </p:txBody>
      </p:sp>
      <p:sp>
        <p:nvSpPr>
          <p:cNvPr id="20482" name="Content Placeholder 2">
            <a:extLst>
              <a:ext uri="{FF2B5EF4-FFF2-40B4-BE49-F238E27FC236}">
                <a16:creationId xmlns="" xmlns:a16="http://schemas.microsoft.com/office/drawing/2014/main" id="{E7DAB1BD-984E-F7C2-D51D-E8F850CBC9E8}"/>
              </a:ext>
            </a:extLst>
          </p:cNvPr>
          <p:cNvSpPr>
            <a:spLocks noGrp="1"/>
          </p:cNvSpPr>
          <p:nvPr>
            <p:ph sz="quarter" idx="1"/>
          </p:nvPr>
        </p:nvSpPr>
        <p:spPr>
          <a:xfrm>
            <a:off x="228600" y="990600"/>
            <a:ext cx="8763000" cy="5562600"/>
          </a:xfrm>
        </p:spPr>
        <p:txBody>
          <a:bodyPr/>
          <a:lstStyle/>
          <a:p>
            <a:endParaRPr lang="en-US" altLang="en-US" dirty="0"/>
          </a:p>
          <a:p>
            <a:endParaRPr lang="en-US" altLang="en-US" dirty="0"/>
          </a:p>
          <a:p>
            <a:endParaRPr lang="en-US" altLang="en-US" dirty="0"/>
          </a:p>
          <a:p>
            <a:r>
              <a:rPr lang="en-US" altLang="en-US" dirty="0">
                <a:latin typeface="Times New Roman" pitchFamily="18" charset="0"/>
                <a:cs typeface="Times New Roman" pitchFamily="18" charset="0"/>
              </a:rPr>
              <a:t>The selection of a representative sample and the combined protocols for sampling and analysis must be based on a clear understanding of the nature of the foods and the population of food being studied (i.e. all the individual units of the food). </a:t>
            </a:r>
          </a:p>
          <a:p>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 xmlns:a16="http://schemas.microsoft.com/office/drawing/2014/main" id="{50A555F3-EB41-D197-0709-E7C4E5307719}"/>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1506" name="Content Placeholder 2">
            <a:extLst>
              <a:ext uri="{FF2B5EF4-FFF2-40B4-BE49-F238E27FC236}">
                <a16:creationId xmlns="" xmlns:a16="http://schemas.microsoft.com/office/drawing/2014/main" id="{269D9B48-7F6E-D391-FE8F-E4F5A48E8D72}"/>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Bulk commodities</a:t>
            </a:r>
          </a:p>
          <a:p>
            <a:pPr lvl="2"/>
            <a:r>
              <a:rPr lang="en-US" altLang="en-US" dirty="0">
                <a:latin typeface="Times New Roman" pitchFamily="18" charset="0"/>
                <a:cs typeface="Times New Roman" pitchFamily="18" charset="0"/>
              </a:rPr>
              <a:t>Meat carcasses, bulk consignments of grain, fruit, vegetables, wine, edible fats</a:t>
            </a:r>
          </a:p>
          <a:p>
            <a:pPr lvl="2"/>
            <a:endParaRPr lang="en-US" altLang="en-US" dirty="0">
              <a:latin typeface="Times New Roman" pitchFamily="18" charset="0"/>
              <a:cs typeface="Times New Roman" pitchFamily="18" charset="0"/>
            </a:endParaRPr>
          </a:p>
          <a:p>
            <a:pPr lvl="2"/>
            <a:r>
              <a:rPr lang="en-US" altLang="en-US" dirty="0">
                <a:latin typeface="Times New Roman" pitchFamily="18" charset="0"/>
                <a:cs typeface="Times New Roman" pitchFamily="18" charset="0"/>
              </a:rPr>
              <a:t>Compositional data obtained are commonly used in commerce or for surveillance of imports or the misuse of growth stimulants and industrial recipes</a:t>
            </a:r>
          </a:p>
          <a:p>
            <a:pPr lvl="2"/>
            <a:endParaRPr lang="en-US" altLang="en-US" dirty="0">
              <a:latin typeface="Times New Roman" pitchFamily="18" charset="0"/>
              <a:cs typeface="Times New Roman" pitchFamily="18" charset="0"/>
            </a:endParaRPr>
          </a:p>
          <a:p>
            <a:pPr lvl="2"/>
            <a:r>
              <a:rPr lang="en-US" altLang="en-US" dirty="0">
                <a:latin typeface="Times New Roman" pitchFamily="18" charset="0"/>
                <a:cs typeface="Times New Roman" pitchFamily="18" charset="0"/>
              </a:rPr>
              <a:t>Standard sampling procedures developed: these should be followed: International Organization for Standardization (ISO, 2003); Official Methods of the Association of Analytical Communities (AOAC International, 2002, 2003); Codex </a:t>
            </a:r>
            <a:r>
              <a:rPr lang="en-US" altLang="en-US" dirty="0" err="1">
                <a:latin typeface="Times New Roman" pitchFamily="18" charset="0"/>
                <a:cs typeface="Times New Roman" pitchFamily="18" charset="0"/>
              </a:rPr>
              <a:t>Alimentarius</a:t>
            </a:r>
            <a:r>
              <a:rPr lang="en-US" altLang="en-US" dirty="0">
                <a:latin typeface="Times New Roman" pitchFamily="18" charset="0"/>
                <a:cs typeface="Times New Roman" pitchFamily="18" charset="0"/>
              </a:rPr>
              <a:t> (FAO, 1994; FAO/WHO, 2003)</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 xmlns:a16="http://schemas.microsoft.com/office/drawing/2014/main" id="{38A43A39-A6B0-60E4-AE3A-F9F47DC7AFCA}"/>
              </a:ext>
            </a:extLst>
          </p:cNvPr>
          <p:cNvSpPr>
            <a:spLocks noGrp="1"/>
          </p:cNvSpPr>
          <p:nvPr>
            <p:ph type="title"/>
          </p:nvPr>
        </p:nvSpPr>
        <p:spPr>
          <a:xfrm>
            <a:off x="533400" y="152400"/>
            <a:ext cx="8229600" cy="838200"/>
          </a:xfrm>
        </p:spPr>
        <p:txBody>
          <a:bodyPr/>
          <a:lstStyle/>
          <a:p>
            <a:pPr algn="ctr"/>
            <a:r>
              <a:rPr lang="en-US" altLang="en-US" b="1" dirty="0">
                <a:solidFill>
                  <a:schemeClr val="tx1"/>
                </a:solidFill>
                <a:latin typeface="Times New Roman" pitchFamily="18" charset="0"/>
                <a:cs typeface="Times New Roman" pitchFamily="18" charset="0"/>
              </a:rPr>
              <a:t>Sources of Food</a:t>
            </a:r>
          </a:p>
        </p:txBody>
      </p:sp>
      <p:sp>
        <p:nvSpPr>
          <p:cNvPr id="22530" name="Content Placeholder 2">
            <a:extLst>
              <a:ext uri="{FF2B5EF4-FFF2-40B4-BE49-F238E27FC236}">
                <a16:creationId xmlns="" xmlns:a16="http://schemas.microsoft.com/office/drawing/2014/main" id="{E2E84B96-FA9E-54DD-6AD9-3D4F6BCA6F1A}"/>
              </a:ext>
            </a:extLst>
          </p:cNvPr>
          <p:cNvSpPr>
            <a:spLocks noGrp="1"/>
          </p:cNvSpPr>
          <p:nvPr>
            <p:ph sz="quarter" idx="1"/>
          </p:nvPr>
        </p:nvSpPr>
        <p:spPr>
          <a:xfrm>
            <a:off x="228600" y="990600"/>
            <a:ext cx="8763000" cy="5562600"/>
          </a:xfrm>
        </p:spPr>
        <p:txBody>
          <a:bodyPr/>
          <a:lstStyle/>
          <a:p>
            <a:r>
              <a:rPr lang="en-US" altLang="en-US" b="1" dirty="0">
                <a:latin typeface="Times New Roman" pitchFamily="18" charset="0"/>
                <a:cs typeface="Times New Roman" pitchFamily="18" charset="0"/>
              </a:rPr>
              <a:t>Bulk commodities</a:t>
            </a:r>
          </a:p>
          <a:p>
            <a:pPr lvl="2"/>
            <a:r>
              <a:rPr lang="en-US" altLang="en-US" dirty="0">
                <a:latin typeface="Times New Roman" pitchFamily="18" charset="0"/>
                <a:cs typeface="Times New Roman" pitchFamily="18" charset="0"/>
              </a:rPr>
              <a:t>Several samples may need to be taken from separate sacks, cases, packages or carcasses, and at several points in a silo or container</a:t>
            </a:r>
          </a:p>
          <a:p>
            <a:pPr lvl="2"/>
            <a:endParaRPr lang="en-US" altLang="en-US" dirty="0">
              <a:latin typeface="Times New Roman" pitchFamily="18" charset="0"/>
              <a:cs typeface="Times New Roman" pitchFamily="18" charset="0"/>
            </a:endParaRPr>
          </a:p>
          <a:p>
            <a:pPr lvl="2"/>
            <a:r>
              <a:rPr lang="en-US" altLang="en-US" dirty="0">
                <a:latin typeface="Times New Roman" pitchFamily="18" charset="0"/>
                <a:cs typeface="Times New Roman" pitchFamily="18" charset="0"/>
              </a:rPr>
              <a:t>Random sampling is preferable to the collection of readily accessible units. </a:t>
            </a:r>
          </a:p>
          <a:p>
            <a:pPr lvl="2"/>
            <a:endParaRPr lang="en-US" altLang="en-US" dirty="0">
              <a:latin typeface="Times New Roman" pitchFamily="18" charset="0"/>
              <a:cs typeface="Times New Roman" pitchFamily="18" charset="0"/>
            </a:endParaRPr>
          </a:p>
          <a:p>
            <a:pPr lvl="2"/>
            <a:r>
              <a:rPr lang="en-US" altLang="en-US" dirty="0">
                <a:latin typeface="Times New Roman" pitchFamily="18" charset="0"/>
                <a:cs typeface="Times New Roman" pitchFamily="18" charset="0"/>
              </a:rPr>
              <a:t>It is advised to take samples during the loading or unloading of a consignment.</a:t>
            </a:r>
          </a:p>
          <a:p>
            <a:pPr lvl="2"/>
            <a:endParaRPr lang="en-US" altLang="en-US" dirty="0">
              <a:latin typeface="Times New Roman" pitchFamily="18" charset="0"/>
              <a:cs typeface="Times New Roman" pitchFamily="18" charset="0"/>
            </a:endParaRPr>
          </a:p>
          <a:p>
            <a:pPr lvl="2"/>
            <a:r>
              <a:rPr lang="en-US" altLang="en-US" dirty="0">
                <a:latin typeface="Times New Roman" pitchFamily="18" charset="0"/>
                <a:cs typeface="Times New Roman" pitchFamily="18" charset="0"/>
              </a:rPr>
              <a:t>Special probes or triers are required  for sampling finely particulate foods (e.g. sugar, grain), fluids (e.g. milk) or solids (e.g. cheese). </a:t>
            </a:r>
          </a:p>
          <a:p>
            <a:pPr lvl="2"/>
            <a:endParaRPr lang="en-US" altLang="en-US" dirty="0">
              <a:latin typeface="Times New Roman" pitchFamily="18" charset="0"/>
              <a:cs typeface="Times New Roman" pitchFamily="18" charset="0"/>
            </a:endParaRPr>
          </a:p>
          <a:p>
            <a:pPr lvl="2"/>
            <a:r>
              <a:rPr lang="en-US" altLang="en-US" dirty="0">
                <a:latin typeface="Times New Roman" pitchFamily="18" charset="0"/>
                <a:cs typeface="Times New Roman" pitchFamily="18" charset="0"/>
              </a:rPr>
              <a:t>Nutrient analyses are often limited to major components, but generally involve many </a:t>
            </a:r>
            <a:r>
              <a:rPr lang="en-US" altLang="en-US" dirty="0" err="1">
                <a:latin typeface="Times New Roman" pitchFamily="18" charset="0"/>
                <a:cs typeface="Times New Roman" pitchFamily="18" charset="0"/>
              </a:rPr>
              <a:t>analysed</a:t>
            </a:r>
            <a:r>
              <a:rPr lang="en-US" altLang="en-US" dirty="0">
                <a:latin typeface="Times New Roman" pitchFamily="18" charset="0"/>
                <a:cs typeface="Times New Roman" pitchFamily="18" charset="0"/>
              </a:rPr>
              <a:t> samples</a:t>
            </a:r>
          </a:p>
          <a:p>
            <a:endParaRPr lang="en-US" altLang="en-US" dirty="0"/>
          </a:p>
          <a:p>
            <a:endParaRPr lang="en-US" altLang="en-US" dirty="0"/>
          </a:p>
          <a:p>
            <a:endParaRPr lang="en-US" altLang="en-US" dirty="0"/>
          </a:p>
          <a:p>
            <a:endParaRPr lang="en-US"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401</TotalTime>
  <Words>1804</Words>
  <Application>Microsoft Office PowerPoint</Application>
  <PresentationFormat>On-screen Show (4:3)</PresentationFormat>
  <Paragraphs>314</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Oriel</vt:lpstr>
      <vt:lpstr>Shahid Virpatni Lakshmi Mahavidyalaya, Titave Department of Home Science ( Food Science &amp; Nutrition)  Class : TY                                    Sem V</vt:lpstr>
      <vt:lpstr>Sampling</vt:lpstr>
      <vt:lpstr>Objectives of Sampling</vt:lpstr>
      <vt:lpstr>Some basic terms</vt:lpstr>
      <vt:lpstr>Some basic terms</vt:lpstr>
      <vt:lpstr>Some basic terms</vt:lpstr>
      <vt:lpstr>Sampling approach</vt:lpstr>
      <vt:lpstr>Sources of Food</vt:lpstr>
      <vt:lpstr>Sources of Food</vt:lpstr>
      <vt:lpstr>Sources of Food</vt:lpstr>
      <vt:lpstr>Sources of Food</vt:lpstr>
      <vt:lpstr>Sources of Food</vt:lpstr>
      <vt:lpstr>Sources of Food</vt:lpstr>
      <vt:lpstr>Sources of Food</vt:lpstr>
      <vt:lpstr>Sources of Food</vt:lpstr>
      <vt:lpstr>Sources of Food</vt:lpstr>
      <vt:lpstr>Sources of Food</vt:lpstr>
      <vt:lpstr>Major sources of variability in nutrient composition</vt:lpstr>
      <vt:lpstr>Major sources of variability in nutrient composition</vt:lpstr>
      <vt:lpstr>Major sources of variability in nutrient composition</vt:lpstr>
      <vt:lpstr>Major sources of variability in nutrient composition</vt:lpstr>
      <vt:lpstr>Major sources of variability in nutrient composition</vt:lpstr>
      <vt:lpstr>Major sources of variability in nutrient composition</vt:lpstr>
      <vt:lpstr>PowerPoint Presentation</vt:lpstr>
      <vt:lpstr>Methods of sampling</vt:lpstr>
      <vt:lpstr>Methods of sampling</vt:lpstr>
      <vt:lpstr>Methods of sampling</vt:lpstr>
      <vt:lpstr>Methods of sampling</vt:lpstr>
      <vt:lpstr>Limits on sampling methods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 of foods for analysis</dc:title>
  <dc:creator>George A Annor</dc:creator>
  <cp:lastModifiedBy>Shahid PC</cp:lastModifiedBy>
  <cp:revision>45</cp:revision>
  <dcterms:created xsi:type="dcterms:W3CDTF">2009-07-16T09:55:35Z</dcterms:created>
  <dcterms:modified xsi:type="dcterms:W3CDTF">2023-12-06T10:13:03Z</dcterms:modified>
</cp:coreProperties>
</file>