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26"/>
  </p:handoutMasterIdLst>
  <p:sldIdLst>
    <p:sldId id="27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6858000" type="screen4x3"/>
  <p:notesSz cx="6888163" cy="10020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AF46A87D-8543-2327-47D0-59110FDF1A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A89F85B3-81E3-383E-A214-199F3B77380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2075" y="0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>
            <a:extLst>
              <a:ext uri="{FF2B5EF4-FFF2-40B4-BE49-F238E27FC236}">
                <a16:creationId xmlns="" xmlns:a16="http://schemas.microsoft.com/office/drawing/2014/main" id="{6623EEE6-94B8-80A5-CE0D-2C32F4F8FA4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>
            <a:extLst>
              <a:ext uri="{FF2B5EF4-FFF2-40B4-BE49-F238E27FC236}">
                <a16:creationId xmlns="" xmlns:a16="http://schemas.microsoft.com/office/drawing/2014/main" id="{B3D6C1A0-2128-6920-2588-D2C63F5F53A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2075" y="9517063"/>
            <a:ext cx="29845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9C8F06-9684-4CB6-B105-E3806E5E37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20203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601154-6A25-4C9C-8E7D-C5E16C641B3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6DE00-3870-4C38-8B94-075E4BAF09CC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52EB6B-1C80-43E7-8BBF-7741759F6A4D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B7D90-6100-434F-9438-7275E0FC1F94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9783E-D783-461B-8947-D74EA8000398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D800B5-9FCE-4979-B58D-00D208792EE5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BEFD9-B502-449E-A579-7FECEBFEBDB8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B73E-DAD8-46CA-90A5-B3FBCF62B079}" type="slidenum">
              <a:rPr lang="en-US" altLang="en-US" smtClean="0"/>
              <a:pPr/>
              <a:t>‹#›</a:t>
            </a:fld>
            <a:endParaRPr lang="en-US" alt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747E74-766F-4160-9548-997C01170E5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1777DD-2907-43FF-9F0B-5200F60FD195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A5F07-CFD1-411C-825D-53C8AC4AEF82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0DFF614-13FC-4B76-87B5-F4F17D88B0DB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504" y="1387737"/>
            <a:ext cx="8928991" cy="2041263"/>
          </a:xfrm>
        </p:spPr>
        <p:txBody>
          <a:bodyPr/>
          <a:lstStyle/>
          <a:p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Virpatni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 Lakshmi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Mahavidyalaya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effectLst/>
                <a:latin typeface="Times New Roman" pitchFamily="18" charset="0"/>
                <a:cs typeface="Times New Roman" pitchFamily="18" charset="0"/>
              </a:rPr>
              <a:t>Titave</a:t>
            </a: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  <a:t>Department of Home Science ( Food Science &amp; Nutrition) </a:t>
            </a:r>
            <a:br>
              <a:rPr lang="en-US" sz="3600" dirty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Class : SY                                    </a:t>
            </a:r>
            <a:r>
              <a:rPr lang="en-US" altLang="en-US" sz="3600" dirty="0" err="1">
                <a:latin typeface="Times New Roman" pitchFamily="18" charset="0"/>
                <a:cs typeface="Times New Roman" pitchFamily="18" charset="0"/>
              </a:rPr>
              <a:t>Sem</a:t>
            </a:r>
            <a:r>
              <a:rPr lang="en-US" altLang="en-US" sz="3600" dirty="0">
                <a:latin typeface="Times New Roman" pitchFamily="18" charset="0"/>
                <a:cs typeface="Times New Roman" pitchFamily="18" charset="0"/>
              </a:rPr>
              <a:t> III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7592888" cy="2829490"/>
          </a:xfrm>
        </p:spPr>
        <p:txBody>
          <a:bodyPr>
            <a:normAutofit fontScale="32500" lnSpcReduction="20000"/>
          </a:bodyPr>
          <a:lstStyle/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IN" sz="9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9600" b="1" dirty="0" smtClean="0">
                <a:latin typeface="Times New Roman" pitchFamily="18" charset="0"/>
                <a:cs typeface="Times New Roman" pitchFamily="18" charset="0"/>
              </a:rPr>
              <a:t>Topic </a:t>
            </a:r>
            <a:r>
              <a:rPr lang="en-IN" sz="9600" b="1" dirty="0">
                <a:latin typeface="Times New Roman" pitchFamily="18" charset="0"/>
                <a:cs typeface="Times New Roman" pitchFamily="18" charset="0"/>
              </a:rPr>
              <a:t>:Introduction to Nutrition</a:t>
            </a:r>
          </a:p>
          <a:p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IN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</a:p>
          <a:p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endParaRPr lang="en-IN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IN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en-IN" sz="49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IN" sz="7400" b="1" dirty="0" smtClean="0">
                <a:latin typeface="Times New Roman" pitchFamily="18" charset="0"/>
                <a:cs typeface="Times New Roman" pitchFamily="18" charset="0"/>
              </a:rPr>
              <a:t>Presented </a:t>
            </a:r>
            <a:r>
              <a:rPr lang="en-IN" sz="7400" b="1" dirty="0" smtClean="0">
                <a:latin typeface="Times New Roman" pitchFamily="18" charset="0"/>
                <a:cs typeface="Times New Roman" pitchFamily="18" charset="0"/>
              </a:rPr>
              <a:t>by : </a:t>
            </a:r>
            <a:r>
              <a:rPr lang="en-IN" sz="7400" b="1" dirty="0" err="1" smtClean="0">
                <a:latin typeface="Times New Roman" pitchFamily="18" charset="0"/>
                <a:cs typeface="Times New Roman" pitchFamily="18" charset="0"/>
              </a:rPr>
              <a:t>Gayatri</a:t>
            </a:r>
            <a:r>
              <a:rPr lang="en-IN" sz="7400" b="1" dirty="0" smtClean="0">
                <a:latin typeface="Times New Roman" pitchFamily="18" charset="0"/>
                <a:cs typeface="Times New Roman" pitchFamily="18" charset="0"/>
              </a:rPr>
              <a:t>. M. </a:t>
            </a:r>
            <a:r>
              <a:rPr lang="en-IN" sz="7400" b="1" dirty="0" err="1" smtClean="0">
                <a:latin typeface="Times New Roman" pitchFamily="18" charset="0"/>
                <a:cs typeface="Times New Roman" pitchFamily="18" charset="0"/>
              </a:rPr>
              <a:t>Patil</a:t>
            </a:r>
            <a:r>
              <a:rPr lang="en-IN" sz="7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IN" sz="7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AU" sz="7400" b="1" dirty="0" smtClean="0">
                <a:solidFill>
                  <a:srgbClr val="FF0000"/>
                </a:solidFill>
              </a:rPr>
              <a:t/>
            </a:r>
            <a:br>
              <a:rPr lang="en-AU" sz="7400" b="1" dirty="0" smtClean="0">
                <a:solidFill>
                  <a:srgbClr val="FF0000"/>
                </a:solidFill>
              </a:rPr>
            </a:br>
            <a:endParaRPr lang="en-US" sz="4900" dirty="0"/>
          </a:p>
        </p:txBody>
      </p:sp>
    </p:spTree>
    <p:extLst>
      <p:ext uri="{BB962C8B-B14F-4D97-AF65-F5344CB8AC3E}">
        <p14:creationId xmlns:p14="http://schemas.microsoft.com/office/powerpoint/2010/main" val="4112146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1F3393B-2E76-807E-9223-29A270610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71563"/>
            <a:ext cx="8229600" cy="505460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Fats are also called </a:t>
            </a:r>
            <a:r>
              <a:rPr lang="en-IE" altLang="en-US" sz="2400" b="1" u="sng" dirty="0">
                <a:latin typeface="Times New Roman" pitchFamily="18" charset="0"/>
                <a:cs typeface="Times New Roman" pitchFamily="18" charset="0"/>
              </a:rPr>
              <a:t>lipids.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b="1" u="sng" dirty="0">
                <a:latin typeface="Times New Roman" pitchFamily="18" charset="0"/>
                <a:cs typeface="Times New Roman" pitchFamily="18" charset="0"/>
              </a:rPr>
              <a:t>Lipids</a:t>
            </a: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 = fats + oils.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b="1" dirty="0">
                <a:latin typeface="Times New Roman" pitchFamily="18" charset="0"/>
                <a:cs typeface="Times New Roman" pitchFamily="18" charset="0"/>
              </a:rPr>
              <a:t>Fats</a:t>
            </a: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E" altLang="en-US" sz="2400" b="1" dirty="0">
                <a:latin typeface="Times New Roman" pitchFamily="18" charset="0"/>
                <a:cs typeface="Times New Roman" pitchFamily="18" charset="0"/>
              </a:rPr>
              <a:t>solid</a:t>
            </a: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 at room temperature e.g. butter.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b="1" dirty="0">
                <a:latin typeface="Times New Roman" pitchFamily="18" charset="0"/>
                <a:cs typeface="Times New Roman" pitchFamily="18" charset="0"/>
              </a:rPr>
              <a:t>Oils</a:t>
            </a: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en-IE" altLang="en-US" sz="2400" b="1" dirty="0">
                <a:latin typeface="Times New Roman" pitchFamily="18" charset="0"/>
                <a:cs typeface="Times New Roman" pitchFamily="18" charset="0"/>
              </a:rPr>
              <a:t>liquid</a:t>
            </a: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 at room temperature e.g. olive oil.</a:t>
            </a:r>
          </a:p>
        </p:txBody>
      </p:sp>
      <p:sp>
        <p:nvSpPr>
          <p:cNvPr id="10242" name="Title 1">
            <a:extLst>
              <a:ext uri="{FF2B5EF4-FFF2-40B4-BE49-F238E27FC236}">
                <a16:creationId xmlns="" xmlns:a16="http://schemas.microsoft.com/office/drawing/2014/main" id="{89B4A2CE-B9EC-DD68-6982-B55A39117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IE" altLang="en-US" sz="4000" b="1" dirty="0">
                <a:latin typeface="Times New Roman" pitchFamily="18" charset="0"/>
                <a:cs typeface="Times New Roman" pitchFamily="18" charset="0"/>
              </a:rPr>
              <a:t>Fats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C5AA719-894F-9412-7DEF-020D0F24E3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3000"/>
            <a:ext cx="8218488" cy="52387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800" dirty="0">
                <a:latin typeface="Times New Roman" pitchFamily="18" charset="0"/>
                <a:cs typeface="Times New Roman" pitchFamily="18" charset="0"/>
              </a:rPr>
              <a:t>Elements: carbon, hydrogen and oxygen.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800" dirty="0">
                <a:latin typeface="Times New Roman" pitchFamily="18" charset="0"/>
                <a:cs typeface="Times New Roman" pitchFamily="18" charset="0"/>
              </a:rPr>
              <a:t>They are made up of glycerol + 3 fatty acids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800" dirty="0">
                <a:latin typeface="Times New Roman" pitchFamily="18" charset="0"/>
                <a:cs typeface="Times New Roman" pitchFamily="18" charset="0"/>
              </a:rPr>
              <a:t>During digestion the glycerol is separated from the fatty acids.</a:t>
            </a:r>
          </a:p>
          <a:p>
            <a:pPr algn="ctr" eaLnBrk="1" hangingPunct="1">
              <a:buFontTx/>
              <a:buNone/>
            </a:pPr>
            <a:r>
              <a:rPr lang="en-IE" altLang="en-US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Animal fats or saturated fats.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Vegetable fats or unsaturated.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IE" altLang="en-US" sz="2800" dirty="0"/>
          </a:p>
          <a:p>
            <a:pPr eaLnBrk="1" hangingPunct="1"/>
            <a:endParaRPr lang="en-IE" altLang="en-US" sz="2800" dirty="0"/>
          </a:p>
        </p:txBody>
      </p:sp>
      <p:sp>
        <p:nvSpPr>
          <p:cNvPr id="11266" name="Title 1">
            <a:extLst>
              <a:ext uri="{FF2B5EF4-FFF2-40B4-BE49-F238E27FC236}">
                <a16:creationId xmlns="" xmlns:a16="http://schemas.microsoft.com/office/drawing/2014/main" id="{DBEF9E82-D2FD-A57D-3D7B-25340272B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en-IE" altLang="en-US" sz="4000" b="1" u="sng" dirty="0">
                <a:latin typeface="Times New Roman" pitchFamily="18" charset="0"/>
                <a:cs typeface="Times New Roman" pitchFamily="18" charset="0"/>
              </a:rPr>
              <a:t>Composition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305" name="Group 17">
            <a:extLst>
              <a:ext uri="{FF2B5EF4-FFF2-40B4-BE49-F238E27FC236}">
                <a16:creationId xmlns="" xmlns:a16="http://schemas.microsoft.com/office/drawing/2014/main" id="{8840E366-D63D-2D89-AB3B-E282816F9E8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2845986"/>
              </p:ext>
            </p:extLst>
          </p:nvPr>
        </p:nvGraphicFramePr>
        <p:xfrm>
          <a:off x="457200" y="1025525"/>
          <a:ext cx="8229600" cy="1646238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Animal Fats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(from animal sources)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Butter, meat, oily fish, eggs, cheese, cream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23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A5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Vegetable  Fats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A5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(from plant sources)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E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5A58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Cooking oil, nuts, cereals, margarine</a:t>
                      </a:r>
                    </a:p>
                  </a:txBody>
                  <a:tcPr marT="45729" marB="457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3D3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302" name="Title 10">
            <a:extLst>
              <a:ext uri="{FF2B5EF4-FFF2-40B4-BE49-F238E27FC236}">
                <a16:creationId xmlns="" xmlns:a16="http://schemas.microsoft.com/office/drawing/2014/main" id="{4C2FD966-2880-ED28-DDF4-6483DFCD3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en-IE" altLang="en-US" sz="4000" b="1" u="sng" dirty="0">
                <a:latin typeface="Times New Roman" pitchFamily="18" charset="0"/>
                <a:cs typeface="Times New Roman" pitchFamily="18" charset="0"/>
              </a:rPr>
              <a:t>Sources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94B8E85-36D1-B9FA-4D32-595A1BD0D8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2997200"/>
            <a:ext cx="85725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IE" altLang="en-US" sz="4000" b="1" u="sng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Functions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Fats produce heat and energy</a:t>
            </a:r>
          </a:p>
          <a:p>
            <a:pPr eaLnBrk="1" hangingPunct="1"/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Fats insulate the body with a layer of adipose  tissue</a:t>
            </a:r>
          </a:p>
          <a:p>
            <a:pPr eaLnBrk="1" hangingPunct="1"/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Fats protect delicate organs e.g. Kidneys</a:t>
            </a:r>
          </a:p>
          <a:p>
            <a:pPr eaLnBrk="1" hangingPunct="1"/>
            <a:endParaRPr lang="en-IE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 dirty="0">
                <a:latin typeface="Times New Roman" pitchFamily="18" charset="0"/>
                <a:cs typeface="Times New Roman" pitchFamily="18" charset="0"/>
              </a:rPr>
              <a:t>They are a source of fat soluble vitamins – A, D, E and K</a:t>
            </a:r>
          </a:p>
          <a:p>
            <a:pPr eaLnBrk="1" hangingPunct="1"/>
            <a:endParaRPr lang="en-IE" altLang="en-US" sz="2800" dirty="0"/>
          </a:p>
          <a:p>
            <a:pPr eaLnBrk="1" hangingPunct="1"/>
            <a:endParaRPr lang="en-IE" altLang="en-US" sz="2800" dirty="0"/>
          </a:p>
          <a:p>
            <a:pPr eaLnBrk="1" hangingPunct="1"/>
            <a:endParaRPr lang="en-IE" altLang="en-US" sz="2800" dirty="0"/>
          </a:p>
          <a:p>
            <a:pPr eaLnBrk="1" hangingPunct="1"/>
            <a:endParaRPr lang="en-IE" alt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E98AA0F-7E42-0243-4706-D8EC960FC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60007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>
                <a:latin typeface="Comic Sans MS" panose="030F0702030302020204" pitchFamily="66" charset="0"/>
              </a:rPr>
              <a:t>They delay hunger as they take longer to digest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IE" altLang="en-US" sz="2400">
                <a:latin typeface="Comic Sans MS" panose="030F0702030302020204" pitchFamily="66" charset="0"/>
              </a:rPr>
              <a:t>     than proteins and carbohydrates.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IE" altLang="en-US" sz="2400">
                <a:latin typeface="Comic Sans MS" panose="030F0702030302020204" pitchFamily="66" charset="0"/>
              </a:rPr>
              <a:t>They add flavour to the diet.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="" xmlns:a16="http://schemas.microsoft.com/office/drawing/2014/main" id="{C287DA7E-52FE-CE01-66C4-5EF6A6B1555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96975"/>
            <a:ext cx="8229600" cy="5145088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Eating too much fat may result in obesity (being very overweight)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Saturated fats may lead to a build up of cholesterol in the arteries. 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This may cause high blood pressure, strokes and heart disease.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Cholesterol levels rise because there is too much saturated fat in the diet.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Saturated fat is present in all animal food e.g. meat, eggs, butter.</a:t>
            </a:r>
          </a:p>
          <a:p>
            <a:pPr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High cholesterol leads to hardening of the arteries.</a:t>
            </a:r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</a:pPr>
            <a:endParaRPr lang="en-GB" altLang="en-US" sz="2800" dirty="0"/>
          </a:p>
          <a:p>
            <a:pPr>
              <a:lnSpc>
                <a:spcPct val="90000"/>
              </a:lnSpc>
              <a:buFontTx/>
              <a:buNone/>
            </a:pPr>
            <a:endParaRPr lang="en-US" altLang="en-US" sz="2800" dirty="0"/>
          </a:p>
        </p:txBody>
      </p:sp>
      <p:sp>
        <p:nvSpPr>
          <p:cNvPr id="27650" name="Rectangle 2">
            <a:extLst>
              <a:ext uri="{FF2B5EF4-FFF2-40B4-BE49-F238E27FC236}">
                <a16:creationId xmlns="" xmlns:a16="http://schemas.microsoft.com/office/drawing/2014/main" id="{B031FD78-A576-09F2-9D53-D3D2231A8B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64613" cy="1052513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Dangers Associated with </a:t>
            </a:r>
            <a:r>
              <a:rPr lang="en-GB" altLang="en-US" sz="4000" b="1" u="sng" dirty="0">
                <a:latin typeface="Times New Roman" pitchFamily="18" charset="0"/>
                <a:cs typeface="Times New Roman" pitchFamily="18" charset="0"/>
              </a:rPr>
              <a:t>Overeating</a:t>
            </a:r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 Fats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>
            <a:extLst>
              <a:ext uri="{FF2B5EF4-FFF2-40B4-BE49-F238E27FC236}">
                <a16:creationId xmlns="" xmlns:a16="http://schemas.microsoft.com/office/drawing/2014/main" id="{D16AB197-C8BF-BB5D-6FCB-2F2EC60564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Cholesterol is a hard waxy fat which may build up on the walls of the arteries.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This causes the arteries to become narrower.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This puts more pressure on the heart to pump the blood through smaller vessels.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High blood pressure, heart attack or strokes may result.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B3FAE6-D1D8-69C6-B021-1A733480B2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GB" altLang="en-US" sz="4000" b="1" u="sng" dirty="0">
                <a:latin typeface="Times New Roman" pitchFamily="18" charset="0"/>
                <a:cs typeface="Times New Roman" pitchFamily="18" charset="0"/>
              </a:rPr>
              <a:t>Cholesterol</a:t>
            </a:r>
            <a:endParaRPr lang="en-US" alt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>
            <a:extLst>
              <a:ext uri="{FF2B5EF4-FFF2-40B4-BE49-F238E27FC236}">
                <a16:creationId xmlns="" xmlns:a16="http://schemas.microsoft.com/office/drawing/2014/main" id="{A00BBE99-5D56-FFCD-FE51-8F3000DB92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Some unsaturated fats help to reduce cholesterol in the blood.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Omega 3 and Omega 6 fatty acids are also good for brain function.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Sources of Omega fatty acids include oily fish, seeds and nuts.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6" name="Rectangle 2">
            <a:extLst>
              <a:ext uri="{FF2B5EF4-FFF2-40B4-BE49-F238E27FC236}">
                <a16:creationId xmlns="" xmlns:a16="http://schemas.microsoft.com/office/drawing/2014/main" id="{27A82BA5-01BD-08BE-6C61-77D0C52E9A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964612" cy="490537"/>
          </a:xfrm>
        </p:spPr>
        <p:txBody>
          <a:bodyPr/>
          <a:lstStyle/>
          <a:p>
            <a:r>
              <a:rPr lang="en-GB" altLang="en-US" sz="4000" b="1" u="sng" dirty="0">
                <a:latin typeface="Times New Roman" pitchFamily="18" charset="0"/>
                <a:cs typeface="Times New Roman" pitchFamily="18" charset="0"/>
              </a:rPr>
              <a:t>Benefits of Unsaturated Fats in the Diet</a:t>
            </a:r>
            <a:endParaRPr lang="en-US" altLang="en-US" sz="4000" b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>
            <a:extLst>
              <a:ext uri="{FF2B5EF4-FFF2-40B4-BE49-F238E27FC236}">
                <a16:creationId xmlns="" xmlns:a16="http://schemas.microsoft.com/office/drawing/2014/main" id="{BD0AD3DD-C6A7-EB48-B0AE-2D6063821B9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27088" y="908050"/>
            <a:ext cx="7921625" cy="1512888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come from plant food.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Plants make their own food by a process called photosynthesis.</a:t>
            </a:r>
          </a:p>
          <a:p>
            <a:pPr>
              <a:buFontTx/>
              <a:buNone/>
              <a:defRPr/>
            </a:pP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="" xmlns:a16="http://schemas.microsoft.com/office/drawing/2014/main" id="{F060EE8D-AB25-7AC4-0918-09236A1969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Carbohydrates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1" name="Text Box 5">
            <a:extLst>
              <a:ext uri="{FF2B5EF4-FFF2-40B4-BE49-F238E27FC236}">
                <a16:creationId xmlns="" xmlns:a16="http://schemas.microsoft.com/office/drawing/2014/main" id="{D889B639-B442-928C-87BB-AB485CA99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2636838"/>
            <a:ext cx="691197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Composition</a:t>
            </a:r>
            <a:endParaRPr lang="en-US" alt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03" name="Text Box 7">
            <a:extLst>
              <a:ext uri="{FF2B5EF4-FFF2-40B4-BE49-F238E27FC236}">
                <a16:creationId xmlns="" xmlns:a16="http://schemas.microsoft.com/office/drawing/2014/main" id="{706266D1-B7F1-C8F2-D0EF-994FA425CC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429000"/>
            <a:ext cx="8640762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Elements present are carbon, hydrogen and oxygen.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All carbohydrates are made up of one or more  single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   sugar units.</a:t>
            </a:r>
          </a:p>
          <a:p>
            <a:pPr eaLnBrk="1" hangingPunct="1">
              <a:spcBef>
                <a:spcPct val="50000"/>
              </a:spcBef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97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97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297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>
            <a:extLst>
              <a:ext uri="{FF2B5EF4-FFF2-40B4-BE49-F238E27FC236}">
                <a16:creationId xmlns="" xmlns:a16="http://schemas.microsoft.com/office/drawing/2014/main" id="{8E28E86B-CB42-5E49-3C5D-A86720DE12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180022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They are divided into three groups: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Sugars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Starches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Cellulose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0" name="Rectangle 2">
            <a:extLst>
              <a:ext uri="{FF2B5EF4-FFF2-40B4-BE49-F238E27FC236}">
                <a16:creationId xmlns="" xmlns:a16="http://schemas.microsoft.com/office/drawing/2014/main" id="{43AF1020-7DED-A9E5-E3BC-A136B15077D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2" name="Text Box 4">
            <a:extLst>
              <a:ext uri="{FF2B5EF4-FFF2-40B4-BE49-F238E27FC236}">
                <a16:creationId xmlns="" xmlns:a16="http://schemas.microsoft.com/office/drawing/2014/main" id="{86163BFB-59CA-F8C9-4975-69A611E167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852738"/>
            <a:ext cx="84248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GB" altLang="en-US" sz="4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Sources</a:t>
            </a:r>
            <a:endParaRPr lang="en-US" altLang="en-US" sz="4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3" name="Text Box 5">
            <a:extLst>
              <a:ext uri="{FF2B5EF4-FFF2-40B4-BE49-F238E27FC236}">
                <a16:creationId xmlns="" xmlns:a16="http://schemas.microsoft.com/office/drawing/2014/main" id="{6C08AA69-1275-6EA6-1DBC-554FB743A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3933825"/>
            <a:ext cx="84978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Sugar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cakes, biscuits, jam, honey, sugar, soft drinks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Starch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potatoes, cereals, bread, pasta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Cellulose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fruit, vegetables, whole cereals, seeds and nuts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2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27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327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327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C8948931-12CF-C4FD-0021-8FB124B181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Carbohydrates supply the body with heat and energy.</a:t>
            </a:r>
          </a:p>
          <a:p>
            <a:pPr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Extra carbohydrate is stored as fat, (adipose tissue) which insulates the body and prevents heat loss.</a:t>
            </a:r>
          </a:p>
          <a:p>
            <a:pPr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Cellulose aids digestion by pushing food through the intestine quickly, preventing constipation.</a:t>
            </a:r>
          </a:p>
          <a:p>
            <a:pPr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Cellulose also prevents diseases, e.g. cancer of the bowel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BC9FD225-B16A-C3A2-A0B0-F5B0F42035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="" xmlns:a16="http://schemas.microsoft.com/office/drawing/2014/main" id="{444393B1-71EF-843D-A6FA-D0008D30DD0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552" y="332656"/>
            <a:ext cx="7772400" cy="792163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Introduction to Nutrition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>
            <a:extLst>
              <a:ext uri="{FF2B5EF4-FFF2-40B4-BE49-F238E27FC236}">
                <a16:creationId xmlns="" xmlns:a16="http://schemas.microsoft.com/office/drawing/2014/main" id="{9FD8797B-272A-079B-1669-AEED06199A1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539750" y="1052513"/>
            <a:ext cx="7993063" cy="5329237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Nutrition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= the study of food.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Food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= any substance which contains nutrients.</a:t>
            </a:r>
          </a:p>
          <a:p>
            <a:pPr algn="l" eaLnBrk="1" hangingPunct="1">
              <a:lnSpc>
                <a:spcPct val="90000"/>
              </a:lnSpc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Nutrient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= any substance which can be digested and used by the body.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algn="l" eaLnBrk="1" hangingPunct="1">
              <a:lnSpc>
                <a:spcPct val="90000"/>
              </a:lnSpc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six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nutrients: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Proteins, 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Fats,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Carbohydrates,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Minerals, 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Vitamins,</a:t>
            </a:r>
          </a:p>
          <a:p>
            <a:pPr lvl="1" algn="l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b="1" dirty="0">
                <a:latin typeface="Times New Roman" pitchFamily="18" charset="0"/>
                <a:cs typeface="Times New Roman" pitchFamily="18" charset="0"/>
              </a:rPr>
              <a:t>Water</a:t>
            </a:r>
          </a:p>
          <a:p>
            <a:pPr algn="l" eaLnBrk="1" hangingPunct="1">
              <a:lnSpc>
                <a:spcPct val="90000"/>
              </a:lnSpc>
            </a:pPr>
            <a:endParaRPr lang="en-GB" altLang="en-US" sz="2800" b="1" dirty="0"/>
          </a:p>
          <a:p>
            <a:pPr algn="l" eaLnBrk="1" hangingPunct="1">
              <a:lnSpc>
                <a:spcPct val="90000"/>
              </a:lnSpc>
            </a:pPr>
            <a:endParaRPr lang="en-GB" altLang="en-US" sz="2800" dirty="0"/>
          </a:p>
          <a:p>
            <a:pPr algn="l" eaLnBrk="1" hangingPunct="1">
              <a:lnSpc>
                <a:spcPct val="90000"/>
              </a:lnSpc>
            </a:pPr>
            <a:endParaRPr lang="en-US" altLang="en-US" sz="2800" dirty="0"/>
          </a:p>
        </p:txBody>
      </p:sp>
      <p:sp>
        <p:nvSpPr>
          <p:cNvPr id="2052" name="TextBox 3">
            <a:extLst>
              <a:ext uri="{FF2B5EF4-FFF2-40B4-BE49-F238E27FC236}">
                <a16:creationId xmlns="" xmlns:a16="http://schemas.microsoft.com/office/drawing/2014/main" id="{486B9274-F393-16C8-84CA-9F4F104BE6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5463" y="6381750"/>
            <a:ext cx="19859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IE" altLang="en-US" sz="1200">
                <a:latin typeface="Comic Sans MS" panose="030F0702030302020204" pitchFamily="66" charset="0"/>
              </a:rPr>
              <a:t>© PDST Home Economics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>
            <a:extLst>
              <a:ext uri="{FF2B5EF4-FFF2-40B4-BE49-F238E27FC236}">
                <a16:creationId xmlns="" xmlns:a16="http://schemas.microsoft.com/office/drawing/2014/main" id="{01F802DC-97E8-1F7D-D7D0-E07C164E52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25538"/>
            <a:ext cx="8229600" cy="5000625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Cellulose is also called dietary fibre.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is not digested by the body.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is important as it aids digestion by helping to push the food through the intestines.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stimulates peristalsis, the contraction and relaxation of the muscles of the intestine.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helps prevent constipation and diseases e.g. cancer of the bowel.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absorbs lots of water giving a feeling of fullness.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is very important to include high fibre foods in the daily diet.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2" name="Rectangle 2">
            <a:extLst>
              <a:ext uri="{FF2B5EF4-FFF2-40B4-BE49-F238E27FC236}">
                <a16:creationId xmlns="" xmlns:a16="http://schemas.microsoft.com/office/drawing/2014/main" id="{0FF1A4CF-92E2-87F2-95BC-471CEC1A86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Cellulose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>
            <a:extLst>
              <a:ext uri="{FF2B5EF4-FFF2-40B4-BE49-F238E27FC236}">
                <a16:creationId xmlns="" xmlns:a16="http://schemas.microsoft.com/office/drawing/2014/main" id="{CAB3EBD6-26E3-E530-3AA5-5D647B5501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333375"/>
            <a:ext cx="8229600" cy="6264275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RDA for fibre is 25-30g.</a:t>
            </a:r>
          </a:p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 average intake is 15-20g. per day.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="" xmlns:a16="http://schemas.microsoft.com/office/drawing/2014/main" id="{2739AB0E-AF1E-FAE6-426D-9220B4C72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412875"/>
            <a:ext cx="7275512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>
            <a:extLst>
              <a:ext uri="{FF2B5EF4-FFF2-40B4-BE49-F238E27FC236}">
                <a16:creationId xmlns="" xmlns:a16="http://schemas.microsoft.com/office/drawing/2014/main" id="{EA8EF6AD-490C-4523-C0D5-E61684BAC1E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981075"/>
            <a:ext cx="8507413" cy="4464050"/>
          </a:xfrm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Do not include too many foods high in sugar in the diet.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Many of these foods provide “empty kilocalories”.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Empty kilocalories: means that they contain sugar only and are lacking in all other nutrients.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Too much sugar leads to tooth decay and obesity.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Many foods contain hidden sugars, these foods may not taste sweet but may contain sugar e.g. savoury sauce mixes.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In the list of ingredients the sugar is often called other names, e.g. glucose, sucrose, maltose.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0" name="Rectangle 2">
            <a:extLst>
              <a:ext uri="{FF2B5EF4-FFF2-40B4-BE49-F238E27FC236}">
                <a16:creationId xmlns="" xmlns:a16="http://schemas.microsoft.com/office/drawing/2014/main" id="{714F560B-8C80-E64E-2B0C-721A76B51A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Sugar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="" xmlns:a16="http://schemas.microsoft.com/office/drawing/2014/main" id="{48D133CC-49AC-C1EF-268F-F0CE1D3CD0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Replace sugary snacks with healthier choices, e.g. fruit and nuts.</a:t>
            </a:r>
          </a:p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Drink water instead of fizzy drinks.</a:t>
            </a:r>
          </a:p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Sweeten foods such as porridge with fresh or dried fruit.</a:t>
            </a:r>
          </a:p>
          <a:p>
            <a:pPr>
              <a:buFontTx/>
              <a:buNone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Read food labels to check the sugar content and look for hidden sugars.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Rectangle 2">
            <a:extLst>
              <a:ext uri="{FF2B5EF4-FFF2-40B4-BE49-F238E27FC236}">
                <a16:creationId xmlns="" xmlns:a16="http://schemas.microsoft.com/office/drawing/2014/main" id="{168339D5-C739-2846-C6A1-2497F40692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/>
          <a:lstStyle/>
          <a:p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Reducing Sugar in the Diet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>
            <a:extLst>
              <a:ext uri="{FF2B5EF4-FFF2-40B4-BE49-F238E27FC236}">
                <a16:creationId xmlns="" xmlns:a16="http://schemas.microsoft.com/office/drawing/2014/main" id="{F00B627F-7929-47C5-B5EF-536834F90B4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29600" cy="5576888"/>
          </a:xfrm>
        </p:spPr>
        <p:txBody>
          <a:bodyPr/>
          <a:lstStyle/>
          <a:p>
            <a:pPr>
              <a:buFontTx/>
              <a:buNone/>
            </a:pPr>
            <a:r>
              <a:rPr lang="en-GB" altLang="en-US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These are two very important </a:t>
            </a:r>
          </a:p>
          <a:p>
            <a:pPr>
              <a:buFontTx/>
              <a:buNone/>
            </a:pPr>
            <a:r>
              <a:rPr lang="en-GB" altLang="en-US" sz="40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Healthy Eating Guidelines:</a:t>
            </a:r>
          </a:p>
          <a:p>
            <a:pPr>
              <a:buFontTx/>
              <a:buNone/>
            </a:pPr>
            <a:endParaRPr lang="en-GB" altLang="en-US" sz="3600" b="1" u="sng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Increase fibre in the diet.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Decrease sugar in the diet.</a:t>
            </a:r>
          </a:p>
          <a:p>
            <a:pPr>
              <a:buFontTx/>
              <a:buNone/>
            </a:pPr>
            <a:endParaRPr lang="en-US" alt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="" xmlns:a16="http://schemas.microsoft.com/office/drawing/2014/main" id="{040BEAE1-823A-B09F-193E-CED987698D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476250"/>
            <a:ext cx="8229600" cy="564991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Macronutrients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= nutrients required in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large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amounts, i.e. proteins, fats and carbohydrates.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Micronutrients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= nutrients required in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small 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amounts, i.e. minerals and vitamins.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Composition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refers to the elements that make up the nutrient and how they are arranged within the nutrient.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Classification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refers to the division into groups or classes.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Sources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refer to the foods which are the best suppliers of the nutrient.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Functions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refers to the uses of the nutrient in the body</a:t>
            </a:r>
            <a:r>
              <a:rPr lang="en-GB" altLang="en-US" sz="2400" dirty="0">
                <a:latin typeface="Comic Sans MS" panose="030F0702030302020204" pitchFamily="66" charset="0"/>
              </a:rPr>
              <a:t>.</a:t>
            </a:r>
            <a:endParaRPr lang="en-US" altLang="en-US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FC55CFA1-B2A4-FFB9-A161-9AF9011FB6B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08050"/>
            <a:ext cx="8229600" cy="5689600"/>
          </a:xfrm>
        </p:spPr>
        <p:txBody>
          <a:bodyPr/>
          <a:lstStyle/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Composition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Elements: carbon, hydrogen, oxygen and nitrogen.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It is the only nutrient that contains nitrogen, which is the element responsible for growth.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These elements make up units called amino acids.</a:t>
            </a:r>
          </a:p>
          <a:p>
            <a:pPr eaLnBrk="1" hangingPunct="1">
              <a:buClr>
                <a:srgbClr val="FF33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Protein is a number of amino acids joined together by peptide links to form a chain.</a:t>
            </a: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GB" altLang="en-US" sz="2800" dirty="0"/>
          </a:p>
          <a:p>
            <a:pPr eaLnBrk="1" hangingPunct="1">
              <a:buClr>
                <a:srgbClr val="FF3300"/>
              </a:buClr>
              <a:buFont typeface="Wingdings" panose="05000000000000000000" pitchFamily="2" charset="2"/>
              <a:buNone/>
            </a:pPr>
            <a:endParaRPr lang="en-US" altLang="en-US" sz="2800" dirty="0"/>
          </a:p>
        </p:txBody>
      </p:sp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C8F80AFE-502D-9825-FFDD-E499165994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Protein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peptide link">
            <a:extLst>
              <a:ext uri="{FF2B5EF4-FFF2-40B4-BE49-F238E27FC236}">
                <a16:creationId xmlns="" xmlns:a16="http://schemas.microsoft.com/office/drawing/2014/main" id="{96325A23-DAF0-396E-1F9D-69F69DB79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67" b="19559"/>
          <a:stretch>
            <a:fillRect/>
          </a:stretch>
        </p:blipFill>
        <p:spPr bwMode="auto">
          <a:xfrm>
            <a:off x="1116013" y="5300663"/>
            <a:ext cx="7056437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="" xmlns:a16="http://schemas.microsoft.com/office/drawing/2014/main" id="{A6B198B1-64D4-6B53-FF54-34091AF12E3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350"/>
            <a:ext cx="8229600" cy="5865813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These protein chains are broken down during the digestion of food, freeing each amino acid so that it can be absorbed into the bloodstream.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None/>
            </a:pP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="" xmlns:a16="http://schemas.microsoft.com/office/drawing/2014/main" id="{81307667-2A3B-6917-37BD-B0A4D33E4C9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125538"/>
            <a:ext cx="8229600" cy="5399087"/>
          </a:xfrm>
        </p:spPr>
        <p:txBody>
          <a:bodyPr>
            <a:normAutofit/>
          </a:bodyPr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Animal Protein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/ 1</a:t>
            </a:r>
            <a:r>
              <a:rPr lang="en-GB" altLang="en-US" sz="2400" baseline="30000" dirty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.Class protein / High Biological Value (HBV)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Vegetable Protein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/ 2</a:t>
            </a:r>
            <a:r>
              <a:rPr lang="en-GB" altLang="en-US" sz="2400" baseline="30000" dirty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.Class / Low Biological Value (LBV)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Both classes of protein should be included in the diet.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 amount of protein required by each person is related to his/her weight.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RDA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of protein is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1 gram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of protein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per kg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of body weight.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="" xmlns:a16="http://schemas.microsoft.com/office/drawing/2014/main" id="{2773ED90-CD2A-893E-8DA9-72D8BECB8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437"/>
          </a:xfrm>
        </p:spPr>
        <p:txBody>
          <a:bodyPr/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Classification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="" xmlns:a16="http://schemas.microsoft.com/office/drawing/2014/main" id="{6EA8326F-13F6-4CC6-CD3B-C95D0CB4C6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196975"/>
            <a:ext cx="8686800" cy="49291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Animal Protein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 Meat, fish, milk, eggs, cheese, yoghurt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Vegetable Protein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 Peas, beans, lentils, nuts, cereals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In the past animal foods were eaten as a major source of protein, there is now a trend towards eating more plant or vegetable sources of protein because:</a:t>
            </a:r>
          </a:p>
          <a:p>
            <a:pPr eaLnBrk="1" hangingPunct="1">
              <a:lnSpc>
                <a:spcPct val="90000"/>
              </a:lnSpc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They contain less fat 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They contain more fibre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v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They are cheaper to produce.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="" xmlns:a16="http://schemas.microsoft.com/office/drawing/2014/main" id="{35793470-5373-E058-3A43-428A918278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Sources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FDB6E4B8-30EC-14A9-61C2-4F729F579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For the growth of all body cells e.g. skin and bones.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The repair of worn out or damaged cells e.g. cuts.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The production of hormones, enzymes and antibodies which are required to keep the body healthy.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800" dirty="0">
                <a:latin typeface="Times New Roman" pitchFamily="18" charset="0"/>
                <a:cs typeface="Times New Roman" pitchFamily="18" charset="0"/>
              </a:rPr>
              <a:t>Excess is used for heat and energy.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C4148190-3E6F-0BA5-4960-BDB34DE9E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19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Functions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ECCE0184-E6CB-1245-5118-18C8407BFB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There are approximately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20 amino acids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There are </a:t>
            </a: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two types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Essential</a:t>
            </a:r>
          </a:p>
          <a:p>
            <a:pPr lvl="1" eaLnBrk="1" hangingPunct="1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Non-essential</a:t>
            </a:r>
          </a:p>
          <a:p>
            <a:pPr lvl="1" eaLnBrk="1" hangingPunct="1">
              <a:buClr>
                <a:srgbClr val="FF0000"/>
              </a:buClr>
              <a:buFontTx/>
              <a:buNone/>
            </a:pPr>
            <a:endParaRPr lang="en-GB" altLang="en-US" sz="2400" b="1" u="sng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Essential amino acids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are those which the body cannot be make and must be supplied by the diet.</a:t>
            </a:r>
          </a:p>
          <a:p>
            <a:pPr eaLnBrk="1" hangingPunct="1">
              <a:buClr>
                <a:srgbClr val="FF0000"/>
              </a:buClr>
              <a:buFontTx/>
              <a:buNone/>
            </a:pPr>
            <a:endParaRPr lang="en-GB" altLang="en-US" sz="2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en-GB" altLang="en-US" sz="2400" b="1" u="sng" dirty="0">
                <a:latin typeface="Times New Roman" pitchFamily="18" charset="0"/>
                <a:cs typeface="Times New Roman" pitchFamily="18" charset="0"/>
              </a:rPr>
              <a:t>Non-essential amino acids</a:t>
            </a:r>
            <a:r>
              <a:rPr lang="en-GB" altLang="en-US" sz="2400" dirty="0">
                <a:latin typeface="Times New Roman" pitchFamily="18" charset="0"/>
                <a:cs typeface="Times New Roman" pitchFamily="18" charset="0"/>
              </a:rPr>
              <a:t> are those which the body can make enough of and are not therefore a dietary requirement.</a:t>
            </a:r>
            <a:endParaRPr lang="en-US" alt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60813AA5-645B-C815-1106-8BAF4EA3AE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905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en-US" sz="4000" b="1" dirty="0">
                <a:latin typeface="Times New Roman" pitchFamily="18" charset="0"/>
                <a:cs typeface="Times New Roman" pitchFamily="18" charset="0"/>
              </a:rPr>
              <a:t>Amino Acids</a:t>
            </a:r>
            <a:endParaRPr lang="en-US" alt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320</TotalTime>
  <Words>1245</Words>
  <Application>Microsoft Office PowerPoint</Application>
  <PresentationFormat>On-screen Show (4:3)</PresentationFormat>
  <Paragraphs>198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Hardcover</vt:lpstr>
      <vt:lpstr>Shahid Virpatni Lakshmi Mahavidyalaya, Titave Department of Home Science ( Food Science &amp; Nutrition)  Class : SY                                    Sem III</vt:lpstr>
      <vt:lpstr>Introduction to Nutrition</vt:lpstr>
      <vt:lpstr>PowerPoint Presentation</vt:lpstr>
      <vt:lpstr>Protein</vt:lpstr>
      <vt:lpstr>PowerPoint Presentation</vt:lpstr>
      <vt:lpstr>Classification</vt:lpstr>
      <vt:lpstr>Sources</vt:lpstr>
      <vt:lpstr>Functions</vt:lpstr>
      <vt:lpstr>Amino Acids</vt:lpstr>
      <vt:lpstr>Fats</vt:lpstr>
      <vt:lpstr>Composition</vt:lpstr>
      <vt:lpstr>Sources</vt:lpstr>
      <vt:lpstr>PowerPoint Presentation</vt:lpstr>
      <vt:lpstr>Dangers Associated with Overeating Fats</vt:lpstr>
      <vt:lpstr>Cholesterol</vt:lpstr>
      <vt:lpstr>Benefits of Unsaturated Fats in the Diet</vt:lpstr>
      <vt:lpstr>Carbohydrates</vt:lpstr>
      <vt:lpstr>Classification</vt:lpstr>
      <vt:lpstr>Functions</vt:lpstr>
      <vt:lpstr>Cellulose</vt:lpstr>
      <vt:lpstr>PowerPoint Presentation</vt:lpstr>
      <vt:lpstr>Sugar</vt:lpstr>
      <vt:lpstr>Reducing Sugar in the Diet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Nutrition</dc:title>
  <dc:creator>Pete Collins</dc:creator>
  <cp:lastModifiedBy>Shahid PC</cp:lastModifiedBy>
  <cp:revision>56</cp:revision>
  <dcterms:created xsi:type="dcterms:W3CDTF">2009-10-06T17:19:20Z</dcterms:created>
  <dcterms:modified xsi:type="dcterms:W3CDTF">2023-12-06T10:09:29Z</dcterms:modified>
</cp:coreProperties>
</file>