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75" r:id="rId2"/>
    <p:sldId id="276" r:id="rId3"/>
    <p:sldId id="257" r:id="rId4"/>
    <p:sldId id="258" r:id="rId5"/>
    <p:sldId id="259" r:id="rId6"/>
    <p:sldId id="260" r:id="rId7"/>
    <p:sldId id="261" r:id="rId8"/>
    <p:sldId id="274" r:id="rId9"/>
    <p:sldId id="262" r:id="rId10"/>
    <p:sldId id="263" r:id="rId11"/>
    <p:sldId id="265"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434" autoAdjust="0"/>
  </p:normalViewPr>
  <p:slideViewPr>
    <p:cSldViewPr snapToGrid="0">
      <p:cViewPr varScale="1">
        <p:scale>
          <a:sx n="87" d="100"/>
          <a:sy n="87" d="100"/>
        </p:scale>
        <p:origin x="6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6C33E6B-013A-4459-85D5-183E1DECE0A8}"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0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80252-D9BD-4035-85D1-3C933432C877}"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C33E6B-013A-4459-85D5-183E1DECE0A8}" type="slidenum">
              <a:rPr lang="en-IN" smtClean="0"/>
              <a:t>‹#›</a:t>
            </a:fld>
            <a:endParaRPr lang="en-IN"/>
          </a:p>
        </p:txBody>
      </p:sp>
    </p:spTree>
    <p:extLst>
      <p:ext uri="{BB962C8B-B14F-4D97-AF65-F5344CB8AC3E}">
        <p14:creationId xmlns:p14="http://schemas.microsoft.com/office/powerpoint/2010/main" val="184623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16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5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spTree>
    <p:extLst>
      <p:ext uri="{BB962C8B-B14F-4D97-AF65-F5344CB8AC3E}">
        <p14:creationId xmlns:p14="http://schemas.microsoft.com/office/powerpoint/2010/main" val="113820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026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857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09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52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spTree>
    <p:extLst>
      <p:ext uri="{BB962C8B-B14F-4D97-AF65-F5344CB8AC3E}">
        <p14:creationId xmlns:p14="http://schemas.microsoft.com/office/powerpoint/2010/main" val="224455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80252-D9BD-4035-85D1-3C933432C877}" type="datetimeFigureOut">
              <a:rPr lang="en-IN" smtClean="0"/>
              <a:t>11-04-2024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C33E6B-013A-4459-85D5-183E1DECE0A8}"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9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780252-D9BD-4035-85D1-3C933432C877}"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C33E6B-013A-4459-85D5-183E1DECE0A8}" type="slidenum">
              <a:rPr lang="en-IN" smtClean="0"/>
              <a:t>‹#›</a:t>
            </a:fld>
            <a:endParaRPr lang="en-IN"/>
          </a:p>
        </p:txBody>
      </p:sp>
    </p:spTree>
    <p:extLst>
      <p:ext uri="{BB962C8B-B14F-4D97-AF65-F5344CB8AC3E}">
        <p14:creationId xmlns:p14="http://schemas.microsoft.com/office/powerpoint/2010/main" val="196412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780252-D9BD-4035-85D1-3C933432C877}" type="datetimeFigureOut">
              <a:rPr lang="en-IN" smtClean="0"/>
              <a:t>11-04-2024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6C33E6B-013A-4459-85D5-183E1DECE0A8}"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03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780252-D9BD-4035-85D1-3C933432C877}" type="datetimeFigureOut">
              <a:rPr lang="en-IN" smtClean="0"/>
              <a:t>11-04-2024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6C33E6B-013A-4459-85D5-183E1DECE0A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44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80252-D9BD-4035-85D1-3C933432C877}" type="datetimeFigureOut">
              <a:rPr lang="en-IN" smtClean="0"/>
              <a:t>11-04-2024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6C33E6B-013A-4459-85D5-183E1DECE0A8}" type="slidenum">
              <a:rPr lang="en-IN" smtClean="0"/>
              <a:t>‹#›</a:t>
            </a:fld>
            <a:endParaRPr lang="en-IN"/>
          </a:p>
        </p:txBody>
      </p:sp>
    </p:spTree>
    <p:extLst>
      <p:ext uri="{BB962C8B-B14F-4D97-AF65-F5344CB8AC3E}">
        <p14:creationId xmlns:p14="http://schemas.microsoft.com/office/powerpoint/2010/main" val="199165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80252-D9BD-4035-85D1-3C933432C877}"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C33E6B-013A-4459-85D5-183E1DECE0A8}"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49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80252-D9BD-4035-85D1-3C933432C877}" type="datetimeFigureOut">
              <a:rPr lang="en-IN" smtClean="0"/>
              <a:t>11-04-2024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C33E6B-013A-4459-85D5-183E1DECE0A8}" type="slidenum">
              <a:rPr lang="en-IN" smtClean="0"/>
              <a:t>‹#›</a:t>
            </a:fld>
            <a:endParaRPr lang="en-IN"/>
          </a:p>
        </p:txBody>
      </p:sp>
    </p:spTree>
    <p:extLst>
      <p:ext uri="{BB962C8B-B14F-4D97-AF65-F5344CB8AC3E}">
        <p14:creationId xmlns:p14="http://schemas.microsoft.com/office/powerpoint/2010/main" val="333255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780252-D9BD-4035-85D1-3C933432C877}" type="datetimeFigureOut">
              <a:rPr lang="en-IN" smtClean="0"/>
              <a:t>11-04-2024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C33E6B-013A-4459-85D5-183E1DECE0A8}" type="slidenum">
              <a:rPr lang="en-IN" smtClean="0"/>
              <a:t>‹#›</a:t>
            </a:fld>
            <a:endParaRPr lang="en-IN"/>
          </a:p>
        </p:txBody>
      </p:sp>
    </p:spTree>
    <p:extLst>
      <p:ext uri="{BB962C8B-B14F-4D97-AF65-F5344CB8AC3E}">
        <p14:creationId xmlns:p14="http://schemas.microsoft.com/office/powerpoint/2010/main" val="18062666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yjus.com/jee/alkaline-earth-metals/" TargetMode="External"/><Relationship Id="rId2" Type="http://schemas.openxmlformats.org/officeDocument/2006/relationships/hyperlink" Target="https://byjus.com/jee/alkali-metals/" TargetMode="External"/><Relationship Id="rId1" Type="http://schemas.openxmlformats.org/officeDocument/2006/relationships/slideLayout" Target="../slideLayouts/slideLayout2.xml"/><Relationship Id="rId4" Type="http://schemas.openxmlformats.org/officeDocument/2006/relationships/hyperlink" Target="https://byjus.com/chemistry/valence-electro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byjus.com/chemistry/francium/" TargetMode="External"/><Relationship Id="rId3" Type="http://schemas.openxmlformats.org/officeDocument/2006/relationships/hyperlink" Target="https://byjus.com/chemistry/lithium/" TargetMode="External"/><Relationship Id="rId7" Type="http://schemas.openxmlformats.org/officeDocument/2006/relationships/hyperlink" Target="https://byjus.com/chemistry/cesium/" TargetMode="External"/><Relationship Id="rId2" Type="http://schemas.openxmlformats.org/officeDocument/2006/relationships/hyperlink" Target="https://byjus.com/chemistry/electron-configuration/" TargetMode="External"/><Relationship Id="rId1" Type="http://schemas.openxmlformats.org/officeDocument/2006/relationships/slideLayout" Target="../slideLayouts/slideLayout2.xml"/><Relationship Id="rId6" Type="http://schemas.openxmlformats.org/officeDocument/2006/relationships/hyperlink" Target="https://byjus.com/chemistry/rubidium/" TargetMode="External"/><Relationship Id="rId5" Type="http://schemas.openxmlformats.org/officeDocument/2006/relationships/hyperlink" Target="https://byjus.com/chemistry/potassium/" TargetMode="External"/><Relationship Id="rId4" Type="http://schemas.openxmlformats.org/officeDocument/2006/relationships/hyperlink" Target="https://byjus.com/chemistry/sodiu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yjus.com/chemistry/magnesium/" TargetMode="External"/><Relationship Id="rId7" Type="http://schemas.openxmlformats.org/officeDocument/2006/relationships/hyperlink" Target="https://byjus.com/chemistry/radium/" TargetMode="External"/><Relationship Id="rId2" Type="http://schemas.openxmlformats.org/officeDocument/2006/relationships/hyperlink" Target="https://byjus.com/chemistry/beryllium/" TargetMode="External"/><Relationship Id="rId1" Type="http://schemas.openxmlformats.org/officeDocument/2006/relationships/slideLayout" Target="../slideLayouts/slideLayout2.xml"/><Relationship Id="rId6" Type="http://schemas.openxmlformats.org/officeDocument/2006/relationships/hyperlink" Target="https://byjus.com/chemistry/barium/" TargetMode="External"/><Relationship Id="rId5" Type="http://schemas.openxmlformats.org/officeDocument/2006/relationships/hyperlink" Target="https://byjus.com/chemistry/strontium/" TargetMode="External"/><Relationship Id="rId4" Type="http://schemas.openxmlformats.org/officeDocument/2006/relationships/hyperlink" Target="https://byjus.com/chemistry/calciu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yjus.com/chemistry/modern-periodic-tab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vlm.in/images/cl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9" y="358253"/>
            <a:ext cx="11273050" cy="60288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nvSpPr>
        <p:spPr>
          <a:xfrm>
            <a:off x="627797" y="5057226"/>
            <a:ext cx="6032311" cy="1923604"/>
          </a:xfrm>
          <a:prstGeom prst="rect">
            <a:avLst/>
          </a:prstGeom>
        </p:spPr>
        <p:txBody>
          <a:bodyPr vert="horz" wrap="square" lIns="91440" tIns="45720" rIns="91440" bIns="45720" rtlCol="0" anchor="b">
            <a:sp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IN" sz="2800" b="1" dirty="0" err="1" smtClean="0">
                <a:solidFill>
                  <a:schemeClr val="tx1"/>
                </a:solidFill>
                <a:latin typeface="Algerian" panose="04020705040A02060702" pitchFamily="82" charset="0"/>
              </a:rPr>
              <a:t>Shahid</a:t>
            </a:r>
            <a:r>
              <a:rPr lang="en-IN" sz="1800" b="1" dirty="0" smtClean="0">
                <a:solidFill>
                  <a:schemeClr val="tx1"/>
                </a:solidFill>
                <a:latin typeface="Algerian" panose="04020705040A02060702" pitchFamily="82" charset="0"/>
              </a:rPr>
              <a:t> </a:t>
            </a:r>
            <a:r>
              <a:rPr lang="en-IN" sz="2400" b="1" dirty="0" err="1" smtClean="0">
                <a:solidFill>
                  <a:schemeClr val="tx1"/>
                </a:solidFill>
                <a:latin typeface="Algerian" panose="04020705040A02060702" pitchFamily="82" charset="0"/>
              </a:rPr>
              <a:t>Virpatni</a:t>
            </a:r>
            <a:r>
              <a:rPr lang="en-IN" sz="2400" b="1" dirty="0" smtClean="0">
                <a:solidFill>
                  <a:schemeClr val="tx1"/>
                </a:solidFill>
                <a:latin typeface="Algerian" panose="04020705040A02060702" pitchFamily="82" charset="0"/>
              </a:rPr>
              <a:t> </a:t>
            </a:r>
            <a:r>
              <a:rPr lang="en-IN" sz="2400" b="1" dirty="0" err="1" smtClean="0">
                <a:solidFill>
                  <a:schemeClr val="tx1"/>
                </a:solidFill>
                <a:latin typeface="Algerian" panose="04020705040A02060702" pitchFamily="82" charset="0"/>
              </a:rPr>
              <a:t>Laxmi</a:t>
            </a:r>
            <a:r>
              <a:rPr lang="en-IN" sz="2400" b="1" dirty="0" smtClean="0">
                <a:solidFill>
                  <a:schemeClr val="tx1"/>
                </a:solidFill>
                <a:latin typeface="Algerian" panose="04020705040A02060702" pitchFamily="82" charset="0"/>
              </a:rPr>
              <a:t> </a:t>
            </a:r>
            <a:r>
              <a:rPr lang="en-IN" sz="2800" b="1" dirty="0" err="1" smtClean="0">
                <a:solidFill>
                  <a:schemeClr val="tx1"/>
                </a:solidFill>
                <a:latin typeface="Algerian" panose="04020705040A02060702" pitchFamily="82" charset="0"/>
              </a:rPr>
              <a:t>Mahavidyalaya,Titave</a:t>
            </a:r>
            <a:r>
              <a:rPr lang="en-IN" sz="2400" b="1" dirty="0" smtClean="0">
                <a:solidFill>
                  <a:schemeClr val="tx1"/>
                </a:solidFill>
                <a:latin typeface="Algerian" panose="04020705040A02060702" pitchFamily="82" charset="0"/>
              </a:rPr>
              <a:t/>
            </a:r>
            <a:br>
              <a:rPr lang="en-IN" sz="2400" b="1" dirty="0" smtClean="0">
                <a:solidFill>
                  <a:schemeClr val="tx1"/>
                </a:solidFill>
                <a:latin typeface="Algerian" panose="04020705040A02060702" pitchFamily="82" charset="0"/>
              </a:rPr>
            </a:br>
            <a:r>
              <a:rPr lang="en-IN" sz="2400" b="1" dirty="0">
                <a:solidFill>
                  <a:schemeClr val="tx1"/>
                </a:solidFill>
                <a:latin typeface="Algerian" panose="04020705040A02060702" pitchFamily="82" charset="0"/>
              </a:rPr>
              <a:t> </a:t>
            </a:r>
            <a:r>
              <a:rPr lang="en-US" sz="2000" b="1" u="sng" dirty="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Department </a:t>
            </a:r>
            <a:r>
              <a:rPr lang="en-US" sz="2000" b="1" u="sng"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of </a:t>
            </a:r>
            <a:r>
              <a:rPr lang="en-US" sz="2000" b="1" u="sng" dirty="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Science</a:t>
            </a:r>
            <a:r>
              <a:rPr lang="en-IN" sz="3200" b="1" dirty="0">
                <a:solidFill>
                  <a:srgbClr val="FFFF00"/>
                </a:solidFill>
                <a:latin typeface="Times New Roman" panose="02020603050405020304" pitchFamily="18" charset="0"/>
                <a:cs typeface="Times New Roman" panose="02020603050405020304" pitchFamily="18" charset="0"/>
              </a:rPr>
              <a:t/>
            </a:r>
            <a:br>
              <a:rPr lang="en-IN" sz="3200" b="1" dirty="0">
                <a:solidFill>
                  <a:srgbClr val="FFFF00"/>
                </a:solidFill>
                <a:latin typeface="Times New Roman" panose="02020603050405020304" pitchFamily="18" charset="0"/>
                <a:cs typeface="Times New Roman" panose="02020603050405020304" pitchFamily="18" charset="0"/>
              </a:rPr>
            </a:br>
            <a:endParaRPr lang="en-IN" sz="3200" b="1" dirty="0" smtClean="0">
              <a:solidFill>
                <a:srgbClr val="FFFF00"/>
              </a:solidFill>
              <a:latin typeface="Algerian" panose="04020705040A02060702" pitchFamily="82" charset="0"/>
            </a:endParaRPr>
          </a:p>
          <a:p>
            <a:r>
              <a:rPr lang="en-US" sz="2800" b="1" dirty="0" smtClean="0">
                <a:solidFill>
                  <a:schemeClr val="bg1"/>
                </a:solidFill>
                <a:latin typeface="Algerian" panose="04020705040A02060702" pitchFamily="82" charset="0"/>
              </a:rPr>
              <a:t>                   </a:t>
            </a:r>
            <a:endParaRPr lang="en-IN" sz="2800" b="1" dirty="0">
              <a:solidFill>
                <a:schemeClr val="bg1"/>
              </a:solidFill>
              <a:latin typeface="Algerian" panose="04020705040A02060702" pitchFamily="82" charset="0"/>
            </a:endParaRPr>
          </a:p>
        </p:txBody>
      </p:sp>
      <p:sp>
        <p:nvSpPr>
          <p:cNvPr id="3" name="Rectangle 2"/>
          <p:cNvSpPr/>
          <p:nvPr/>
        </p:nvSpPr>
        <p:spPr>
          <a:xfrm>
            <a:off x="7656394" y="5418160"/>
            <a:ext cx="5704763" cy="86177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Miss.Kajal Prakash Balugade</a:t>
            </a:r>
          </a:p>
          <a:p>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Assistant Professor</a:t>
            </a:r>
          </a:p>
          <a:p>
            <a:r>
              <a:rPr lang="en-US" sz="1600" b="1" dirty="0" smtClean="0">
                <a:latin typeface="Times New Roman" panose="02020603050405020304" pitchFamily="18" charset="0"/>
                <a:cs typeface="Times New Roman" panose="02020603050405020304" pitchFamily="18" charset="0"/>
              </a:rPr>
              <a:t>Inorganic </a:t>
            </a:r>
            <a:r>
              <a:rPr lang="en-US" sz="1600" b="1" dirty="0">
                <a:latin typeface="Times New Roman" panose="02020603050405020304" pitchFamily="18" charset="0"/>
                <a:cs typeface="Times New Roman" panose="02020603050405020304" pitchFamily="18" charset="0"/>
              </a:rPr>
              <a:t>Chemistry</a:t>
            </a:r>
            <a:endParaRPr lang="en-IN"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44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14" y="927280"/>
            <a:ext cx="10387885" cy="4958366"/>
          </a:xfrm>
        </p:spPr>
        <p:txBody>
          <a:bodyPr>
            <a:normAutofit fontScale="85000" lnSpcReduction="20000"/>
          </a:bodyPr>
          <a:lstStyle/>
          <a:p>
            <a:pPr>
              <a:buFont typeface="Wingdings" panose="05000000000000000000" pitchFamily="2" charset="2"/>
              <a:buChar char="Ø"/>
            </a:pP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Ionization Enthalpy</a:t>
            </a:r>
          </a:p>
          <a:p>
            <a:pPr>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As we go down the group, the size of the atoms increases, due to which the attraction between the nucleus and the electrons in the outermost shell decreases. As a result, the ionization enthalpy decreases. The ionization enthalpy of the alkali metals is comparatively lesser than other elements</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Hydration Enthalpy</a:t>
            </a:r>
          </a:p>
          <a:p>
            <a:pPr marL="0" indent="0">
              <a:buNone/>
            </a:pP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As the ionic sizes of the elements increase, the hydration enthalpy decreases. The smaller the size of the ion, the hydration enthalpy is high as the atom has the capacity to accommodate a larger number of water molecules around it due to the high charge/radius ratio, and hence gets hydrated.</a:t>
            </a:r>
            <a:endParaRPr lang="en-US" sz="2400"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19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52" y="734095"/>
            <a:ext cx="10406130" cy="5499279"/>
          </a:xfrm>
        </p:spPr>
        <p:txBody>
          <a:bodyPr/>
          <a:lstStyle/>
          <a:p>
            <a:pPr>
              <a:buFont typeface="Wingdings" panose="05000000000000000000" pitchFamily="2" charset="2"/>
              <a:buChar char="Ø"/>
            </a:pPr>
            <a:endParaRPr lang="en-US"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Physical </a:t>
            </a:r>
            <a:r>
              <a:rPr lang="en-US" b="1" dirty="0">
                <a:latin typeface="Times New Roman" panose="02020603050405020304" pitchFamily="18" charset="0"/>
                <a:cs typeface="Times New Roman" panose="02020603050405020304" pitchFamily="18" charset="0"/>
              </a:rPr>
              <a:t>Properties of s Block </a:t>
            </a:r>
            <a:r>
              <a:rPr lang="en-US" b="1" dirty="0" smtClean="0">
                <a:latin typeface="Times New Roman" panose="02020603050405020304" pitchFamily="18" charset="0"/>
                <a:cs typeface="Times New Roman" panose="02020603050405020304" pitchFamily="18" charset="0"/>
              </a:rPr>
              <a:t>elements</a:t>
            </a:r>
          </a:p>
          <a:p>
            <a:pPr marL="0" indent="0">
              <a:buNone/>
            </a:pPr>
            <a:endParaRPr lang="en-US" b="1"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s block elements, the density of the alkali metals increases down the group. </a:t>
            </a:r>
            <a:r>
              <a:rPr lang="en-US" b="1" dirty="0">
                <a:latin typeface="Times New Roman" panose="02020603050405020304" pitchFamily="18" charset="0"/>
                <a:cs typeface="Times New Roman" panose="02020603050405020304" pitchFamily="18" charset="0"/>
              </a:rPr>
              <a:t>Exception:</a:t>
            </a:r>
            <a:r>
              <a:rPr lang="en-US" dirty="0">
                <a:latin typeface="Times New Roman" panose="02020603050405020304" pitchFamily="18" charset="0"/>
                <a:cs typeface="Times New Roman" panose="02020603050405020304" pitchFamily="18" charset="0"/>
              </a:rPr>
              <a:t> the density of potassium is less than the density of sodium.</a:t>
            </a:r>
          </a:p>
          <a:p>
            <a:r>
              <a:rPr lang="en-US" dirty="0">
                <a:latin typeface="Times New Roman" panose="02020603050405020304" pitchFamily="18" charset="0"/>
                <a:cs typeface="Times New Roman" panose="02020603050405020304" pitchFamily="18" charset="0"/>
              </a:rPr>
              <a:t>Alkali metals have a low melting and boiling point due to weak metallic bonding.</a:t>
            </a:r>
          </a:p>
          <a:p>
            <a:pPr marL="0" indent="0">
              <a:buNone/>
            </a:pPr>
            <a:endParaRPr lang="en-IN" dirty="0"/>
          </a:p>
        </p:txBody>
      </p:sp>
    </p:spTree>
    <p:extLst>
      <p:ext uri="{BB962C8B-B14F-4D97-AF65-F5344CB8AC3E}">
        <p14:creationId xmlns:p14="http://schemas.microsoft.com/office/powerpoint/2010/main" val="234303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to say thank you in email profession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70" y="627796"/>
            <a:ext cx="10658902" cy="563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4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rticle.study24x7.com/live/published/049fb4d1-20bb-11ea-a2fd-bd12efa52b5f.png"/>
          <p:cNvPicPr>
            <a:picLocks noChangeAspect="1" noChangeArrowheads="1"/>
          </p:cNvPicPr>
          <p:nvPr/>
        </p:nvPicPr>
        <p:blipFill rotWithShape="1">
          <a:blip r:embed="rId2">
            <a:extLst>
              <a:ext uri="{28A0092B-C50C-407E-A947-70E740481C1C}">
                <a14:useLocalDpi xmlns:a14="http://schemas.microsoft.com/office/drawing/2010/main" val="0"/>
              </a:ext>
            </a:extLst>
          </a:blip>
          <a:srcRect t="-4338" b="1"/>
          <a:stretch/>
        </p:blipFill>
        <p:spPr bwMode="auto">
          <a:xfrm>
            <a:off x="464668" y="500414"/>
            <a:ext cx="11251210" cy="55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54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S Block Elements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What Are S-Block Elements?</a:t>
            </a:r>
          </a:p>
          <a:p>
            <a:r>
              <a:rPr lang="en-US" dirty="0">
                <a:latin typeface="Times New Roman" panose="02020603050405020304" pitchFamily="18" charset="0"/>
                <a:cs typeface="Times New Roman" panose="02020603050405020304" pitchFamily="18" charset="0"/>
              </a:rPr>
              <a:t>S-block elements having only one electron in their s-orbital are called group one or </a:t>
            </a:r>
            <a:r>
              <a:rPr lang="en-US" dirty="0">
                <a:latin typeface="Times New Roman" panose="02020603050405020304" pitchFamily="18" charset="0"/>
                <a:cs typeface="Times New Roman" panose="02020603050405020304" pitchFamily="18" charset="0"/>
                <a:hlinkClick r:id="rId2"/>
              </a:rPr>
              <a:t>alkali metals</a:t>
            </a:r>
            <a:r>
              <a:rPr lang="en-US" dirty="0">
                <a:latin typeface="Times New Roman" panose="02020603050405020304" pitchFamily="18" charset="0"/>
                <a:cs typeface="Times New Roman" panose="02020603050405020304" pitchFamily="18" charset="0"/>
              </a:rPr>
              <a:t>, whereas the s block elements having two electrons filling their s-orbital are called group two or </a:t>
            </a:r>
            <a:r>
              <a:rPr lang="en-US" dirty="0">
                <a:latin typeface="Times New Roman" panose="02020603050405020304" pitchFamily="18" charset="0"/>
                <a:cs typeface="Times New Roman" panose="02020603050405020304" pitchFamily="18" charset="0"/>
                <a:hlinkClick r:id="rId3"/>
              </a:rPr>
              <a:t>alkaline earth metals</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electrons present in an atom occupy various sub-orbitals of available energy levels in the order of increasing energy. The last electron of an atom may find itself in either of the </a:t>
            </a:r>
            <a:r>
              <a:rPr lang="en-US" b="1" dirty="0">
                <a:latin typeface="Times New Roman" panose="02020603050405020304" pitchFamily="18" charset="0"/>
                <a:cs typeface="Times New Roman" panose="02020603050405020304" pitchFamily="18" charset="0"/>
              </a:rPr>
              <a:t>s, p, d and f subshells</a:t>
            </a:r>
            <a:r>
              <a:rPr lang="en-US" dirty="0">
                <a:latin typeface="Times New Roman" panose="02020603050405020304" pitchFamily="18" charset="0"/>
                <a:cs typeface="Times New Roman" panose="02020603050405020304" pitchFamily="18" charset="0"/>
              </a:rPr>
              <a:t>. Accordingly, the elements of the atom having their last </a:t>
            </a:r>
            <a:r>
              <a:rPr lang="en-US" dirty="0">
                <a:latin typeface="Times New Roman" panose="02020603050405020304" pitchFamily="18" charset="0"/>
                <a:cs typeface="Times New Roman" panose="02020603050405020304" pitchFamily="18" charset="0"/>
                <a:hlinkClick r:id="rId4"/>
              </a:rPr>
              <a:t>valence electron</a:t>
            </a:r>
            <a:r>
              <a:rPr lang="en-US" dirty="0">
                <a:latin typeface="Times New Roman" panose="02020603050405020304" pitchFamily="18" charset="0"/>
                <a:cs typeface="Times New Roman" panose="02020603050405020304" pitchFamily="18" charset="0"/>
              </a:rPr>
              <a:t> present in the s-suborbital are called s block elements.</a:t>
            </a:r>
          </a:p>
          <a:p>
            <a:endParaRPr lang="en-IN" dirty="0"/>
          </a:p>
        </p:txBody>
      </p:sp>
    </p:spTree>
    <p:extLst>
      <p:ext uri="{BB962C8B-B14F-4D97-AF65-F5344CB8AC3E}">
        <p14:creationId xmlns:p14="http://schemas.microsoft.com/office/powerpoint/2010/main" val="359350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 block elements image 1"/>
          <p:cNvPicPr>
            <a:picLocks noChangeAspect="1" noChangeArrowheads="1"/>
          </p:cNvPicPr>
          <p:nvPr/>
        </p:nvPicPr>
        <p:blipFill rotWithShape="1">
          <a:blip r:embed="rId2">
            <a:extLst>
              <a:ext uri="{28A0092B-C50C-407E-A947-70E740481C1C}">
                <a14:useLocalDpi xmlns:a14="http://schemas.microsoft.com/office/drawing/2010/main" val="0"/>
              </a:ext>
            </a:extLst>
          </a:blip>
          <a:srcRect t="6736"/>
          <a:stretch/>
        </p:blipFill>
        <p:spPr bwMode="auto">
          <a:xfrm>
            <a:off x="1184856" y="1442434"/>
            <a:ext cx="8963696" cy="463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62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708338"/>
            <a:ext cx="10568189" cy="1210614"/>
          </a:xfrm>
        </p:spPr>
        <p:txBody>
          <a:bodyPr>
            <a:noAutofit/>
          </a:bodyPr>
          <a:lstStyle/>
          <a:p>
            <a:pPr marL="285750" indent="-285750">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Electronic Configuration of S-Block Elements</a:t>
            </a:r>
            <a:br>
              <a:rPr lang="en-US" sz="18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electronic configuration of S-block elements is explained below.</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alkali elements in the s-block consist of a single valence electron in their outermost shell. This outermost electron is loosely held, which makes these metals highly electropositive. Due to this, they are not available in a free state in nature. The </a:t>
            </a:r>
            <a:r>
              <a:rPr lang="en-US" sz="1800" dirty="0">
                <a:latin typeface="Times New Roman" panose="02020603050405020304" pitchFamily="18" charset="0"/>
                <a:cs typeface="Times New Roman" panose="02020603050405020304" pitchFamily="18" charset="0"/>
                <a:hlinkClick r:id="rId2"/>
              </a:rPr>
              <a:t>general electronic configurations</a:t>
            </a:r>
            <a:r>
              <a:rPr lang="en-US" sz="1800" dirty="0">
                <a:latin typeface="Times New Roman" panose="02020603050405020304" pitchFamily="18" charset="0"/>
                <a:cs typeface="Times New Roman" panose="02020603050405020304" pitchFamily="18" charset="0"/>
              </a:rPr>
              <a:t> of s block elements – group 1 are as shown in the table below:</a:t>
            </a:r>
            <a:br>
              <a:rPr lang="en-US" sz="1800" dirty="0">
                <a:latin typeface="Times New Roman" panose="02020603050405020304" pitchFamily="18" charset="0"/>
                <a:cs typeface="Times New Roman" panose="02020603050405020304" pitchFamily="18" charset="0"/>
              </a:rPr>
            </a:br>
            <a:endParaRPr lang="en-IN" sz="1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8179798"/>
              </p:ext>
            </p:extLst>
          </p:nvPr>
        </p:nvGraphicFramePr>
        <p:xfrm>
          <a:off x="1236371" y="2340792"/>
          <a:ext cx="9607641" cy="3780446"/>
        </p:xfrm>
        <a:graphic>
          <a:graphicData uri="http://schemas.openxmlformats.org/drawingml/2006/table">
            <a:tbl>
              <a:tblPr/>
              <a:tblGrid>
                <a:gridCol w="3202547"/>
                <a:gridCol w="3202547"/>
                <a:gridCol w="3202547"/>
              </a:tblGrid>
              <a:tr h="604830">
                <a:tc>
                  <a:txBody>
                    <a:bodyPr/>
                    <a:lstStyle/>
                    <a:p>
                      <a:pPr algn="l"/>
                      <a:r>
                        <a:rPr lang="en-IN" sz="1800" b="1" dirty="0">
                          <a:effectLst/>
                        </a:rPr>
                        <a:t>Element</a:t>
                      </a:r>
                      <a:endParaRPr lang="en-IN" sz="1800" dirty="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a:r>
                        <a:rPr lang="en-IN" sz="1800" b="1">
                          <a:effectLst/>
                        </a:rPr>
                        <a:t>Symbol</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pPr algn="l"/>
                      <a:r>
                        <a:rPr lang="en-IN" sz="1800" b="1">
                          <a:effectLst/>
                        </a:rPr>
                        <a:t>Electronic Configuration</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83403">
                <a:tc>
                  <a:txBody>
                    <a:bodyPr/>
                    <a:lstStyle/>
                    <a:p>
                      <a:r>
                        <a:rPr lang="en-IN" sz="1800" u="none" strike="noStrike">
                          <a:solidFill>
                            <a:srgbClr val="8C69FF"/>
                          </a:solidFill>
                          <a:effectLst/>
                          <a:hlinkClick r:id="rId3"/>
                        </a:rPr>
                        <a:t>Lithium</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Li</a:t>
                      </a: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1s</a:t>
                      </a:r>
                      <a:r>
                        <a:rPr lang="en-IN" sz="1800" baseline="30000">
                          <a:effectLst/>
                        </a:rPr>
                        <a:t>2</a:t>
                      </a:r>
                      <a:r>
                        <a:rPr lang="en-IN" sz="1800">
                          <a:effectLst/>
                        </a:rPr>
                        <a:t>2s</a:t>
                      </a:r>
                      <a:r>
                        <a:rPr lang="en-IN" sz="1800" baseline="30000">
                          <a:effectLst/>
                        </a:rPr>
                        <a:t>1</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83403">
                <a:tc>
                  <a:txBody>
                    <a:bodyPr/>
                    <a:lstStyle/>
                    <a:p>
                      <a:r>
                        <a:rPr lang="en-IN" sz="1800" u="none" strike="noStrike">
                          <a:solidFill>
                            <a:srgbClr val="8C69FF"/>
                          </a:solidFill>
                          <a:effectLst/>
                          <a:hlinkClick r:id="rId4"/>
                        </a:rPr>
                        <a:t>Sodium</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Na</a:t>
                      </a: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dirty="0">
                          <a:effectLst/>
                        </a:rPr>
                        <a:t>1s</a:t>
                      </a:r>
                      <a:r>
                        <a:rPr lang="en-IN" sz="1800" baseline="30000" dirty="0">
                          <a:effectLst/>
                        </a:rPr>
                        <a:t>2</a:t>
                      </a:r>
                      <a:r>
                        <a:rPr lang="en-IN" sz="1800" dirty="0">
                          <a:effectLst/>
                        </a:rPr>
                        <a:t>2s</a:t>
                      </a:r>
                      <a:r>
                        <a:rPr lang="en-IN" sz="1800" baseline="30000" dirty="0">
                          <a:effectLst/>
                        </a:rPr>
                        <a:t>2</a:t>
                      </a:r>
                      <a:r>
                        <a:rPr lang="en-IN" sz="1800" dirty="0">
                          <a:effectLst/>
                        </a:rPr>
                        <a:t>2p</a:t>
                      </a:r>
                      <a:r>
                        <a:rPr lang="en-IN" sz="1800" baseline="30000" dirty="0">
                          <a:effectLst/>
                        </a:rPr>
                        <a:t>6</a:t>
                      </a:r>
                      <a:r>
                        <a:rPr lang="en-IN" sz="1800" dirty="0">
                          <a:effectLst/>
                        </a:rPr>
                        <a:t>3s</a:t>
                      </a:r>
                      <a:r>
                        <a:rPr lang="en-IN" sz="1800" baseline="30000" dirty="0">
                          <a:effectLst/>
                        </a:rPr>
                        <a:t>1</a:t>
                      </a:r>
                      <a:endParaRPr lang="en-IN" sz="1800" dirty="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83403">
                <a:tc>
                  <a:txBody>
                    <a:bodyPr/>
                    <a:lstStyle/>
                    <a:p>
                      <a:r>
                        <a:rPr lang="en-IN" sz="1800" u="none" strike="noStrike" dirty="0">
                          <a:solidFill>
                            <a:srgbClr val="8C69FF"/>
                          </a:solidFill>
                          <a:effectLst/>
                          <a:hlinkClick r:id="rId5"/>
                        </a:rPr>
                        <a:t>Potassium</a:t>
                      </a:r>
                      <a:endParaRPr lang="en-IN" sz="1800" dirty="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dirty="0">
                          <a:effectLst/>
                        </a:rPr>
                        <a:t>K</a:t>
                      </a: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dirty="0">
                          <a:effectLst/>
                        </a:rPr>
                        <a:t>1s</a:t>
                      </a:r>
                      <a:r>
                        <a:rPr lang="en-IN" sz="1800" baseline="30000" dirty="0">
                          <a:effectLst/>
                        </a:rPr>
                        <a:t>2</a:t>
                      </a:r>
                      <a:r>
                        <a:rPr lang="en-IN" sz="1800" dirty="0">
                          <a:effectLst/>
                        </a:rPr>
                        <a:t>2s</a:t>
                      </a:r>
                      <a:r>
                        <a:rPr lang="en-IN" sz="1800" baseline="30000" dirty="0">
                          <a:effectLst/>
                        </a:rPr>
                        <a:t>2</a:t>
                      </a:r>
                      <a:r>
                        <a:rPr lang="en-IN" sz="1800" dirty="0">
                          <a:effectLst/>
                        </a:rPr>
                        <a:t>2p</a:t>
                      </a:r>
                      <a:r>
                        <a:rPr lang="en-IN" sz="1800" baseline="30000" dirty="0">
                          <a:effectLst/>
                        </a:rPr>
                        <a:t>6</a:t>
                      </a:r>
                      <a:r>
                        <a:rPr lang="en-IN" sz="1800" dirty="0">
                          <a:effectLst/>
                        </a:rPr>
                        <a:t>3s</a:t>
                      </a:r>
                      <a:r>
                        <a:rPr lang="en-IN" sz="1800" baseline="30000" dirty="0">
                          <a:effectLst/>
                        </a:rPr>
                        <a:t>2</a:t>
                      </a:r>
                      <a:r>
                        <a:rPr lang="en-IN" sz="1800" dirty="0">
                          <a:effectLst/>
                        </a:rPr>
                        <a:t>3p</a:t>
                      </a:r>
                      <a:r>
                        <a:rPr lang="en-IN" sz="1800" baseline="30000" dirty="0">
                          <a:effectLst/>
                        </a:rPr>
                        <a:t>6</a:t>
                      </a:r>
                      <a:r>
                        <a:rPr lang="en-IN" sz="1800" dirty="0">
                          <a:effectLst/>
                        </a:rPr>
                        <a:t>4s</a:t>
                      </a:r>
                      <a:r>
                        <a:rPr lang="en-IN" sz="1800" baseline="30000" dirty="0">
                          <a:effectLst/>
                        </a:rPr>
                        <a:t>1</a:t>
                      </a:r>
                      <a:endParaRPr lang="en-IN" sz="1800" dirty="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664676">
                <a:tc>
                  <a:txBody>
                    <a:bodyPr/>
                    <a:lstStyle/>
                    <a:p>
                      <a:r>
                        <a:rPr lang="en-IN" sz="1800" u="none" strike="noStrike">
                          <a:solidFill>
                            <a:srgbClr val="8C69FF"/>
                          </a:solidFill>
                          <a:effectLst/>
                          <a:hlinkClick r:id="rId6"/>
                        </a:rPr>
                        <a:t>Rubidium</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Rb</a:t>
                      </a: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1s</a:t>
                      </a:r>
                      <a:r>
                        <a:rPr lang="en-IN" sz="1800" baseline="30000">
                          <a:effectLst/>
                        </a:rPr>
                        <a:t>2</a:t>
                      </a:r>
                      <a:r>
                        <a:rPr lang="en-IN" sz="1800">
                          <a:effectLst/>
                        </a:rPr>
                        <a:t>2s</a:t>
                      </a:r>
                      <a:r>
                        <a:rPr lang="en-IN" sz="1800" baseline="30000">
                          <a:effectLst/>
                        </a:rPr>
                        <a:t>2</a:t>
                      </a:r>
                      <a:r>
                        <a:rPr lang="en-IN" sz="1800">
                          <a:effectLst/>
                        </a:rPr>
                        <a:t>2p</a:t>
                      </a:r>
                      <a:r>
                        <a:rPr lang="en-IN" sz="1800" baseline="30000">
                          <a:effectLst/>
                        </a:rPr>
                        <a:t>6</a:t>
                      </a:r>
                      <a:r>
                        <a:rPr lang="en-IN" sz="1800">
                          <a:effectLst/>
                        </a:rPr>
                        <a:t>3s</a:t>
                      </a:r>
                      <a:r>
                        <a:rPr lang="en-IN" sz="1800" baseline="30000">
                          <a:effectLst/>
                        </a:rPr>
                        <a:t>2</a:t>
                      </a:r>
                      <a:r>
                        <a:rPr lang="en-IN" sz="1800">
                          <a:effectLst/>
                        </a:rPr>
                        <a:t>3p</a:t>
                      </a:r>
                      <a:r>
                        <a:rPr lang="en-IN" sz="1800" baseline="30000">
                          <a:effectLst/>
                        </a:rPr>
                        <a:t>6</a:t>
                      </a:r>
                      <a:r>
                        <a:rPr lang="en-IN" sz="1800">
                          <a:effectLst/>
                        </a:rPr>
                        <a:t>3d</a:t>
                      </a:r>
                      <a:r>
                        <a:rPr lang="en-IN" sz="1800" baseline="30000">
                          <a:effectLst/>
                        </a:rPr>
                        <a:t>10</a:t>
                      </a:r>
                      <a:r>
                        <a:rPr lang="en-IN" sz="1800">
                          <a:effectLst/>
                        </a:rPr>
                        <a:t>4s</a:t>
                      </a:r>
                      <a:r>
                        <a:rPr lang="en-IN" sz="1800" baseline="30000">
                          <a:effectLst/>
                        </a:rPr>
                        <a:t>2</a:t>
                      </a:r>
                      <a:r>
                        <a:rPr lang="en-IN" sz="1800">
                          <a:effectLst/>
                        </a:rPr>
                        <a:t>4p</a:t>
                      </a:r>
                      <a:r>
                        <a:rPr lang="en-IN" sz="1800" baseline="30000">
                          <a:effectLst/>
                        </a:rPr>
                        <a:t>6</a:t>
                      </a:r>
                      <a:r>
                        <a:rPr lang="en-IN" sz="1800">
                          <a:effectLst/>
                        </a:rPr>
                        <a:t>5s</a:t>
                      </a:r>
                      <a:r>
                        <a:rPr lang="en-IN" sz="1800" baseline="30000">
                          <a:effectLst/>
                        </a:rPr>
                        <a:t>1</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83403">
                <a:tc>
                  <a:txBody>
                    <a:bodyPr/>
                    <a:lstStyle/>
                    <a:p>
                      <a:r>
                        <a:rPr lang="en-IN" sz="1800" u="none" strike="noStrike">
                          <a:solidFill>
                            <a:srgbClr val="8C69FF"/>
                          </a:solidFill>
                          <a:effectLst/>
                          <a:hlinkClick r:id="rId7"/>
                        </a:rPr>
                        <a:t>Caesium</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Cs</a:t>
                      </a: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[Xe]6s</a:t>
                      </a:r>
                      <a:r>
                        <a:rPr lang="en-IN" sz="1800" baseline="30000">
                          <a:effectLst/>
                        </a:rPr>
                        <a:t>1</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483403">
                <a:tc>
                  <a:txBody>
                    <a:bodyPr/>
                    <a:lstStyle/>
                    <a:p>
                      <a:r>
                        <a:rPr lang="en-IN" sz="1800" u="none" strike="noStrike">
                          <a:solidFill>
                            <a:srgbClr val="8C69FF"/>
                          </a:solidFill>
                          <a:effectLst/>
                          <a:hlinkClick r:id="rId8"/>
                        </a:rPr>
                        <a:t>Francium</a:t>
                      </a:r>
                      <a:endParaRPr lang="en-IN" sz="180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a:effectLst/>
                        </a:rPr>
                        <a:t>Fr</a:t>
                      </a: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sz="1800" dirty="0">
                          <a:effectLst/>
                        </a:rPr>
                        <a:t>[Rn]7s</a:t>
                      </a:r>
                      <a:r>
                        <a:rPr lang="en-IN" sz="1800" baseline="30000" dirty="0">
                          <a:effectLst/>
                        </a:rPr>
                        <a:t>1</a:t>
                      </a:r>
                      <a:endParaRPr lang="en-IN" sz="1800" dirty="0">
                        <a:effectLst/>
                      </a:endParaRPr>
                    </a:p>
                  </a:txBody>
                  <a:tcPr marL="75956" marR="75956" marT="113934" marB="113934"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bl>
          </a:graphicData>
        </a:graphic>
      </p:graphicFrame>
    </p:spTree>
    <p:extLst>
      <p:ext uri="{BB962C8B-B14F-4D97-AF65-F5344CB8AC3E}">
        <p14:creationId xmlns:p14="http://schemas.microsoft.com/office/powerpoint/2010/main" val="62581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34" y="481035"/>
            <a:ext cx="10515600" cy="1325563"/>
          </a:xfrm>
        </p:spPr>
        <p:txBody>
          <a:bodyPr>
            <a:noAutofit/>
          </a:bodyPr>
          <a:lstStyle/>
          <a:p>
            <a:pPr marL="285750" indent="-285750">
              <a:buFont typeface="Wingdings" panose="05000000000000000000" pitchFamily="2" charset="2"/>
              <a:buChar char="Ø"/>
            </a:pPr>
            <a:r>
              <a:rPr lang="en-US" sz="2000" dirty="0"/>
              <a:t>The </a:t>
            </a:r>
            <a:r>
              <a:rPr lang="en-US" sz="2000" b="1" dirty="0"/>
              <a:t>electronic configurations of elements included in group 2 of S block elements</a:t>
            </a:r>
            <a:r>
              <a:rPr lang="en-US" sz="2000" dirty="0"/>
              <a:t> are shown below:</a:t>
            </a:r>
            <a:endParaRPr lang="en-IN"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2001084"/>
              </p:ext>
            </p:extLst>
          </p:nvPr>
        </p:nvGraphicFramePr>
        <p:xfrm>
          <a:off x="1120462" y="2103914"/>
          <a:ext cx="9672033" cy="3520440"/>
        </p:xfrm>
        <a:graphic>
          <a:graphicData uri="http://schemas.openxmlformats.org/drawingml/2006/table">
            <a:tbl>
              <a:tblPr/>
              <a:tblGrid>
                <a:gridCol w="3224011"/>
                <a:gridCol w="3224011"/>
                <a:gridCol w="3224011"/>
              </a:tblGrid>
              <a:tr h="0">
                <a:tc>
                  <a:txBody>
                    <a:bodyPr/>
                    <a:lstStyle/>
                    <a:p>
                      <a:r>
                        <a:rPr lang="en-US" b="1" dirty="0" smtClean="0"/>
                        <a:t>elements</a:t>
                      </a:r>
                      <a:endParaRPr lang="en-IN" dirty="0">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b="1">
                          <a:effectLst/>
                        </a:rPr>
                        <a:t>Symbols</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b="1">
                          <a:effectLst/>
                        </a:rPr>
                        <a:t>Electronic Configuration</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0">
                <a:tc>
                  <a:txBody>
                    <a:bodyPr/>
                    <a:lstStyle/>
                    <a:p>
                      <a:r>
                        <a:rPr lang="en-IN" u="none" strike="noStrike">
                          <a:solidFill>
                            <a:srgbClr val="8C69FF"/>
                          </a:solidFill>
                          <a:effectLst/>
                          <a:hlinkClick r:id="rId2"/>
                        </a:rPr>
                        <a:t>Beryllium</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Be</a:t>
                      </a: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[He]2s</a:t>
                      </a:r>
                      <a:r>
                        <a:rPr lang="en-IN" baseline="30000">
                          <a:effectLst/>
                        </a:rPr>
                        <a:t>2</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0">
                <a:tc>
                  <a:txBody>
                    <a:bodyPr/>
                    <a:lstStyle/>
                    <a:p>
                      <a:r>
                        <a:rPr lang="en-IN" u="none" strike="noStrike">
                          <a:solidFill>
                            <a:srgbClr val="8C69FF"/>
                          </a:solidFill>
                          <a:effectLst/>
                          <a:hlinkClick r:id="rId3"/>
                        </a:rPr>
                        <a:t>Magnesium</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Mg</a:t>
                      </a: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[Ne]3s</a:t>
                      </a:r>
                      <a:r>
                        <a:rPr lang="en-IN" baseline="30000">
                          <a:effectLst/>
                        </a:rPr>
                        <a:t>2</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0">
                <a:tc>
                  <a:txBody>
                    <a:bodyPr/>
                    <a:lstStyle/>
                    <a:p>
                      <a:r>
                        <a:rPr lang="en-IN" u="none" strike="noStrike">
                          <a:solidFill>
                            <a:srgbClr val="8C69FF"/>
                          </a:solidFill>
                          <a:effectLst/>
                          <a:hlinkClick r:id="rId4"/>
                        </a:rPr>
                        <a:t>Calcium</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dirty="0">
                          <a:effectLst/>
                        </a:rPr>
                        <a:t>Ca</a:t>
                      </a: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dirty="0">
                          <a:effectLst/>
                        </a:rPr>
                        <a:t>[</a:t>
                      </a:r>
                      <a:r>
                        <a:rPr lang="en-IN" dirty="0" err="1">
                          <a:effectLst/>
                        </a:rPr>
                        <a:t>Ar</a:t>
                      </a:r>
                      <a:r>
                        <a:rPr lang="en-IN" dirty="0">
                          <a:effectLst/>
                        </a:rPr>
                        <a:t>]4s</a:t>
                      </a:r>
                      <a:r>
                        <a:rPr lang="en-IN" baseline="30000" dirty="0">
                          <a:effectLst/>
                        </a:rPr>
                        <a:t>2</a:t>
                      </a:r>
                      <a:endParaRPr lang="en-IN" dirty="0">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0">
                <a:tc>
                  <a:txBody>
                    <a:bodyPr/>
                    <a:lstStyle/>
                    <a:p>
                      <a:r>
                        <a:rPr lang="en-IN" u="none" strike="noStrike">
                          <a:solidFill>
                            <a:srgbClr val="8C69FF"/>
                          </a:solidFill>
                          <a:effectLst/>
                          <a:hlinkClick r:id="rId5"/>
                        </a:rPr>
                        <a:t>Strontium</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Sr</a:t>
                      </a: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dirty="0">
                          <a:effectLst/>
                        </a:rPr>
                        <a:t>[Kr]5s</a:t>
                      </a:r>
                      <a:r>
                        <a:rPr lang="en-IN" baseline="30000" dirty="0">
                          <a:effectLst/>
                        </a:rPr>
                        <a:t>2</a:t>
                      </a:r>
                      <a:endParaRPr lang="en-IN" dirty="0">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0">
                <a:tc>
                  <a:txBody>
                    <a:bodyPr/>
                    <a:lstStyle/>
                    <a:p>
                      <a:r>
                        <a:rPr lang="en-IN" u="none" strike="noStrike">
                          <a:solidFill>
                            <a:srgbClr val="8C69FF"/>
                          </a:solidFill>
                          <a:effectLst/>
                          <a:hlinkClick r:id="rId6"/>
                        </a:rPr>
                        <a:t>Barium</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Ba</a:t>
                      </a: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[Xe]6s</a:t>
                      </a:r>
                      <a:r>
                        <a:rPr lang="en-IN" baseline="30000">
                          <a:effectLst/>
                        </a:rPr>
                        <a:t>2</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r h="0">
                <a:tc>
                  <a:txBody>
                    <a:bodyPr/>
                    <a:lstStyle/>
                    <a:p>
                      <a:r>
                        <a:rPr lang="en-IN" u="none" strike="noStrike">
                          <a:solidFill>
                            <a:srgbClr val="8C69FF"/>
                          </a:solidFill>
                          <a:effectLst/>
                          <a:hlinkClick r:id="rId7"/>
                        </a:rPr>
                        <a:t>Radium</a:t>
                      </a:r>
                      <a:endParaRPr lang="en-IN">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a:effectLst/>
                        </a:rPr>
                        <a:t>Ra</a:t>
                      </a: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c>
                  <a:txBody>
                    <a:bodyPr/>
                    <a:lstStyle/>
                    <a:p>
                      <a:r>
                        <a:rPr lang="en-IN" dirty="0">
                          <a:effectLst/>
                        </a:rPr>
                        <a:t>[Rn]7s</a:t>
                      </a:r>
                      <a:r>
                        <a:rPr lang="en-IN" baseline="30000" dirty="0">
                          <a:effectLst/>
                        </a:rPr>
                        <a:t>2</a:t>
                      </a:r>
                      <a:endParaRPr lang="en-IN" dirty="0">
                        <a:effectLst/>
                      </a:endParaRPr>
                    </a:p>
                  </a:txBody>
                  <a:tcPr marL="76200" marR="76200" marT="114300" marB="114300" anchor="ctr">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solidFill>
                      <a:srgbClr val="F1EDFF"/>
                    </a:solidFill>
                  </a:tcPr>
                </a:tc>
              </a:tr>
            </a:tbl>
          </a:graphicData>
        </a:graphic>
      </p:graphicFrame>
    </p:spTree>
    <p:extLst>
      <p:ext uri="{BB962C8B-B14F-4D97-AF65-F5344CB8AC3E}">
        <p14:creationId xmlns:p14="http://schemas.microsoft.com/office/powerpoint/2010/main" val="3174952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7" y="1210613"/>
            <a:ext cx="9608711" cy="618187"/>
          </a:xfrm>
        </p:spPr>
        <p:txBody>
          <a:bodyPr>
            <a:normAutofit fontScale="90000"/>
          </a:bodyPr>
          <a:lstStyle/>
          <a:p>
            <a:pPr marL="571500" indent="-571500">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Properties of S-Block Elements</a:t>
            </a:r>
            <a:br>
              <a:rPr lang="en-IN" b="1"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98432" y="1977382"/>
            <a:ext cx="9601196" cy="3318936"/>
          </a:xfrm>
        </p:spPr>
        <p:txBody>
          <a:bodyPr>
            <a:normAutofit fontScale="25000" lnSpcReduction="20000"/>
          </a:bodyPr>
          <a:lstStyle/>
          <a:p>
            <a:endParaRPr lang="en-US" sz="7200" b="1" dirty="0" smtClean="0">
              <a:latin typeface="Times New Roman" panose="02020603050405020304" pitchFamily="18" charset="0"/>
              <a:cs typeface="Times New Roman" panose="02020603050405020304" pitchFamily="18" charset="0"/>
            </a:endParaRPr>
          </a:p>
          <a:p>
            <a:endParaRPr lang="en-US" sz="7200" b="1" dirty="0">
              <a:latin typeface="Times New Roman" panose="02020603050405020304" pitchFamily="18" charset="0"/>
              <a:cs typeface="Times New Roman" panose="02020603050405020304" pitchFamily="18" charset="0"/>
            </a:endParaRPr>
          </a:p>
          <a:p>
            <a:r>
              <a:rPr lang="en-US" sz="7200" b="1" dirty="0" smtClean="0">
                <a:latin typeface="Times New Roman" panose="02020603050405020304" pitchFamily="18" charset="0"/>
                <a:cs typeface="Times New Roman" panose="02020603050405020304" pitchFamily="18" charset="0"/>
              </a:rPr>
              <a:t>The </a:t>
            </a:r>
            <a:r>
              <a:rPr lang="en-US" sz="7200" b="1" dirty="0">
                <a:latin typeface="Times New Roman" panose="02020603050405020304" pitchFamily="18" charset="0"/>
                <a:cs typeface="Times New Roman" panose="02020603050405020304" pitchFamily="18" charset="0"/>
              </a:rPr>
              <a:t>anomaly of these S-block elements is due to the following:</a:t>
            </a:r>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Low atomic and ionic size</a:t>
            </a:r>
          </a:p>
          <a:p>
            <a:r>
              <a:rPr lang="en-US" sz="7200" dirty="0">
                <a:latin typeface="Times New Roman" panose="02020603050405020304" pitchFamily="18" charset="0"/>
                <a:cs typeface="Times New Roman" panose="02020603050405020304" pitchFamily="18" charset="0"/>
              </a:rPr>
              <a:t>Greater charge density (charge/volume of the atom)</a:t>
            </a:r>
          </a:p>
          <a:p>
            <a:r>
              <a:rPr lang="en-US" sz="7200" dirty="0">
                <a:latin typeface="Times New Roman" panose="02020603050405020304" pitchFamily="18" charset="0"/>
                <a:cs typeface="Times New Roman" panose="02020603050405020304" pitchFamily="18" charset="0"/>
              </a:rPr>
              <a:t>Greater polarization</a:t>
            </a:r>
          </a:p>
          <a:p>
            <a:r>
              <a:rPr lang="en-US" sz="7200" dirty="0">
                <a:latin typeface="Times New Roman" panose="02020603050405020304" pitchFamily="18" charset="0"/>
                <a:cs typeface="Times New Roman" panose="02020603050405020304" pitchFamily="18" charset="0"/>
              </a:rPr>
              <a:t>Absence of d-orbitals.</a:t>
            </a:r>
          </a:p>
          <a:p>
            <a:r>
              <a:rPr lang="en-US" sz="7200" dirty="0">
                <a:latin typeface="Times New Roman" panose="02020603050405020304" pitchFamily="18" charset="0"/>
                <a:cs typeface="Times New Roman" panose="02020603050405020304" pitchFamily="18" charset="0"/>
              </a:rPr>
              <a:t>Greater polarization of s block elements makes the first element more covalent and differentiates them from the rest, which is ionic.</a:t>
            </a:r>
          </a:p>
          <a:p>
            <a:r>
              <a:rPr lang="en-US" sz="7200" dirty="0">
                <a:latin typeface="Times New Roman" panose="02020603050405020304" pitchFamily="18" charset="0"/>
                <a:cs typeface="Times New Roman" panose="02020603050405020304" pitchFamily="18" charset="0"/>
              </a:rPr>
              <a:t>The similarity in size and charge density makes them resemble the element diagonally placed in the next group (diagonal relationship).</a:t>
            </a:r>
          </a:p>
          <a:p>
            <a:endParaRPr lang="en-IN" dirty="0"/>
          </a:p>
        </p:txBody>
      </p:sp>
    </p:spTree>
    <p:extLst>
      <p:ext uri="{BB962C8B-B14F-4D97-AF65-F5344CB8AC3E}">
        <p14:creationId xmlns:p14="http://schemas.microsoft.com/office/powerpoint/2010/main" val="912393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g.brainkart.com/imagebk35/TtZAbg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118852"/>
            <a:ext cx="9066726" cy="474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8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9" y="515155"/>
            <a:ext cx="10542431" cy="1442741"/>
          </a:xfrm>
        </p:spPr>
        <p:txBody>
          <a:bodyPr>
            <a:noAutofit/>
          </a:bodyPr>
          <a:lstStyle/>
          <a:p>
            <a:pPr marL="285750" indent="-285750">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Atomic and Ionic Radii</a:t>
            </a:r>
            <a:r>
              <a:rPr lang="en-US" sz="1400" b="1" dirty="0"/>
              <a:t/>
            </a:r>
            <a:br>
              <a:rPr lang="en-US" sz="1400" b="1" dirty="0"/>
            </a:br>
            <a:r>
              <a:rPr lang="en-US" sz="1600" b="1" dirty="0">
                <a:latin typeface="Times New Roman" panose="02020603050405020304" pitchFamily="18" charset="0"/>
                <a:cs typeface="Times New Roman" panose="02020603050405020304" pitchFamily="18" charset="0"/>
              </a:rPr>
              <a:t/>
            </a:r>
            <a:br>
              <a:rPr lang="en-US" sz="1600" b="1"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When the s block elements of the </a:t>
            </a:r>
            <a:r>
              <a:rPr lang="en-US" sz="1600" dirty="0">
                <a:latin typeface="Times New Roman" panose="02020603050405020304" pitchFamily="18" charset="0"/>
                <a:cs typeface="Times New Roman" panose="02020603050405020304" pitchFamily="18" charset="0"/>
                <a:hlinkClick r:id="rId2"/>
              </a:rPr>
              <a:t>modern periodic table</a:t>
            </a:r>
            <a:r>
              <a:rPr lang="en-US" sz="1600" dirty="0">
                <a:latin typeface="Times New Roman" panose="02020603050405020304" pitchFamily="18" charset="0"/>
                <a:cs typeface="Times New Roman" panose="02020603050405020304" pitchFamily="18" charset="0"/>
              </a:rPr>
              <a:t> are observed, it is seen that the size of the alkali metals is larger compared to other elements in a particular period. As the atomic number increases, the total number of electrons increases along with the addition of shells.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On moving down the group, the atomic number increases. As a result, the atomic and ionic radius of the alkali metals increases.</a:t>
            </a:r>
            <a:br>
              <a:rPr lang="en-US" sz="1600" dirty="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endParaRPr lang="en-IN" sz="1600" b="1"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5922" y="1957897"/>
            <a:ext cx="8087932" cy="4120932"/>
          </a:xfrm>
        </p:spPr>
      </p:pic>
    </p:spTree>
    <p:extLst>
      <p:ext uri="{BB962C8B-B14F-4D97-AF65-F5344CB8AC3E}">
        <p14:creationId xmlns:p14="http://schemas.microsoft.com/office/powerpoint/2010/main" val="4283551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83</TotalTime>
  <Words>258</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SimSun</vt:lpstr>
      <vt:lpstr>Algerian</vt:lpstr>
      <vt:lpstr>Arial</vt:lpstr>
      <vt:lpstr>Garamond</vt:lpstr>
      <vt:lpstr>Times New Roman</vt:lpstr>
      <vt:lpstr>Wingdings</vt:lpstr>
      <vt:lpstr>Organic</vt:lpstr>
      <vt:lpstr>PowerPoint Presentation</vt:lpstr>
      <vt:lpstr>PowerPoint Presentation</vt:lpstr>
      <vt:lpstr>S Block Elements </vt:lpstr>
      <vt:lpstr>PowerPoint Presentation</vt:lpstr>
      <vt:lpstr>Electronic Configuration of S-Block Elements The electronic configuration of S-block elements is explained below. The alkali elements in the s-block consist of a single valence electron in their outermost shell. This outermost electron is loosely held, which makes these metals highly electropositive. Due to this, they are not available in a free state in nature. The general electronic configurations of s block elements – group 1 are as shown in the table below: </vt:lpstr>
      <vt:lpstr>The electronic configurations of elements included in group 2 of S block elements are shown below:</vt:lpstr>
      <vt:lpstr>Properties of S-Block Elements </vt:lpstr>
      <vt:lpstr>PowerPoint Presentation</vt:lpstr>
      <vt:lpstr>Atomic and Ionic Radii  When the s block elements of the modern periodic table are observed, it is seen that the size of the alkali metals is larger compared to other elements in a particular period. As the atomic number increases, the total number of electrons increases along with the addition of shells. On moving down the group, the atomic number increases. As a result, the atomic and ionic radius of the alkali metals increases.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svlm</dc:creator>
  <cp:lastModifiedBy>svlm</cp:lastModifiedBy>
  <cp:revision>20</cp:revision>
  <dcterms:created xsi:type="dcterms:W3CDTF">2023-10-11T07:52:43Z</dcterms:created>
  <dcterms:modified xsi:type="dcterms:W3CDTF">2024-04-11T08:16:31Z</dcterms:modified>
</cp:coreProperties>
</file>