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DC4C8E3-2A0D-4493-931B-E7429D520CDB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C666260-570C-4932-BDD2-FCDBF4FBB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69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988DF32-0D54-45FF-BD6B-520313FBBF5D}" type="datetimeFigureOut">
              <a:rPr lang="en-IN" smtClean="0"/>
              <a:t>26-12-2023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D490A76-AE69-4793-AB4E-037596E899A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F32-0D54-45FF-BD6B-520313FBBF5D}" type="datetimeFigureOut">
              <a:rPr lang="en-IN" smtClean="0"/>
              <a:t>26-12-2023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0A76-AE69-4793-AB4E-037596E899A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F32-0D54-45FF-BD6B-520313FBBF5D}" type="datetimeFigureOut">
              <a:rPr lang="en-IN" smtClean="0"/>
              <a:t>26-12-2023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0A76-AE69-4793-AB4E-037596E899A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F32-0D54-45FF-BD6B-520313FBBF5D}" type="datetimeFigureOut">
              <a:rPr lang="en-IN" smtClean="0"/>
              <a:t>26-12-2023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0A76-AE69-4793-AB4E-037596E899A4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F32-0D54-45FF-BD6B-520313FBBF5D}" type="datetimeFigureOut">
              <a:rPr lang="en-IN" smtClean="0"/>
              <a:t>26-12-2023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0A76-AE69-4793-AB4E-037596E899A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F32-0D54-45FF-BD6B-520313FBBF5D}" type="datetimeFigureOut">
              <a:rPr lang="en-IN" smtClean="0"/>
              <a:t>26-12-2023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0A76-AE69-4793-AB4E-037596E899A4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F32-0D54-45FF-BD6B-520313FBBF5D}" type="datetimeFigureOut">
              <a:rPr lang="en-IN" smtClean="0"/>
              <a:t>26-12-2023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0A76-AE69-4793-AB4E-037596E899A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F32-0D54-45FF-BD6B-520313FBBF5D}" type="datetimeFigureOut">
              <a:rPr lang="en-IN" smtClean="0"/>
              <a:t>26-12-2023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0A76-AE69-4793-AB4E-037596E899A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F32-0D54-45FF-BD6B-520313FBBF5D}" type="datetimeFigureOut">
              <a:rPr lang="en-IN" smtClean="0"/>
              <a:t>26-12-2023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0A76-AE69-4793-AB4E-037596E899A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F32-0D54-45FF-BD6B-520313FBBF5D}" type="datetimeFigureOut">
              <a:rPr lang="en-IN" smtClean="0"/>
              <a:t>26-12-2023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0A76-AE69-4793-AB4E-037596E899A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F32-0D54-45FF-BD6B-520313FBBF5D}" type="datetimeFigureOut">
              <a:rPr lang="en-IN" smtClean="0"/>
              <a:t>26-12-2023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0A76-AE69-4793-AB4E-037596E899A4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F32-0D54-45FF-BD6B-520313FBBF5D}" type="datetimeFigureOut">
              <a:rPr lang="en-IN" smtClean="0"/>
              <a:t>26-12-2023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0A76-AE69-4793-AB4E-037596E899A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F32-0D54-45FF-BD6B-520313FBBF5D}" type="datetimeFigureOut">
              <a:rPr lang="en-IN" smtClean="0"/>
              <a:t>26-12-2023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0A76-AE69-4793-AB4E-037596E899A4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F32-0D54-45FF-BD6B-520313FBBF5D}" type="datetimeFigureOut">
              <a:rPr lang="en-IN" smtClean="0"/>
              <a:t>26-12-2023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0A76-AE69-4793-AB4E-037596E899A4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F32-0D54-45FF-BD6B-520313FBBF5D}" type="datetimeFigureOut">
              <a:rPr lang="en-IN" smtClean="0"/>
              <a:t>26-12-2023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0A76-AE69-4793-AB4E-037596E899A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F32-0D54-45FF-BD6B-520313FBBF5D}" type="datetimeFigureOut">
              <a:rPr lang="en-IN" smtClean="0"/>
              <a:t>26-12-2023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0A76-AE69-4793-AB4E-037596E899A4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DF32-0D54-45FF-BD6B-520313FBBF5D}" type="datetimeFigureOut">
              <a:rPr lang="en-IN" smtClean="0"/>
              <a:t>26-12-2023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0A76-AE69-4793-AB4E-037596E899A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88DF32-0D54-45FF-BD6B-520313FBBF5D}" type="datetimeFigureOut">
              <a:rPr lang="en-IN" smtClean="0"/>
              <a:t>26-12-2023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490A76-AE69-4793-AB4E-037596E899A4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1188" y="914401"/>
            <a:ext cx="7328848" cy="2743196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ym typeface="+mn-ea"/>
              </a:rPr>
              <a:t>Shahid</a:t>
            </a:r>
            <a:r>
              <a:rPr lang="en-US" sz="3200" b="1" dirty="0">
                <a:sym typeface="+mn-ea"/>
              </a:rPr>
              <a:t> </a:t>
            </a:r>
            <a:r>
              <a:rPr lang="en-US" sz="3200" b="1" dirty="0" err="1">
                <a:sym typeface="+mn-ea"/>
              </a:rPr>
              <a:t>Virpatni</a:t>
            </a:r>
            <a:r>
              <a:rPr lang="en-US" sz="3200" b="1" dirty="0">
                <a:sym typeface="+mn-ea"/>
              </a:rPr>
              <a:t> </a:t>
            </a:r>
            <a:r>
              <a:rPr lang="en-US" sz="3200" b="1" dirty="0" err="1">
                <a:sym typeface="+mn-ea"/>
              </a:rPr>
              <a:t>Laxmi</a:t>
            </a:r>
            <a:r>
              <a:rPr lang="en-US" sz="3200" b="1" dirty="0">
                <a:sym typeface="+mn-ea"/>
              </a:rPr>
              <a:t> </a:t>
            </a:r>
            <a:r>
              <a:rPr lang="en-US" sz="3200" b="1" dirty="0" err="1">
                <a:sym typeface="+mn-ea"/>
              </a:rPr>
              <a:t>Mahavidyalaya,Titave</a:t>
            </a:r>
            <a:r>
              <a:rPr lang="en-US" sz="3200" b="1" dirty="0">
                <a:sym typeface="+mn-ea"/>
              </a:rPr>
              <a:t/>
            </a:r>
            <a:br>
              <a:rPr lang="en-US" sz="3200" b="1" dirty="0">
                <a:sym typeface="+mn-ea"/>
              </a:rPr>
            </a:br>
            <a:r>
              <a:rPr lang="en-US" sz="3200" b="1" dirty="0">
                <a:sym typeface="+mn-ea"/>
              </a:rPr>
              <a:t>Department of Home </a:t>
            </a:r>
            <a:r>
              <a:rPr lang="en-US" sz="3200" b="1" dirty="0" smtClean="0">
                <a:sym typeface="+mn-ea"/>
              </a:rPr>
              <a:t>Science</a:t>
            </a:r>
            <a:br>
              <a:rPr lang="en-US" sz="3200" b="1" dirty="0" smtClean="0">
                <a:sym typeface="+mn-ea"/>
              </a:rPr>
            </a:br>
            <a:r>
              <a:rPr lang="en-US" sz="3200" b="1" dirty="0" smtClean="0">
                <a:sym typeface="+mn-ea"/>
              </a:rPr>
              <a:t>( </a:t>
            </a:r>
            <a:r>
              <a:rPr lang="en-US" sz="3200" b="1">
                <a:sym typeface="+mn-ea"/>
              </a:rPr>
              <a:t>Food </a:t>
            </a:r>
            <a:r>
              <a:rPr lang="en-US" sz="3200" b="1" smtClean="0">
                <a:sym typeface="+mn-ea"/>
              </a:rPr>
              <a:t>Science &amp; </a:t>
            </a:r>
            <a:r>
              <a:rPr lang="en-US" sz="3200" b="1" dirty="0">
                <a:sym typeface="+mn-ea"/>
              </a:rPr>
              <a:t>Nutrition</a:t>
            </a:r>
            <a:r>
              <a:rPr lang="en-US" sz="4000" b="1" dirty="0">
                <a:sym typeface="+mn-ea"/>
              </a:rPr>
              <a:t>)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1063" y="3657596"/>
            <a:ext cx="7629098" cy="2893329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          </a:t>
            </a:r>
            <a:r>
              <a:rPr lang="en-US" sz="1800" b="1" dirty="0" smtClean="0"/>
              <a:t>Class</a:t>
            </a:r>
            <a:r>
              <a:rPr lang="en-US" sz="1800" b="1" dirty="0"/>
              <a:t>: </a:t>
            </a:r>
            <a:r>
              <a:rPr lang="en-US" sz="1800" b="1" dirty="0" smtClean="0"/>
              <a:t>TY                                                                        </a:t>
            </a:r>
            <a:r>
              <a:rPr lang="en-US" sz="1800" b="1" dirty="0" err="1" smtClean="0"/>
              <a:t>Sem</a:t>
            </a:r>
            <a:r>
              <a:rPr lang="en-US" sz="1800" b="1" dirty="0" smtClean="0"/>
              <a:t>: V</a:t>
            </a:r>
            <a:endParaRPr lang="en-US" sz="1600" b="1" dirty="0" smtClean="0"/>
          </a:p>
          <a:p>
            <a:pPr algn="l"/>
            <a:r>
              <a:rPr lang="en-US" sz="1600" b="1" dirty="0"/>
              <a:t> </a:t>
            </a:r>
            <a:r>
              <a:rPr lang="en-US" sz="1600" b="1" dirty="0" smtClean="0"/>
              <a:t>                                                                                                                 </a:t>
            </a:r>
            <a:r>
              <a:rPr lang="en-US" sz="1200" b="1" dirty="0" smtClean="0"/>
              <a:t> </a:t>
            </a:r>
            <a:r>
              <a:rPr lang="en-US" sz="1600" b="1" dirty="0" smtClean="0"/>
              <a:t>Topic</a:t>
            </a:r>
            <a:r>
              <a:rPr lang="en-US" sz="1600" b="1" dirty="0"/>
              <a:t>: </a:t>
            </a:r>
            <a:r>
              <a:rPr lang="en-US" sz="1600" b="1" dirty="0" smtClean="0"/>
              <a:t>Obesity</a:t>
            </a:r>
            <a:endParaRPr lang="en-US" sz="2800" b="1" dirty="0"/>
          </a:p>
          <a:p>
            <a:pPr algn="r"/>
            <a:r>
              <a:rPr lang="en-US" sz="2800" b="1" dirty="0"/>
              <a:t>                                                                                                                           </a:t>
            </a:r>
            <a:r>
              <a:rPr lang="en-US" sz="1800" b="1" dirty="0" smtClean="0"/>
              <a:t>Presented </a:t>
            </a:r>
            <a:r>
              <a:rPr lang="en-US" sz="1800" b="1" dirty="0"/>
              <a:t>By: Mrs. Poonam S. </a:t>
            </a:r>
            <a:r>
              <a:rPr lang="en-US" sz="1800" b="1" dirty="0" err="1"/>
              <a:t>Shinde</a:t>
            </a:r>
            <a:endParaRPr lang="en-US" sz="1800" b="1" dirty="0"/>
          </a:p>
          <a:p>
            <a:pPr algn="r"/>
            <a:endParaRPr lang="en-IN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177800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IN" sz="4400" dirty="0">
                <a:solidFill>
                  <a:srgbClr val="FF0000"/>
                </a:solidFill>
              </a:rPr>
              <a:t>Definition</a:t>
            </a:r>
            <a:r>
              <a:rPr lang="en-IN" sz="4000" dirty="0">
                <a:solidFill>
                  <a:srgbClr val="FF0000"/>
                </a:solidFill>
              </a:rPr>
              <a:t>:-</a:t>
            </a:r>
          </a:p>
          <a:p>
            <a:pPr marL="0" indent="0">
              <a:buNone/>
            </a:pPr>
            <a:r>
              <a:rPr lang="en-IN" sz="4000" dirty="0">
                <a:solidFill>
                  <a:srgbClr val="FF0000"/>
                </a:solidFill>
              </a:rPr>
              <a:t>            </a:t>
            </a:r>
          </a:p>
          <a:p>
            <a:pPr marL="0" indent="0">
              <a:buNone/>
            </a:pPr>
            <a:r>
              <a:rPr lang="en-IN" sz="4000" dirty="0">
                <a:solidFill>
                  <a:srgbClr val="FF0000"/>
                </a:solidFill>
              </a:rPr>
              <a:t>                        </a:t>
            </a:r>
            <a:r>
              <a:rPr lang="en-IN" sz="4000" dirty="0"/>
              <a:t>Obesity is a state in which there is a generalised accumulation of excess adipose tissue in the body leading to more than 20% of the desirable weight.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dirty="0"/>
              <a:t> </a:t>
            </a:r>
            <a:r>
              <a:rPr lang="en-IN" sz="6000" dirty="0">
                <a:highlight>
                  <a:srgbClr val="FFFF00"/>
                </a:highlight>
              </a:rPr>
              <a:t>Types of 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IN" dirty="0"/>
          </a:p>
          <a:p>
            <a:endParaRPr lang="en-IN" dirty="0"/>
          </a:p>
          <a:p>
            <a:r>
              <a:rPr lang="en-IN" sz="4000" dirty="0"/>
              <a:t>1. Juvenile Onset Obesity</a:t>
            </a:r>
          </a:p>
          <a:p>
            <a:endParaRPr lang="en-IN" sz="4000" dirty="0"/>
          </a:p>
          <a:p>
            <a:r>
              <a:rPr lang="en-IN" sz="4000" dirty="0"/>
              <a:t>2. Adult-Onset Obesity</a:t>
            </a:r>
          </a:p>
          <a:p>
            <a:pPr marL="0" indent="0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dirty="0"/>
              <a:t>  </a:t>
            </a:r>
            <a:r>
              <a:rPr lang="en-IN" sz="5400" dirty="0">
                <a:highlight>
                  <a:srgbClr val="00FF00"/>
                </a:highlight>
              </a:rPr>
              <a:t>Grades Of 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IN" dirty="0"/>
          </a:p>
          <a:p>
            <a:r>
              <a:rPr lang="en-IN" sz="3600" dirty="0"/>
              <a:t>Grade I Obesity - BMI more than 25 but less than 29.9</a:t>
            </a:r>
          </a:p>
          <a:p>
            <a:endParaRPr lang="en-IN" sz="3600" dirty="0"/>
          </a:p>
          <a:p>
            <a:r>
              <a:rPr lang="en-IN" sz="3600" dirty="0"/>
              <a:t>Grade II Obesity – BMI is between 30-39.9</a:t>
            </a:r>
          </a:p>
          <a:p>
            <a:endParaRPr lang="en-IN" sz="3600" dirty="0"/>
          </a:p>
          <a:p>
            <a:r>
              <a:rPr lang="en-IN" sz="3600" dirty="0"/>
              <a:t>Grade III Obesity – BMI is above 40</a:t>
            </a:r>
          </a:p>
          <a:p>
            <a:endParaRPr lang="en-IN" sz="3600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dirty="0">
                <a:solidFill>
                  <a:srgbClr val="00B0F0"/>
                </a:solidFill>
              </a:rPr>
              <a:t>     Theories Of 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IN" dirty="0"/>
          </a:p>
          <a:p>
            <a:endParaRPr lang="en-IN" dirty="0"/>
          </a:p>
          <a:p>
            <a:r>
              <a:rPr lang="en-IN" sz="3600" dirty="0"/>
              <a:t>1) Fat cell theory</a:t>
            </a:r>
          </a:p>
          <a:p>
            <a:pPr marL="0" indent="0">
              <a:buNone/>
            </a:pPr>
            <a:endParaRPr lang="en-IN" sz="3600" dirty="0"/>
          </a:p>
          <a:p>
            <a:endParaRPr lang="en-IN" sz="3600" dirty="0"/>
          </a:p>
          <a:p>
            <a:r>
              <a:rPr lang="en-IN" sz="3600" dirty="0"/>
              <a:t>2) Set point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dirty="0"/>
              <a:t>   </a:t>
            </a:r>
            <a:r>
              <a:rPr lang="en-IN" sz="5400" dirty="0">
                <a:highlight>
                  <a:srgbClr val="C0C0C0"/>
                </a:highlight>
              </a:rPr>
              <a:t>Causes of 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Genetic factors</a:t>
            </a:r>
          </a:p>
          <a:p>
            <a:r>
              <a:rPr lang="en-IN" dirty="0"/>
              <a:t>Age &amp; sex</a:t>
            </a:r>
          </a:p>
          <a:p>
            <a:r>
              <a:rPr lang="en-IN" dirty="0"/>
              <a:t>Eating habits</a:t>
            </a:r>
          </a:p>
          <a:p>
            <a:r>
              <a:rPr lang="en-IN" dirty="0"/>
              <a:t>Physical activity</a:t>
            </a:r>
          </a:p>
          <a:p>
            <a:r>
              <a:rPr lang="en-IN" dirty="0"/>
              <a:t>Stress</a:t>
            </a:r>
          </a:p>
          <a:p>
            <a:r>
              <a:rPr lang="en-IN" dirty="0"/>
              <a:t>Endocrine factor</a:t>
            </a:r>
          </a:p>
          <a:p>
            <a:r>
              <a:rPr lang="en-IN" dirty="0"/>
              <a:t>Trauma</a:t>
            </a:r>
          </a:p>
          <a:p>
            <a:r>
              <a:rPr lang="en-IN" dirty="0"/>
              <a:t>Prosperity &amp; Civilisation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highlight>
                  <a:srgbClr val="00FFFF"/>
                </a:highlight>
              </a:rPr>
              <a:t> Assessment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Body weight</a:t>
            </a:r>
          </a:p>
          <a:p>
            <a:r>
              <a:rPr lang="en-IN" dirty="0"/>
              <a:t>Body mass index</a:t>
            </a:r>
          </a:p>
          <a:p>
            <a:r>
              <a:rPr lang="en-IN" dirty="0"/>
              <a:t>Waist circumference</a:t>
            </a:r>
          </a:p>
          <a:p>
            <a:r>
              <a:rPr lang="en-IN" dirty="0"/>
              <a:t>Measurement of body fat</a:t>
            </a:r>
          </a:p>
          <a:p>
            <a:r>
              <a:rPr lang="en-IN" dirty="0"/>
              <a:t>Ponderal Index</a:t>
            </a:r>
          </a:p>
          <a:p>
            <a:r>
              <a:rPr lang="en-IN" dirty="0"/>
              <a:t>Waist to hip ratio</a:t>
            </a:r>
          </a:p>
          <a:p>
            <a:r>
              <a:rPr lang="en-IN" dirty="0" err="1"/>
              <a:t>Broka’s</a:t>
            </a:r>
            <a:r>
              <a:rPr lang="en-IN" dirty="0"/>
              <a:t> 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8800" dirty="0">
                <a:solidFill>
                  <a:srgbClr val="00B0F0"/>
                </a:solidFill>
              </a:rPr>
              <a:t>      </a:t>
            </a:r>
            <a:r>
              <a:rPr lang="en-IN" sz="8800" dirty="0" smtClean="0">
                <a:solidFill>
                  <a:srgbClr val="00B0F0"/>
                </a:solidFill>
              </a:rPr>
              <a:t>Thank </a:t>
            </a:r>
            <a:r>
              <a:rPr lang="en-IN" sz="8800" dirty="0">
                <a:solidFill>
                  <a:srgbClr val="00B0F0"/>
                </a:solidFill>
              </a:rPr>
              <a:t>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166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Shahid Virpatni Laxmi Mahavidyalaya,Titave Department of Home Science ( Food Science &amp; Nutrition)</vt:lpstr>
      <vt:lpstr>                     Obesity</vt:lpstr>
      <vt:lpstr> Types of Obesity</vt:lpstr>
      <vt:lpstr>  Grades Of Obesity</vt:lpstr>
      <vt:lpstr>     Theories Of Obesity</vt:lpstr>
      <vt:lpstr>   Causes of Obesity</vt:lpstr>
      <vt:lpstr> Assessment Techniques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 Therapy</dc:title>
  <dc:creator>Family</dc:creator>
  <cp:lastModifiedBy>Microsoft account</cp:lastModifiedBy>
  <cp:revision>7</cp:revision>
  <cp:lastPrinted>2023-12-26T04:34:32Z</cp:lastPrinted>
  <dcterms:created xsi:type="dcterms:W3CDTF">2023-10-27T07:19:00Z</dcterms:created>
  <dcterms:modified xsi:type="dcterms:W3CDTF">2023-12-26T04:35:16Z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A0C7D211A9864C70824DD50C32F4EABC_12</vt:lpwstr>
  </property>
  <property fmtid="{D5CDD505-2E9C-101B-9397-08002B2CF9AE}" pid="3" name="KSOProductBuildVer">
    <vt:lpwstr>1033-12.2.0.13266</vt:lpwstr>
  </property>
</Properties>
</file>