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876" y="-1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endParaRPr lang="en-US"/>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endParaRPr lang="en-US"/>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endParaRPr lang="en-US"/>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0"/>
            <a:ext cx="11277600" cy="3505200"/>
          </a:xfrm>
        </p:spPr>
        <p:txBody>
          <a:bodyPr>
            <a:normAutofit fontScale="90000"/>
          </a:bodyPr>
          <a:lstStyle/>
          <a:p>
            <a:pPr algn="ctr"/>
            <a:r>
              <a:rPr lang="en-US" sz="4800" b="1" dirty="0" err="1" smtClean="0">
                <a:latin typeface="Times New Roman" panose="02020603050405020304" pitchFamily="18" charset="0"/>
                <a:cs typeface="Times New Roman" panose="02020603050405020304" pitchFamily="18" charset="0"/>
              </a:rPr>
              <a:t>Shahid</a:t>
            </a:r>
            <a:r>
              <a:rPr lang="en-US" sz="4800" b="1" dirty="0" smtClean="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Virpatni</a:t>
            </a:r>
            <a:r>
              <a:rPr lang="en-US" sz="4800" b="1" dirty="0">
                <a:latin typeface="Times New Roman" panose="02020603050405020304" pitchFamily="18" charset="0"/>
                <a:cs typeface="Times New Roman" panose="02020603050405020304" pitchFamily="18" charset="0"/>
              </a:rPr>
              <a:t> Lakshmi </a:t>
            </a:r>
            <a:r>
              <a:rPr lang="en-US" sz="4800" b="1" dirty="0" err="1">
                <a:latin typeface="Times New Roman" panose="02020603050405020304" pitchFamily="18" charset="0"/>
                <a:cs typeface="Times New Roman" panose="02020603050405020304" pitchFamily="18" charset="0"/>
              </a:rPr>
              <a:t>Mahavidyalaya</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Titave</a:t>
            </a:r>
            <a:br>
              <a:rPr lang="en-US" sz="4800" b="1" dirty="0">
                <a:latin typeface="Times New Roman" panose="02020603050405020304" pitchFamily="18" charset="0"/>
                <a:cs typeface="Times New Roman" panose="02020603050405020304" pitchFamily="18" charset="0"/>
              </a:rPr>
            </a:br>
            <a:r>
              <a:rPr lang="en-US" sz="4800" b="1" dirty="0">
                <a:latin typeface="Times New Roman" panose="02020603050405020304" pitchFamily="18" charset="0"/>
                <a:cs typeface="Times New Roman" panose="02020603050405020304" pitchFamily="18" charset="0"/>
              </a:rPr>
              <a:t>Department of Home Science ( Food Science &amp; Nutrition) </a:t>
            </a:r>
            <a:br>
              <a:rPr lang="en-US" sz="4800" b="1" dirty="0">
                <a:latin typeface="Times New Roman" panose="02020603050405020304" pitchFamily="18" charset="0"/>
                <a:cs typeface="Times New Roman" panose="02020603050405020304" pitchFamily="18" charset="0"/>
              </a:rPr>
            </a:br>
            <a:r>
              <a:rPr lang="en-US" altLang="en-US" sz="4800" b="1" dirty="0">
                <a:latin typeface="Times New Roman" panose="02020603050405020304" pitchFamily="18" charset="0"/>
                <a:cs typeface="Times New Roman" panose="02020603050405020304" pitchFamily="18" charset="0"/>
              </a:rPr>
              <a:t>Class : SY                                    </a:t>
            </a:r>
            <a:r>
              <a:rPr lang="en-US" altLang="en-US" sz="4800" b="1" dirty="0" err="1">
                <a:latin typeface="Times New Roman" panose="02020603050405020304" pitchFamily="18" charset="0"/>
                <a:cs typeface="Times New Roman" panose="02020603050405020304" pitchFamily="18" charset="0"/>
              </a:rPr>
              <a:t>Sem:</a:t>
            </a:r>
            <a:r>
              <a:rPr lang="en-US" altLang="en-US" sz="4800" b="1" dirty="0">
                <a:latin typeface="Times New Roman" panose="02020603050405020304" pitchFamily="18" charset="0"/>
                <a:cs typeface="Times New Roman" panose="02020603050405020304" pitchFamily="18" charset="0"/>
              </a:rPr>
              <a:t> IV</a:t>
            </a:r>
            <a:endParaRPr lang="en-US" sz="48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752600" y="4572000"/>
            <a:ext cx="9906000" cy="1732544"/>
          </a:xfrm>
        </p:spPr>
        <p:txBody>
          <a:bodyPr>
            <a:normAutofit fontScale="85000" lnSpcReduction="20000"/>
          </a:bodyPr>
          <a:lstStyle/>
          <a:p>
            <a:r>
              <a:rPr lang="en-IN" sz="2400" b="1" dirty="0" smtClean="0">
                <a:latin typeface="Times New Roman" panose="02020603050405020304" pitchFamily="18" charset="0"/>
                <a:cs typeface="Times New Roman" panose="02020603050405020304" pitchFamily="18" charset="0"/>
              </a:rPr>
              <a:t>                                                          </a:t>
            </a:r>
            <a:endParaRPr lang="en-IN" sz="2400" b="1" dirty="0" smtClean="0">
              <a:latin typeface="Times New Roman" panose="02020603050405020304" pitchFamily="18" charset="0"/>
              <a:cs typeface="Times New Roman" panose="02020603050405020304" pitchFamily="18" charset="0"/>
            </a:endParaRPr>
          </a:p>
          <a:p>
            <a:pPr algn="just"/>
            <a:r>
              <a:rPr lang="en-IN" sz="4100" b="1" dirty="0" smtClean="0">
                <a:latin typeface="Times New Roman" panose="02020603050405020304" pitchFamily="18" charset="0"/>
                <a:cs typeface="Times New Roman" panose="02020603050405020304" pitchFamily="18" charset="0"/>
              </a:rPr>
              <a:t>Topic : </a:t>
            </a:r>
            <a:r>
              <a:rPr lang="en-US" sz="4100" b="1" dirty="0">
                <a:latin typeface="Times New Roman" panose="02020603050405020304" pitchFamily="18" charset="0"/>
                <a:cs typeface="Times New Roman" panose="02020603050405020304" pitchFamily="18" charset="0"/>
              </a:rPr>
              <a:t>Production of alcohols </a:t>
            </a:r>
            <a:r>
              <a:rPr lang="en-US" sz="4100" b="1" dirty="0" smtClean="0">
                <a:latin typeface="Times New Roman" panose="02020603050405020304" pitchFamily="18" charset="0"/>
                <a:cs typeface="Times New Roman" panose="02020603050405020304" pitchFamily="18" charset="0"/>
              </a:rPr>
              <a:t>and organic </a:t>
            </a:r>
            <a:r>
              <a:rPr lang="en-US" sz="4100" b="1" dirty="0">
                <a:latin typeface="Times New Roman" panose="02020603050405020304" pitchFamily="18" charset="0"/>
                <a:cs typeface="Times New Roman" panose="02020603050405020304" pitchFamily="18" charset="0"/>
              </a:rPr>
              <a:t>acids</a:t>
            </a:r>
            <a:endParaRPr lang="en-IN" sz="4100" b="1" dirty="0">
              <a:latin typeface="Times New Roman" panose="02020603050405020304" pitchFamily="18" charset="0"/>
              <a:cs typeface="Times New Roman" panose="02020603050405020304" pitchFamily="18" charset="0"/>
            </a:endParaRPr>
          </a:p>
          <a:p>
            <a:endParaRPr lang="en-IN" sz="2400" b="1" dirty="0" smtClean="0">
              <a:latin typeface="Times New Roman" panose="02020603050405020304" pitchFamily="18" charset="0"/>
              <a:cs typeface="Times New Roman" panose="02020603050405020304" pitchFamily="18" charset="0"/>
            </a:endParaRPr>
          </a:p>
          <a:p>
            <a:r>
              <a:rPr lang="en-IN" sz="2400" b="1" dirty="0">
                <a:latin typeface="Times New Roman" panose="02020603050405020304" pitchFamily="18" charset="0"/>
                <a:cs typeface="Times New Roman" panose="02020603050405020304" pitchFamily="18" charset="0"/>
              </a:rPr>
              <a:t> </a:t>
            </a:r>
            <a:r>
              <a:rPr lang="en-IN" sz="2400" b="1" dirty="0" smtClean="0">
                <a:latin typeface="Times New Roman" panose="02020603050405020304" pitchFamily="18" charset="0"/>
                <a:cs typeface="Times New Roman" panose="02020603050405020304" pitchFamily="18" charset="0"/>
              </a:rPr>
              <a:t>                                                                                 </a:t>
            </a:r>
            <a:r>
              <a:rPr lang="en-IN" sz="2400" b="1" dirty="0" smtClean="0">
                <a:latin typeface="Times New Roman" panose="02020603050405020304" pitchFamily="18" charset="0"/>
                <a:cs typeface="Times New Roman" panose="02020603050405020304" pitchFamily="18" charset="0"/>
              </a:rPr>
              <a:t>Presented </a:t>
            </a:r>
            <a:r>
              <a:rPr lang="en-IN" sz="2400" b="1" dirty="0" smtClean="0">
                <a:latin typeface="Times New Roman" panose="02020603050405020304" pitchFamily="18" charset="0"/>
                <a:cs typeface="Times New Roman" panose="02020603050405020304" pitchFamily="18" charset="0"/>
              </a:rPr>
              <a:t>by : </a:t>
            </a:r>
            <a:r>
              <a:rPr lang="en-IN" sz="2400" b="1" dirty="0" smtClean="0">
                <a:latin typeface="Times New Roman" panose="02020603050405020304" pitchFamily="18" charset="0"/>
                <a:cs typeface="Times New Roman" panose="02020603050405020304" pitchFamily="18" charset="0"/>
              </a:rPr>
              <a:t> </a:t>
            </a:r>
            <a:r>
              <a:rPr lang="en-IN" sz="2400" b="1" dirty="0" err="1" smtClean="0">
                <a:latin typeface="Times New Roman" panose="02020603050405020304" pitchFamily="18" charset="0"/>
                <a:cs typeface="Times New Roman" panose="02020603050405020304" pitchFamily="18" charset="0"/>
              </a:rPr>
              <a:t>Miss.Gayatri</a:t>
            </a:r>
            <a:r>
              <a:rPr lang="en-IN" sz="2400" b="1" dirty="0" smtClean="0">
                <a:latin typeface="Times New Roman" panose="02020603050405020304" pitchFamily="18" charset="0"/>
                <a:cs typeface="Times New Roman" panose="02020603050405020304" pitchFamily="18" charset="0"/>
              </a:rPr>
              <a:t>. M. </a:t>
            </a:r>
            <a:r>
              <a:rPr lang="en-IN" sz="2400" b="1" dirty="0" err="1" smtClean="0">
                <a:latin typeface="Times New Roman" panose="02020603050405020304" pitchFamily="18" charset="0"/>
                <a:cs typeface="Times New Roman" panose="02020603050405020304" pitchFamily="18" charset="0"/>
              </a:rPr>
              <a:t>Patil</a:t>
            </a:r>
            <a:endParaRPr lang="en-IN"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184576" y="2523529"/>
            <a:ext cx="1828800" cy="1828800"/>
          </a:xfrm>
          <a:prstGeom prst="rect">
            <a:avLst/>
          </a:prstGeom>
          <a:noFill/>
        </p:spPr>
        <p:txBody>
          <a:bodyPr wrap="square" rtlCol="0">
            <a:spAutoFit/>
          </a:bodyPr>
          <a:lstStyle/>
          <a:p>
            <a:pPr algn="l"/>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533400"/>
            <a:ext cx="8911687" cy="1280890"/>
          </a:xfrm>
        </p:spPr>
        <p:txBody>
          <a:bodyPr/>
          <a:lstStyle/>
          <a:p>
            <a:r>
              <a:rPr lang="en-IN" b="1" dirty="0">
                <a:latin typeface="Times New Roman" panose="02020603050405020304" pitchFamily="18" charset="0"/>
                <a:cs typeface="Times New Roman" panose="02020603050405020304" pitchFamily="18" charset="0"/>
              </a:rPr>
              <a:t>Lactic acid</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IN" dirty="0">
                <a:latin typeface="Times New Roman" panose="02020603050405020304" pitchFamily="18" charset="0"/>
                <a:cs typeface="Times New Roman" panose="02020603050405020304" pitchFamily="18" charset="0"/>
              </a:rPr>
              <a:t>The isolation of lactic acid from milk was done in 1798.It was the first organic acid produced by microorganisms in 1880. Today lactic acid is competitively  produced both by microbiological and chemical methods. </a:t>
            </a:r>
            <a:endParaRPr lang="en-IN" dirty="0">
              <a:latin typeface="Times New Roman" panose="02020603050405020304" pitchFamily="18" charset="0"/>
              <a:cs typeface="Times New Roman" panose="02020603050405020304" pitchFamily="18" charset="0"/>
            </a:endParaRPr>
          </a:p>
          <a:p>
            <a:pPr marL="0" indent="0">
              <a:buNone/>
            </a:pPr>
            <a:r>
              <a:rPr lang="en-IN" dirty="0">
                <a:latin typeface="Times New Roman" panose="02020603050405020304" pitchFamily="18" charset="0"/>
                <a:cs typeface="Times New Roman" panose="02020603050405020304" pitchFamily="18" charset="0"/>
              </a:rPr>
              <a:t>        </a:t>
            </a:r>
            <a:r>
              <a:rPr lang="en-IN" sz="2400" b="1" dirty="0">
                <a:latin typeface="Times New Roman" panose="02020603050405020304" pitchFamily="18" charset="0"/>
                <a:cs typeface="Times New Roman" panose="02020603050405020304" pitchFamily="18" charset="0"/>
              </a:rPr>
              <a:t>Production process of lactic acid:</a:t>
            </a:r>
            <a:endParaRPr lang="en-IN" sz="2400" b="1"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 The fermentation medium contains 12-15 %  of glucose, nitrogen and phosphate containing salts and micronutrients.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The process is carried out at pH 5.5-6.5 and temperature 45-50 for about 75 hours.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Generally, the strains operating at higher temperature (45-60) are </a:t>
            </a:r>
            <a:r>
              <a:rPr lang="en-IN" dirty="0" err="1">
                <a:latin typeface="Times New Roman" panose="02020603050405020304" pitchFamily="18" charset="0"/>
                <a:cs typeface="Times New Roman" panose="02020603050405020304" pitchFamily="18" charset="0"/>
              </a:rPr>
              <a:t>perfered</a:t>
            </a:r>
            <a:r>
              <a:rPr lang="en-IN" dirty="0">
                <a:latin typeface="Times New Roman" panose="02020603050405020304" pitchFamily="18" charset="0"/>
                <a:cs typeface="Times New Roman" panose="02020603050405020304" pitchFamily="18" charset="0"/>
              </a:rPr>
              <a:t>, since it reduce the need for medium sterilization.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As  the lactic acid is produced, it has to be removed since it is toxic to the organisms. This can achieved either  by a continuous culture technique or by removal of lactic acid by elector dialysis. </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3940" y="624110"/>
            <a:ext cx="8911687" cy="1280890"/>
          </a:xfrm>
        </p:spPr>
        <p:txBody>
          <a:bodyPr/>
          <a:lstStyle/>
          <a:p>
            <a:r>
              <a:rPr lang="en-IN" b="1" dirty="0">
                <a:latin typeface="Times New Roman" panose="02020603050405020304" pitchFamily="18" charset="0"/>
                <a:cs typeface="Times New Roman" panose="02020603050405020304" pitchFamily="18" charset="0"/>
              </a:rPr>
              <a:t>Acetic acid</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IN" dirty="0">
                <a:latin typeface="Times New Roman" panose="02020603050405020304" pitchFamily="18" charset="0"/>
                <a:cs typeface="Times New Roman" panose="02020603050405020304" pitchFamily="18" charset="0"/>
              </a:rPr>
              <a:t>The production of acetic acid, in form of vinegar (used as a refreshing drinking), from alcoholic liquids . </a:t>
            </a:r>
            <a:endParaRPr lang="en-IN" dirty="0">
              <a:latin typeface="Times New Roman" panose="02020603050405020304" pitchFamily="18" charset="0"/>
              <a:cs typeface="Times New Roman" panose="02020603050405020304" pitchFamily="18" charset="0"/>
            </a:endParaRPr>
          </a:p>
          <a:p>
            <a:pPr marL="0" indent="0">
              <a:buNone/>
            </a:pPr>
            <a:r>
              <a:rPr lang="en-IN" dirty="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Production process of acetic acid:</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For every molecule of ethanol  oxides, one molecule  of acetic acid is produced.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Thus high- yielding strains  can produce 11-12 % acetic acid  from 12% of alcohol.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For optimal production adequate supply oxygen is  very essential.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Insufficient O2, coupled with high concentration of alcohol and acetic acid result in the death of microorganisms.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Surface fermentation or submerged fer6 process can be carried out to produce acetic acid. </a:t>
            </a:r>
            <a:endParaRPr lang="en-IN" dirty="0">
              <a:latin typeface="Times New Roman" panose="02020603050405020304" pitchFamily="18" charset="0"/>
              <a:cs typeface="Times New Roman" panose="02020603050405020304" pitchFamily="18" charset="0"/>
            </a:endParaRPr>
          </a:p>
          <a:p>
            <a:endParaRPr lang="en-IN" dirty="0"/>
          </a:p>
          <a:p>
            <a:pPr marL="0" indent="0">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457200"/>
            <a:ext cx="7379096" cy="1072531"/>
          </a:xfrm>
        </p:spPr>
        <p:txBody>
          <a:bodyPr/>
          <a:lstStyle/>
          <a:p>
            <a:r>
              <a:rPr lang="en-IN" b="1" dirty="0">
                <a:latin typeface="Times New Roman" panose="02020603050405020304" pitchFamily="18" charset="0"/>
                <a:cs typeface="Times New Roman" panose="02020603050405020304" pitchFamily="18" charset="0"/>
              </a:rPr>
              <a:t>Production of alcohols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r>
              <a:rPr lang="en-IN" sz="2400" dirty="0">
                <a:latin typeface="Times New Roman" panose="02020603050405020304" pitchFamily="18" charset="0"/>
                <a:cs typeface="Times New Roman" panose="02020603050405020304" pitchFamily="18" charset="0"/>
              </a:rPr>
              <a:t>Alcohol are vital industrially and commercially.</a:t>
            </a:r>
            <a:endParaRPr lang="en-IN" sz="2400" dirty="0">
              <a:latin typeface="Times New Roman" panose="02020603050405020304" pitchFamily="18" charset="0"/>
              <a:cs typeface="Times New Roman" panose="02020603050405020304" pitchFamily="18" charset="0"/>
            </a:endParaRPr>
          </a:p>
          <a:p>
            <a:r>
              <a:rPr lang="en-IN" sz="2400" dirty="0" err="1">
                <a:latin typeface="Times New Roman" panose="02020603050405020304" pitchFamily="18" charset="0"/>
                <a:cs typeface="Times New Roman" panose="02020603050405020304" pitchFamily="18" charset="0"/>
              </a:rPr>
              <a:t>Commerical</a:t>
            </a:r>
            <a:r>
              <a:rPr lang="en-IN" sz="2400" dirty="0">
                <a:latin typeface="Times New Roman" panose="02020603050405020304" pitchFamily="18" charset="0"/>
                <a:cs typeface="Times New Roman" panose="02020603050405020304" pitchFamily="18" charset="0"/>
              </a:rPr>
              <a:t> alcohol includes methanol, ethanol, Isopropanol, and ethylene glycol. </a:t>
            </a:r>
            <a:endParaRPr lang="en-IN" sz="2400" dirty="0">
              <a:latin typeface="Times New Roman" panose="02020603050405020304" pitchFamily="18" charset="0"/>
              <a:cs typeface="Times New Roman" panose="02020603050405020304" pitchFamily="18" charset="0"/>
            </a:endParaRPr>
          </a:p>
          <a:p>
            <a:r>
              <a:rPr lang="en-IN" sz="2400" dirty="0">
                <a:latin typeface="Times New Roman" panose="02020603050405020304" pitchFamily="18" charset="0"/>
                <a:cs typeface="Times New Roman" panose="02020603050405020304" pitchFamily="18" charset="0"/>
              </a:rPr>
              <a:t>Ethanol is used as a solvent as a fuel  additive, in medicines  , lotions. </a:t>
            </a:r>
            <a:endParaRPr lang="en-IN" sz="2400" dirty="0">
              <a:latin typeface="Times New Roman" panose="02020603050405020304" pitchFamily="18" charset="0"/>
              <a:cs typeface="Times New Roman" panose="02020603050405020304" pitchFamily="18" charset="0"/>
            </a:endParaRPr>
          </a:p>
          <a:p>
            <a:r>
              <a:rPr lang="en-IN" sz="2400" dirty="0">
                <a:latin typeface="Times New Roman" panose="02020603050405020304" pitchFamily="18" charset="0"/>
                <a:cs typeface="Times New Roman" panose="02020603050405020304" pitchFamily="18" charset="0"/>
              </a:rPr>
              <a:t>Fermentation is a chemical breakdown of a </a:t>
            </a:r>
            <a:r>
              <a:rPr lang="en-IN" sz="2400" dirty="0" err="1">
                <a:latin typeface="Times New Roman" panose="02020603050405020304" pitchFamily="18" charset="0"/>
                <a:cs typeface="Times New Roman" panose="02020603050405020304" pitchFamily="18" charset="0"/>
              </a:rPr>
              <a:t>substancrs</a:t>
            </a:r>
            <a:r>
              <a:rPr lang="en-IN" sz="2400" dirty="0">
                <a:latin typeface="Times New Roman" panose="02020603050405020304" pitchFamily="18" charset="0"/>
                <a:cs typeface="Times New Roman" panose="02020603050405020304" pitchFamily="18" charset="0"/>
              </a:rPr>
              <a:t>  by bacteria, yeast or other microorganisms. </a:t>
            </a:r>
            <a:endParaRPr lang="en-IN" sz="2400" dirty="0">
              <a:latin typeface="Times New Roman" panose="02020603050405020304" pitchFamily="18" charset="0"/>
              <a:cs typeface="Times New Roman" panose="02020603050405020304" pitchFamily="18" charset="0"/>
            </a:endParaRPr>
          </a:p>
          <a:p>
            <a:r>
              <a:rPr lang="en-IN" sz="2400" dirty="0">
                <a:latin typeface="Times New Roman" panose="02020603050405020304" pitchFamily="18" charset="0"/>
                <a:cs typeface="Times New Roman" panose="02020603050405020304" pitchFamily="18" charset="0"/>
              </a:rPr>
              <a:t>The fermentation of carbohydrates in to alcohol  is one of the oldest process of fermentation. The fermentation start by mixing source of sugar, yeast, water and  then allowing yeast to act in oxygen free  environment. </a:t>
            </a:r>
            <a:endParaRPr lang="en-IN"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381000"/>
            <a:ext cx="6218237" cy="1340421"/>
          </a:xfrm>
        </p:spPr>
        <p:txBody>
          <a:bodyPr/>
          <a:lstStyle/>
          <a:p>
            <a:r>
              <a:rPr lang="en-IN" b="1" dirty="0">
                <a:latin typeface="Times New Roman" panose="02020603050405020304" pitchFamily="18" charset="0"/>
                <a:cs typeface="Times New Roman" panose="02020603050405020304" pitchFamily="18" charset="0"/>
              </a:rPr>
              <a:t>Procedure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38300" y="1540189"/>
            <a:ext cx="8915400" cy="3777622"/>
          </a:xfrm>
        </p:spPr>
        <p:txBody>
          <a:bodyPr/>
          <a:lstStyle/>
          <a:p>
            <a:r>
              <a:rPr lang="en-IN" dirty="0">
                <a:latin typeface="Times New Roman" panose="02020603050405020304" pitchFamily="18" charset="0"/>
                <a:cs typeface="Times New Roman" panose="02020603050405020304" pitchFamily="18" charset="0"/>
              </a:rPr>
              <a:t>Commercially fermentation is the initial step for production of wine, beer, cider. </a:t>
            </a:r>
            <a:endParaRPr lang="en-IN" dirty="0">
              <a:latin typeface="Times New Roman" panose="02020603050405020304" pitchFamily="18" charset="0"/>
              <a:cs typeface="Times New Roman" panose="02020603050405020304" pitchFamily="18" charset="0"/>
            </a:endParaRPr>
          </a:p>
          <a:p>
            <a:pPr marL="0" indent="0">
              <a:buNone/>
            </a:pPr>
            <a:r>
              <a:rPr lang="en-IN" sz="2800" dirty="0">
                <a:latin typeface="Times New Roman" panose="02020603050405020304" pitchFamily="18" charset="0"/>
                <a:cs typeface="Times New Roman" panose="02020603050405020304" pitchFamily="18" charset="0"/>
              </a:rPr>
              <a:t> </a:t>
            </a:r>
            <a:r>
              <a:rPr lang="en-IN" sz="2400" b="1" dirty="0">
                <a:latin typeface="Times New Roman" panose="02020603050405020304" pitchFamily="18" charset="0"/>
                <a:cs typeface="Times New Roman" panose="02020603050405020304" pitchFamily="18" charset="0"/>
              </a:rPr>
              <a:t>Ethanol Fermentation </a:t>
            </a:r>
            <a:r>
              <a:rPr lang="en-IN" sz="2400" dirty="0">
                <a:latin typeface="Times New Roman" panose="02020603050405020304" pitchFamily="18" charset="0"/>
                <a:cs typeface="Times New Roman" panose="02020603050405020304" pitchFamily="18" charset="0"/>
              </a:rPr>
              <a:t>:</a:t>
            </a:r>
            <a:endParaRPr lang="en-IN" sz="2400" dirty="0">
              <a:latin typeface="Times New Roman" panose="02020603050405020304" pitchFamily="18" charset="0"/>
              <a:cs typeface="Times New Roman" panose="02020603050405020304" pitchFamily="18" charset="0"/>
            </a:endParaRPr>
          </a:p>
          <a:p>
            <a:r>
              <a:rPr lang="en-IN" sz="2400"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Ethanol fermentation is a biological process that converts sugar such as  glucose/ sucrose into  cellular energy, producing ethanol and  Co2  as by – products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Fermentation is the process  where yeasts  breakdown into  alcohol and carbon dioxide.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For  fermentation process  yeast such as  saccharomyces </a:t>
            </a:r>
            <a:r>
              <a:rPr lang="en-IN" dirty="0" err="1">
                <a:latin typeface="Times New Roman" panose="02020603050405020304" pitchFamily="18" charset="0"/>
                <a:cs typeface="Times New Roman" panose="02020603050405020304" pitchFamily="18" charset="0"/>
              </a:rPr>
              <a:t>cerevisae</a:t>
            </a:r>
            <a:r>
              <a:rPr lang="en-IN" dirty="0">
                <a:latin typeface="Times New Roman" panose="02020603050405020304" pitchFamily="18" charset="0"/>
                <a:cs typeface="Times New Roman" panose="02020603050405020304" pitchFamily="18" charset="0"/>
              </a:rPr>
              <a:t> is used.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Raw material hat can be served as </a:t>
            </a:r>
            <a:r>
              <a:rPr lang="en-IN" dirty="0" err="1">
                <a:latin typeface="Times New Roman" panose="02020603050405020304" pitchFamily="18" charset="0"/>
                <a:cs typeface="Times New Roman" panose="02020603050405020304" pitchFamily="18" charset="0"/>
              </a:rPr>
              <a:t>sustrate</a:t>
            </a:r>
            <a:r>
              <a:rPr lang="en-IN" dirty="0">
                <a:latin typeface="Times New Roman" panose="02020603050405020304" pitchFamily="18" charset="0"/>
                <a:cs typeface="Times New Roman" panose="02020603050405020304" pitchFamily="18" charset="0"/>
              </a:rPr>
              <a:t>  is glucose/ sucrose.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7016" y="624110"/>
            <a:ext cx="6807596" cy="1215406"/>
          </a:xfrm>
        </p:spPr>
        <p:txBody>
          <a:bodyPr/>
          <a:lstStyle/>
          <a:p>
            <a:r>
              <a:rPr lang="en-IN" dirty="0">
                <a:latin typeface="Times New Roman" panose="02020603050405020304" pitchFamily="18" charset="0"/>
                <a:cs typeface="Times New Roman" panose="02020603050405020304" pitchFamily="18" charset="0"/>
              </a:rPr>
              <a:t>Media preparation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After the selection of the desired yeast (saccharomyces </a:t>
            </a:r>
            <a:r>
              <a:rPr lang="en-IN" dirty="0" err="1">
                <a:latin typeface="Times New Roman" panose="02020603050405020304" pitchFamily="18" charset="0"/>
                <a:cs typeface="Times New Roman" panose="02020603050405020304" pitchFamily="18" charset="0"/>
              </a:rPr>
              <a:t>cerevisae</a:t>
            </a:r>
            <a:r>
              <a:rPr lang="en-IN" dirty="0">
                <a:latin typeface="Times New Roman" panose="02020603050405020304" pitchFamily="18" charset="0"/>
                <a:cs typeface="Times New Roman" panose="02020603050405020304" pitchFamily="18" charset="0"/>
              </a:rPr>
              <a:t>)  and it’s isolation in pure from, the </a:t>
            </a:r>
            <a:r>
              <a:rPr lang="en-IN" dirty="0" err="1">
                <a:latin typeface="Times New Roman" panose="02020603050405020304" pitchFamily="18" charset="0"/>
                <a:cs typeface="Times New Roman" panose="02020603050405020304" pitchFamily="18" charset="0"/>
              </a:rPr>
              <a:t>incolum</a:t>
            </a:r>
            <a:r>
              <a:rPr lang="en-IN" dirty="0">
                <a:latin typeface="Times New Roman" panose="02020603050405020304" pitchFamily="18" charset="0"/>
                <a:cs typeface="Times New Roman" panose="02020603050405020304" pitchFamily="18" charset="0"/>
              </a:rPr>
              <a:t> is prepared under aseptic conditions. The yeast is first  cultured  in flask to increase the size of  the </a:t>
            </a:r>
            <a:r>
              <a:rPr lang="en-IN" dirty="0" err="1">
                <a:latin typeface="Times New Roman" panose="02020603050405020304" pitchFamily="18" charset="0"/>
                <a:cs typeface="Times New Roman" panose="02020603050405020304" pitchFamily="18" charset="0"/>
              </a:rPr>
              <a:t>inuculums</a:t>
            </a:r>
            <a:r>
              <a:rPr lang="en-IN" dirty="0">
                <a:latin typeface="Times New Roman" panose="02020603050405020304" pitchFamily="18" charset="0"/>
                <a:cs typeface="Times New Roman" panose="02020603050405020304" pitchFamily="18" charset="0"/>
              </a:rPr>
              <a:t> as it will be suitable for insulation.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2063" y="624110"/>
            <a:ext cx="6432549" cy="1126109"/>
          </a:xfrm>
        </p:spPr>
        <p:txBody>
          <a:bodyPr/>
          <a:lstStyle/>
          <a:p>
            <a:r>
              <a:rPr lang="en-IN" b="1" dirty="0">
                <a:latin typeface="Times New Roman" panose="02020603050405020304" pitchFamily="18" charset="0"/>
                <a:cs typeface="Times New Roman" panose="02020603050405020304" pitchFamily="18" charset="0"/>
              </a:rPr>
              <a:t>Fermentation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IN" dirty="0">
                <a:latin typeface="Times New Roman" panose="02020603050405020304" pitchFamily="18" charset="0"/>
                <a:cs typeface="Times New Roman" panose="02020603050405020304" pitchFamily="18" charset="0"/>
              </a:rPr>
              <a:t>For a fermentation </a:t>
            </a:r>
            <a:r>
              <a:rPr lang="en-IN" dirty="0" err="1">
                <a:latin typeface="Times New Roman" panose="02020603050405020304" pitchFamily="18" charset="0"/>
                <a:cs typeface="Times New Roman" panose="02020603050405020304" pitchFamily="18" charset="0"/>
              </a:rPr>
              <a:t>continous</a:t>
            </a:r>
            <a:r>
              <a:rPr lang="en-IN" dirty="0">
                <a:latin typeface="Times New Roman" panose="02020603050405020304" pitchFamily="18" charset="0"/>
                <a:cs typeface="Times New Roman" panose="02020603050405020304" pitchFamily="18" charset="0"/>
              </a:rPr>
              <a:t>  fermentation is used.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For a </a:t>
            </a:r>
            <a:r>
              <a:rPr lang="en-IN" dirty="0" err="1">
                <a:latin typeface="Times New Roman" panose="02020603050405020304" pitchFamily="18" charset="0"/>
                <a:cs typeface="Times New Roman" panose="02020603050405020304" pitchFamily="18" charset="0"/>
              </a:rPr>
              <a:t>continous</a:t>
            </a:r>
            <a:r>
              <a:rPr lang="en-IN" dirty="0">
                <a:latin typeface="Times New Roman" panose="02020603050405020304" pitchFamily="18" charset="0"/>
                <a:cs typeface="Times New Roman" panose="02020603050405020304" pitchFamily="18" charset="0"/>
              </a:rPr>
              <a:t> fermentation, the growth of microbes is  maintained in the fermenter  for a longer period  of time ; in the meantime the media is added at regular  intervals.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Temperature and  pH is  maintained at 21-26  &amp; 4.0 -4. 5 respectively.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Ethanol gets evaporated at temperature above 27 .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Firstly  </a:t>
            </a:r>
            <a:r>
              <a:rPr lang="en-IN" dirty="0" err="1">
                <a:latin typeface="Times New Roman" panose="02020603050405020304" pitchFamily="18" charset="0"/>
                <a:cs typeface="Times New Roman" panose="02020603050405020304" pitchFamily="18" charset="0"/>
              </a:rPr>
              <a:t>areation</a:t>
            </a:r>
            <a:r>
              <a:rPr lang="en-IN" dirty="0">
                <a:latin typeface="Times New Roman" panose="02020603050405020304" pitchFamily="18" charset="0"/>
                <a:cs typeface="Times New Roman" panose="02020603050405020304" pitchFamily="18" charset="0"/>
              </a:rPr>
              <a:t> is required for  good growth of  organism; later anaerobic condition  is created by  withdrawal of oxygen coupled with the production of carbon dioxide</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Then as the fermentation is complete, the fermentation broth contains ethanol in the range of 6-9% in volume which represent about 90-95 % conversion of substrate to ethanol</a:t>
            </a:r>
            <a:endParaRPr lang="en-IN"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547" y="624110"/>
            <a:ext cx="7129065" cy="893937"/>
          </a:xfrm>
        </p:spPr>
        <p:txBody>
          <a:bodyPr/>
          <a:lstStyle/>
          <a:p>
            <a:r>
              <a:rPr lang="en-IN" b="1" dirty="0">
                <a:latin typeface="Times New Roman" panose="02020603050405020304" pitchFamily="18" charset="0"/>
                <a:cs typeface="Times New Roman" panose="02020603050405020304" pitchFamily="18" charset="0"/>
              </a:rPr>
              <a:t>Recovery of ethanol</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The mass is </a:t>
            </a:r>
            <a:r>
              <a:rPr lang="en-IN" dirty="0" err="1">
                <a:latin typeface="Times New Roman" panose="02020603050405020304" pitchFamily="18" charset="0"/>
                <a:cs typeface="Times New Roman" panose="02020603050405020304" pitchFamily="18" charset="0"/>
              </a:rPr>
              <a:t>seperated</a:t>
            </a:r>
            <a:r>
              <a:rPr lang="en-IN" dirty="0">
                <a:latin typeface="Times New Roman" panose="02020603050405020304" pitchFamily="18" charset="0"/>
                <a:cs typeface="Times New Roman" panose="02020603050405020304" pitchFamily="18" charset="0"/>
              </a:rPr>
              <a:t> by centrifugation in a centrifuge.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Ethanol from fermentation broth can be recovered by </a:t>
            </a:r>
            <a:r>
              <a:rPr lang="en-IN" dirty="0" err="1">
                <a:latin typeface="Times New Roman" panose="02020603050405020304" pitchFamily="18" charset="0"/>
                <a:cs typeface="Times New Roman" panose="02020603050405020304" pitchFamily="18" charset="0"/>
              </a:rPr>
              <a:t>distillatoons</a:t>
            </a:r>
            <a:r>
              <a:rPr lang="en-IN"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For 100% alcohol a specific type of distillation know as </a:t>
            </a:r>
            <a:r>
              <a:rPr lang="en-IN" dirty="0" err="1">
                <a:latin typeface="Times New Roman" panose="02020603050405020304" pitchFamily="18" charset="0"/>
                <a:cs typeface="Times New Roman" panose="02020603050405020304" pitchFamily="18" charset="0"/>
              </a:rPr>
              <a:t>azeotropic</a:t>
            </a:r>
            <a:r>
              <a:rPr lang="en-IN" dirty="0">
                <a:latin typeface="Times New Roman" panose="02020603050405020304" pitchFamily="18" charset="0"/>
                <a:cs typeface="Times New Roman" panose="02020603050405020304" pitchFamily="18" charset="0"/>
              </a:rPr>
              <a:t> distillation is used.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 For this an </a:t>
            </a:r>
            <a:r>
              <a:rPr lang="en-IN" dirty="0" err="1">
                <a:latin typeface="Times New Roman" panose="02020603050405020304" pitchFamily="18" charset="0"/>
                <a:cs typeface="Times New Roman" panose="02020603050405020304" pitchFamily="18" charset="0"/>
              </a:rPr>
              <a:t>azeotrope</a:t>
            </a:r>
            <a:r>
              <a:rPr lang="en-IN" dirty="0">
                <a:latin typeface="Times New Roman" panose="02020603050405020304" pitchFamily="18" charset="0"/>
                <a:cs typeface="Times New Roman" panose="02020603050405020304" pitchFamily="18" charset="0"/>
              </a:rPr>
              <a:t> mixture of benzene, water, alcohol is first prepared after which the mixture is distilled by gradually increasing the temperature.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852710"/>
            <a:ext cx="8911687" cy="1280890"/>
          </a:xfrm>
        </p:spPr>
        <p:txBody>
          <a:bodyPr/>
          <a:lstStyle/>
          <a:p>
            <a:r>
              <a:rPr lang="en-IN" dirty="0">
                <a:latin typeface="Times New Roman" panose="02020603050405020304" pitchFamily="18" charset="0"/>
                <a:cs typeface="Times New Roman" panose="02020603050405020304" pitchFamily="18" charset="0"/>
              </a:rPr>
              <a:t>Production process of organic acids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Organic acids are </a:t>
            </a:r>
            <a:r>
              <a:rPr lang="en-IN" dirty="0" err="1">
                <a:latin typeface="Times New Roman" panose="02020603050405020304" pitchFamily="18" charset="0"/>
                <a:cs typeface="Times New Roman" panose="02020603050405020304" pitchFamily="18" charset="0"/>
              </a:rPr>
              <a:t>broadely</a:t>
            </a:r>
            <a:r>
              <a:rPr lang="en-IN" dirty="0">
                <a:latin typeface="Times New Roman" panose="02020603050405020304" pitchFamily="18" charset="0"/>
                <a:cs typeface="Times New Roman" panose="02020603050405020304" pitchFamily="18" charset="0"/>
              </a:rPr>
              <a:t>  distributed nature, and human have used them in their natural sources .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Fermentation process that involve the production of acetic and lactic acid have been used in food preparation for centuries.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Industrial production with the  microbiological route  was started  when the acids were identified as the main product in know fermentation process. </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7200" y="214313"/>
            <a:ext cx="8911687" cy="2065734"/>
          </a:xfrm>
        </p:spPr>
        <p:txBody>
          <a:bodyPr/>
          <a:lstStyle/>
          <a:p>
            <a:r>
              <a:rPr lang="en-IN" b="1" dirty="0">
                <a:latin typeface="Times New Roman" panose="02020603050405020304" pitchFamily="18" charset="0"/>
                <a:cs typeface="Times New Roman" panose="02020603050405020304" pitchFamily="18" charset="0"/>
              </a:rPr>
              <a:t>Citric acid</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42728" y="892969"/>
            <a:ext cx="8915400" cy="3089672"/>
          </a:xfrm>
        </p:spPr>
        <p:txBody>
          <a:bodyPr/>
          <a:lstStyle/>
          <a:p>
            <a:r>
              <a:rPr lang="en-IN" dirty="0">
                <a:latin typeface="Times New Roman" panose="02020603050405020304" pitchFamily="18" charset="0"/>
                <a:cs typeface="Times New Roman" panose="02020603050405020304" pitchFamily="18" charset="0"/>
              </a:rPr>
              <a:t>Citric acid was first discovered as a constituent of lemon.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Today we know citric acid as an intermediate of ubiquitous </a:t>
            </a:r>
            <a:r>
              <a:rPr lang="en-IN" dirty="0" err="1">
                <a:latin typeface="Times New Roman" panose="02020603050405020304" pitchFamily="18" charset="0"/>
                <a:cs typeface="Times New Roman" panose="02020603050405020304" pitchFamily="18" charset="0"/>
              </a:rPr>
              <a:t>krebs</a:t>
            </a:r>
            <a:r>
              <a:rPr lang="en-IN" dirty="0">
                <a:latin typeface="Times New Roman" panose="02020603050405020304" pitchFamily="18" charset="0"/>
                <a:cs typeface="Times New Roman" panose="02020603050405020304" pitchFamily="18" charset="0"/>
              </a:rPr>
              <a:t> cycle, and there for, it is present in every living organism.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In early days, citric acid was isolated from lemon ( that contain 7-9 % citric acid)</a:t>
            </a:r>
            <a:endParaRPr lang="en-IN" dirty="0">
              <a:latin typeface="Times New Roman" panose="02020603050405020304" pitchFamily="18" charset="0"/>
              <a:cs typeface="Times New Roman" panose="02020603050405020304" pitchFamily="18" charset="0"/>
            </a:endParaRPr>
          </a:p>
          <a:p>
            <a:pPr marL="0" indent="0">
              <a:buNone/>
            </a:pPr>
            <a:r>
              <a:rPr lang="en-IN" sz="2400" dirty="0">
                <a:latin typeface="Times New Roman" panose="02020603050405020304" pitchFamily="18" charset="0"/>
                <a:cs typeface="Times New Roman" panose="02020603050405020304" pitchFamily="18" charset="0"/>
              </a:rPr>
              <a:t>       </a:t>
            </a:r>
            <a:r>
              <a:rPr lang="en-IN" sz="2400" b="1" dirty="0">
                <a:latin typeface="Times New Roman" panose="02020603050405020304" pitchFamily="18" charset="0"/>
                <a:cs typeface="Times New Roman" panose="02020603050405020304" pitchFamily="18" charset="0"/>
              </a:rPr>
              <a:t>production process of citric acid</a:t>
            </a:r>
            <a:endParaRPr lang="en-IN" sz="2400" b="1" dirty="0">
              <a:latin typeface="Times New Roman" panose="02020603050405020304" pitchFamily="18" charset="0"/>
              <a:cs typeface="Times New Roman" panose="02020603050405020304" pitchFamily="18" charset="0"/>
            </a:endParaRPr>
          </a:p>
          <a:p>
            <a:pPr marL="0" indent="0">
              <a:buNone/>
            </a:pPr>
            <a:r>
              <a:rPr lang="en-IN" sz="2400"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        There are two process by which citric acid can be industrially produced the surface and submerged process. </a:t>
            </a:r>
            <a:endParaRPr lang="en-US" sz="2400" dirty="0">
              <a:latin typeface="Times New Roman" panose="02020603050405020304" pitchFamily="18" charset="0"/>
              <a:cs typeface="Times New Roman" panose="02020603050405020304" pitchFamily="18" charset="0"/>
            </a:endParaRPr>
          </a:p>
        </p:txBody>
      </p:sp>
      <p:pic>
        <p:nvPicPr>
          <p:cNvPr id="6" name="Picture 6"/>
          <p:cNvPicPr>
            <a:picLocks noChangeAspect="1"/>
          </p:cNvPicPr>
          <p:nvPr/>
        </p:nvPicPr>
        <p:blipFill>
          <a:blip r:embed="rId1"/>
          <a:stretch>
            <a:fillRect/>
          </a:stretch>
        </p:blipFill>
        <p:spPr>
          <a:xfrm>
            <a:off x="3270810" y="4007667"/>
            <a:ext cx="5276850" cy="27241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2734" y="517922"/>
            <a:ext cx="6771878" cy="1387078"/>
          </a:xfrm>
        </p:spPr>
        <p:txBody>
          <a:bodyPr/>
          <a:lstStyle/>
          <a:p>
            <a:r>
              <a:rPr lang="en-IN" b="1" dirty="0" err="1">
                <a:latin typeface="Times New Roman" panose="02020603050405020304" pitchFamily="18" charset="0"/>
                <a:cs typeface="Times New Roman" panose="02020603050405020304" pitchFamily="18" charset="0"/>
              </a:rPr>
              <a:t>Gluconic</a:t>
            </a:r>
            <a:r>
              <a:rPr lang="en-IN" b="1" dirty="0">
                <a:latin typeface="Times New Roman" panose="02020603050405020304" pitchFamily="18" charset="0"/>
                <a:cs typeface="Times New Roman" panose="02020603050405020304" pitchFamily="18" charset="0"/>
              </a:rPr>
              <a:t> acid</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IN" dirty="0"/>
              <a:t>            </a:t>
            </a:r>
            <a:r>
              <a:rPr lang="en-IN" dirty="0" err="1">
                <a:latin typeface="Times New Roman" panose="02020603050405020304" pitchFamily="18" charset="0"/>
                <a:cs typeface="Times New Roman" panose="02020603050405020304" pitchFamily="18" charset="0"/>
              </a:rPr>
              <a:t>Gluconic</a:t>
            </a:r>
            <a:r>
              <a:rPr lang="en-IN" dirty="0">
                <a:latin typeface="Times New Roman" panose="02020603050405020304" pitchFamily="18" charset="0"/>
                <a:cs typeface="Times New Roman" panose="02020603050405020304" pitchFamily="18" charset="0"/>
              </a:rPr>
              <a:t> acid can be produced by  several bacteria and fungi. Glucose, on a simple direct dehydrogenation, from D-</a:t>
            </a:r>
            <a:r>
              <a:rPr lang="en-IN" dirty="0" err="1">
                <a:latin typeface="Times New Roman" panose="02020603050405020304" pitchFamily="18" charset="0"/>
                <a:cs typeface="Times New Roman" panose="02020603050405020304" pitchFamily="18" charset="0"/>
              </a:rPr>
              <a:t>gluconolactone</a:t>
            </a:r>
            <a:r>
              <a:rPr lang="en-IN" dirty="0">
                <a:latin typeface="Times New Roman" panose="02020603050405020304" pitchFamily="18" charset="0"/>
                <a:cs typeface="Times New Roman" panose="02020603050405020304" pitchFamily="18" charset="0"/>
              </a:rPr>
              <a:t> which is then converted to </a:t>
            </a:r>
            <a:r>
              <a:rPr lang="en-IN" dirty="0" err="1">
                <a:latin typeface="Times New Roman" panose="02020603050405020304" pitchFamily="18" charset="0"/>
                <a:cs typeface="Times New Roman" panose="02020603050405020304" pitchFamily="18" charset="0"/>
              </a:rPr>
              <a:t>gluconic</a:t>
            </a:r>
            <a:r>
              <a:rPr lang="en-IN" dirty="0">
                <a:latin typeface="Times New Roman" panose="02020603050405020304" pitchFamily="18" charset="0"/>
                <a:cs typeface="Times New Roman" panose="02020603050405020304" pitchFamily="18" charset="0"/>
              </a:rPr>
              <a:t> acid. </a:t>
            </a:r>
            <a:r>
              <a:rPr lang="en-IN" sz="2400" dirty="0">
                <a:latin typeface="Times New Roman" panose="02020603050405020304" pitchFamily="18" charset="0"/>
                <a:cs typeface="Times New Roman" panose="02020603050405020304" pitchFamily="18" charset="0"/>
              </a:rPr>
              <a:t>         </a:t>
            </a:r>
            <a:endParaRPr lang="en-IN" sz="2400" dirty="0">
              <a:latin typeface="Times New Roman" panose="02020603050405020304" pitchFamily="18" charset="0"/>
              <a:cs typeface="Times New Roman" panose="02020603050405020304" pitchFamily="18" charset="0"/>
            </a:endParaRPr>
          </a:p>
          <a:p>
            <a:pPr marL="0" indent="0">
              <a:buNone/>
            </a:pPr>
            <a:r>
              <a:rPr lang="en-IN" sz="2400" dirty="0">
                <a:latin typeface="Times New Roman" panose="02020603050405020304" pitchFamily="18" charset="0"/>
                <a:cs typeface="Times New Roman" panose="02020603050405020304" pitchFamily="18" charset="0"/>
              </a:rPr>
              <a:t>  </a:t>
            </a:r>
            <a:r>
              <a:rPr lang="en-IN" sz="2400" b="1" dirty="0">
                <a:latin typeface="Times New Roman" panose="02020603050405020304" pitchFamily="18" charset="0"/>
                <a:cs typeface="Times New Roman" panose="02020603050405020304" pitchFamily="18" charset="0"/>
              </a:rPr>
              <a:t>Production process of </a:t>
            </a:r>
            <a:r>
              <a:rPr lang="en-IN" sz="2400" b="1" dirty="0" err="1">
                <a:latin typeface="Times New Roman" panose="02020603050405020304" pitchFamily="18" charset="0"/>
                <a:cs typeface="Times New Roman" panose="02020603050405020304" pitchFamily="18" charset="0"/>
              </a:rPr>
              <a:t>gluconic</a:t>
            </a:r>
            <a:r>
              <a:rPr lang="en-IN" sz="2400" b="1" dirty="0">
                <a:latin typeface="Times New Roman" panose="02020603050405020304" pitchFamily="18" charset="0"/>
                <a:cs typeface="Times New Roman" panose="02020603050405020304" pitchFamily="18" charset="0"/>
              </a:rPr>
              <a:t> acid: </a:t>
            </a:r>
            <a:endParaRPr lang="en-IN" sz="2400" b="1"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   Submerged process, by employing either A. Nigeria  or G. </a:t>
            </a:r>
            <a:r>
              <a:rPr lang="en-IN" dirty="0" err="1">
                <a:latin typeface="Times New Roman" panose="02020603050405020304" pitchFamily="18" charset="0"/>
                <a:cs typeface="Times New Roman" panose="02020603050405020304" pitchFamily="18" charset="0"/>
              </a:rPr>
              <a:t>Suboxidans</a:t>
            </a:r>
            <a:r>
              <a:rPr lang="en-IN" dirty="0">
                <a:latin typeface="Times New Roman" panose="02020603050405020304" pitchFamily="18" charset="0"/>
                <a:cs typeface="Times New Roman" panose="02020603050405020304" pitchFamily="18" charset="0"/>
              </a:rPr>
              <a:t>, are used for producing </a:t>
            </a:r>
            <a:r>
              <a:rPr lang="en-IN" dirty="0" err="1">
                <a:latin typeface="Times New Roman" panose="02020603050405020304" pitchFamily="18" charset="0"/>
                <a:cs typeface="Times New Roman" panose="02020603050405020304" pitchFamily="18" charset="0"/>
              </a:rPr>
              <a:t>gluconic</a:t>
            </a:r>
            <a:r>
              <a:rPr lang="en-IN" dirty="0">
                <a:latin typeface="Times New Roman" panose="02020603050405020304" pitchFamily="18" charset="0"/>
                <a:cs typeface="Times New Roman" panose="02020603050405020304" pitchFamily="18" charset="0"/>
              </a:rPr>
              <a:t> acid.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The culture medium  contains glucose at a concentration of 12-15% (usually obtained  from corn) .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The fermentation is carried out at </a:t>
            </a:r>
            <a:r>
              <a:rPr lang="en-IN" dirty="0" err="1">
                <a:latin typeface="Times New Roman" panose="02020603050405020304" pitchFamily="18" charset="0"/>
                <a:cs typeface="Times New Roman" panose="02020603050405020304" pitchFamily="18" charset="0"/>
              </a:rPr>
              <a:t>ph</a:t>
            </a:r>
            <a:r>
              <a:rPr lang="en-IN" dirty="0">
                <a:latin typeface="Times New Roman" panose="02020603050405020304" pitchFamily="18" charset="0"/>
                <a:cs typeface="Times New Roman" panose="02020603050405020304" pitchFamily="18" charset="0"/>
              </a:rPr>
              <a:t> 4.5 -6. 5 and at temperature 28-30 for a period of about 24 hours. </a:t>
            </a:r>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Increasing the supply of o2 enhances </a:t>
            </a:r>
            <a:r>
              <a:rPr lang="en-IN" dirty="0" err="1">
                <a:latin typeface="Times New Roman" panose="02020603050405020304" pitchFamily="18" charset="0"/>
                <a:cs typeface="Times New Roman" panose="02020603050405020304" pitchFamily="18" charset="0"/>
              </a:rPr>
              <a:t>gluconic</a:t>
            </a:r>
            <a:r>
              <a:rPr lang="en-IN" dirty="0">
                <a:latin typeface="Times New Roman" panose="02020603050405020304" pitchFamily="18" charset="0"/>
                <a:cs typeface="Times New Roman" panose="02020603050405020304" pitchFamily="18" charset="0"/>
              </a:rPr>
              <a:t> acid yield.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5663</Words>
  <Application>WPS Presentation</Application>
  <PresentationFormat>Custom</PresentationFormat>
  <Paragraphs>90</Paragraphs>
  <Slides>11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Arial</vt:lpstr>
      <vt:lpstr>SimSun</vt:lpstr>
      <vt:lpstr>Wingdings</vt:lpstr>
      <vt:lpstr>Wingdings 3</vt:lpstr>
      <vt:lpstr>Arial</vt:lpstr>
      <vt:lpstr>Times New Roman</vt:lpstr>
      <vt:lpstr>Century Gothic</vt:lpstr>
      <vt:lpstr>Microsoft YaHei</vt:lpstr>
      <vt:lpstr>Arial Unicode MS</vt:lpstr>
      <vt:lpstr>Calibri</vt:lpstr>
      <vt:lpstr>Wisp</vt:lpstr>
      <vt:lpstr>Shahid Virpatni Lakshmi Mahavidyalaya, Titave Department of Home Science ( Food Science &amp; Nutrition)  Class : TY                                    Sem V</vt:lpstr>
      <vt:lpstr>Production of alcohols</vt:lpstr>
      <vt:lpstr>Procedure</vt:lpstr>
      <vt:lpstr>Media preparation</vt:lpstr>
      <vt:lpstr>Fermentation</vt:lpstr>
      <vt:lpstr>Recovery of ethanol</vt:lpstr>
      <vt:lpstr>Production process of organic acids</vt:lpstr>
      <vt:lpstr>Citric acid</vt:lpstr>
      <vt:lpstr>Gluconic acid</vt:lpstr>
      <vt:lpstr>Lactic acid</vt:lpstr>
      <vt:lpstr>Acetic acid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Production of alcohols and organic acids</dc:title>
  <dc:creator>918010916747</dc:creator>
  <cp:lastModifiedBy>Shahid PC 4</cp:lastModifiedBy>
  <cp:revision>15</cp:revision>
  <dcterms:created xsi:type="dcterms:W3CDTF">2021-09-05T13:23:00Z</dcterms:created>
  <dcterms:modified xsi:type="dcterms:W3CDTF">2024-04-19T10:03:21Z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40BC69EA474848A3AF81A0C86B155C14_12</vt:lpwstr>
  </property>
  <property fmtid="{D5CDD505-2E9C-101B-9397-08002B2CF9AE}" pid="3" name="KSOProductBuildVer">
    <vt:lpwstr>1033-12.2.0.13489</vt:lpwstr>
  </property>
</Properties>
</file>