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5" r:id="rId3"/>
    <p:sldId id="257" r:id="rId4"/>
    <p:sldId id="258" r:id="rId5"/>
    <p:sldId id="259" r:id="rId6"/>
    <p:sldId id="260" r:id="rId7"/>
    <p:sldId id="261" r:id="rId8"/>
    <p:sldId id="262" r:id="rId9"/>
    <p:sldId id="263"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B8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AF4AC0-DA41-411B-AD49-1665BF96865F}"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33E871-F862-4498-991F-E035910F5332}"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06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AF4AC0-DA41-411B-AD49-1665BF96865F}"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310927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AF4AC0-DA41-411B-AD49-1665BF96865F}"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422520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AF4AC0-DA41-411B-AD49-1665BF96865F}"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217066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AF4AC0-DA41-411B-AD49-1665BF96865F}" type="datetimeFigureOut">
              <a:rPr lang="en-IN" smtClean="0"/>
              <a:t>11-04-2024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33E871-F862-4498-991F-E035910F5332}"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959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AF4AC0-DA41-411B-AD49-1665BF96865F}"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3981503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AF4AC0-DA41-411B-AD49-1665BF96865F}" type="datetimeFigureOut">
              <a:rPr lang="en-IN" smtClean="0"/>
              <a:t>11-04-2024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216803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AF4AC0-DA41-411B-AD49-1665BF96865F}" type="datetimeFigureOut">
              <a:rPr lang="en-IN" smtClean="0"/>
              <a:t>11-04-2024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275914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AF4AC0-DA41-411B-AD49-1665BF96865F}" type="datetimeFigureOut">
              <a:rPr lang="en-IN" smtClean="0"/>
              <a:t>11-04-2024</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1310611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BAF4AC0-DA41-411B-AD49-1665BF96865F}" type="datetimeFigureOut">
              <a:rPr lang="en-IN" smtClean="0"/>
              <a:t>11-04-2024</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C33E871-F862-4498-991F-E035910F5332}" type="slidenum">
              <a:rPr lang="en-IN" smtClean="0"/>
              <a:t>‹#›</a:t>
            </a:fld>
            <a:endParaRPr lang="en-IN"/>
          </a:p>
        </p:txBody>
      </p:sp>
    </p:spTree>
    <p:extLst>
      <p:ext uri="{BB962C8B-B14F-4D97-AF65-F5344CB8AC3E}">
        <p14:creationId xmlns:p14="http://schemas.microsoft.com/office/powerpoint/2010/main" val="31406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AF4AC0-DA41-411B-AD49-1665BF96865F}" type="datetimeFigureOut">
              <a:rPr lang="en-IN" smtClean="0"/>
              <a:t>11-04-2024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33E871-F862-4498-991F-E035910F5332}" type="slidenum">
              <a:rPr lang="en-IN" smtClean="0"/>
              <a:t>‹#›</a:t>
            </a:fld>
            <a:endParaRPr lang="en-IN"/>
          </a:p>
        </p:txBody>
      </p:sp>
    </p:spTree>
    <p:extLst>
      <p:ext uri="{BB962C8B-B14F-4D97-AF65-F5344CB8AC3E}">
        <p14:creationId xmlns:p14="http://schemas.microsoft.com/office/powerpoint/2010/main" val="319911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BAF4AC0-DA41-411B-AD49-1665BF96865F}" type="datetimeFigureOut">
              <a:rPr lang="en-IN" smtClean="0"/>
              <a:t>11-04-2024</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C33E871-F862-4498-991F-E035910F5332}"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83802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collegedunia.com/exams/redox-titration-oxidation-reduction-molecular-equation-examples-chemistry-articleid-779" TargetMode="External"/><Relationship Id="rId2" Type="http://schemas.openxmlformats.org/officeDocument/2006/relationships/hyperlink" Target="http://collegedunia.com/exams/types-of-titration-acid-base-redox-precipitation-complexometric-chemistry-articleid-752" TargetMode="External"/><Relationship Id="rId1" Type="http://schemas.openxmlformats.org/officeDocument/2006/relationships/slideLayout" Target="../slideLayouts/slideLayout7.xml"/><Relationship Id="rId4" Type="http://schemas.openxmlformats.org/officeDocument/2006/relationships/hyperlink" Target="https://collegedunia.com/exams/precipitation-titration-definition-application-types-chemistry-articleid-85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ollegedunia.com/exams/halides-metals-anions-haloalkanes-and-haloarenes-chemistry-articleid-2172" TargetMode="External"/><Relationship Id="rId2" Type="http://schemas.openxmlformats.org/officeDocument/2006/relationships/hyperlink" Target="https://collegedunia.com/exams/organometallic-compounds-definition-types-properties-application-chemistry-articleid-82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collegedunia.com/exams/unit-of-volume-definition-and-units-physics-articleid-3580" TargetMode="External"/><Relationship Id="rId2" Type="http://schemas.openxmlformats.org/officeDocument/2006/relationships/hyperlink" Target="https://collegedunia.com/exams/chemical-indicators-definition-types-importance-chemistry-articleid-4981" TargetMode="External"/><Relationship Id="rId1" Type="http://schemas.openxmlformats.org/officeDocument/2006/relationships/slideLayout" Target="../slideLayouts/slideLayout7.xml"/><Relationship Id="rId4" Type="http://schemas.openxmlformats.org/officeDocument/2006/relationships/hyperlink" Target="https://collegedunia.com/exams/mole-fraction-definition-formula-advantages-properties-weightage-and-solved-questions-chemistry-articleid-51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1600" b="1" cap="none" spc="0" dirty="0" smtClean="0">
                <a:latin typeface="Times New Roman" panose="02020603050405020304" pitchFamily="18" charset="0"/>
                <a:cs typeface="Times New Roman" panose="02020603050405020304" pitchFamily="18" charset="0"/>
              </a:rPr>
              <a:t>Miss.Kajal Prakash Balugade</a:t>
            </a:r>
          </a:p>
          <a:p>
            <a:r>
              <a:rPr lang="en-US" sz="1600" b="1" cap="none" spc="0" dirty="0" smtClean="0">
                <a:latin typeface="Times New Roman" panose="02020603050405020304" pitchFamily="18" charset="0"/>
                <a:cs typeface="Times New Roman" panose="02020603050405020304" pitchFamily="18" charset="0"/>
              </a:rPr>
              <a:t>Designation - Assistant Professor</a:t>
            </a:r>
          </a:p>
          <a:p>
            <a:r>
              <a:rPr lang="en-US" sz="1600" b="1" cap="none" spc="0" dirty="0" smtClean="0">
                <a:latin typeface="Times New Roman" panose="02020603050405020304" pitchFamily="18" charset="0"/>
                <a:cs typeface="Times New Roman" panose="02020603050405020304" pitchFamily="18" charset="0"/>
              </a:rPr>
              <a:t>Subject - Inorganic Chemistry</a:t>
            </a:r>
            <a:endParaRPr lang="en-IN" sz="1600" b="1" cap="none" spc="0" dirty="0">
              <a:latin typeface="Times New Roman" panose="02020603050405020304" pitchFamily="18" charset="0"/>
              <a:cs typeface="Times New Roman" panose="02020603050405020304" pitchFamily="18" charset="0"/>
            </a:endParaRPr>
          </a:p>
        </p:txBody>
      </p:sp>
      <p:sp>
        <p:nvSpPr>
          <p:cNvPr id="4" name="Title 3"/>
          <p:cNvSpPr>
            <a:spLocks noGrp="1"/>
          </p:cNvSpPr>
          <p:nvPr>
            <p:ph type="ctrTitle"/>
          </p:nvPr>
        </p:nvSpPr>
        <p:spPr>
          <a:xfrm>
            <a:off x="2017900" y="1902527"/>
            <a:ext cx="10062483" cy="2185214"/>
          </a:xfrm>
          <a:prstGeom prst="rect">
            <a:avLst/>
          </a:prstGeom>
        </p:spPr>
        <p:txBody>
          <a:bodyPr wrap="square">
            <a:spAutoFit/>
          </a:bodyPr>
          <a:lstStyle/>
          <a:p>
            <a:r>
              <a:rPr lang="en-IN" sz="3600" b="1" dirty="0" err="1" smtClean="0">
                <a:latin typeface="Algerian" panose="04020705040A02060702" pitchFamily="82" charset="0"/>
              </a:rPr>
              <a:t>Shahid</a:t>
            </a:r>
            <a:r>
              <a:rPr lang="en-IN" sz="2400" b="1" dirty="0" smtClean="0">
                <a:latin typeface="Algerian" panose="04020705040A02060702" pitchFamily="82" charset="0"/>
              </a:rPr>
              <a:t> </a:t>
            </a:r>
            <a:r>
              <a:rPr lang="en-IN" sz="3200" b="1" dirty="0" err="1" smtClean="0">
                <a:latin typeface="Algerian" panose="04020705040A02060702" pitchFamily="82" charset="0"/>
              </a:rPr>
              <a:t>Virpatni</a:t>
            </a:r>
            <a:r>
              <a:rPr lang="en-IN" sz="3200" b="1" dirty="0" smtClean="0">
                <a:latin typeface="Algerian" panose="04020705040A02060702" pitchFamily="82" charset="0"/>
              </a:rPr>
              <a:t> </a:t>
            </a:r>
            <a:r>
              <a:rPr lang="en-IN" sz="3200" b="1" dirty="0" err="1" smtClean="0">
                <a:latin typeface="Algerian" panose="04020705040A02060702" pitchFamily="82" charset="0"/>
              </a:rPr>
              <a:t>Laxmi</a:t>
            </a:r>
            <a:r>
              <a:rPr lang="en-IN" sz="3200" b="1" dirty="0" smtClean="0">
                <a:latin typeface="Algerian" panose="04020705040A02060702" pitchFamily="82" charset="0"/>
              </a:rPr>
              <a:t> </a:t>
            </a:r>
            <a:r>
              <a:rPr lang="en-IN" sz="3200" b="1" dirty="0" err="1" smtClean="0">
                <a:latin typeface="Algerian" panose="04020705040A02060702" pitchFamily="82" charset="0"/>
              </a:rPr>
              <a:t>Mahavidyalaya,Titave</a:t>
            </a:r>
            <a:r>
              <a:rPr lang="en-IN" sz="3200" b="1" dirty="0">
                <a:latin typeface="Algerian" panose="04020705040A02060702" pitchFamily="82" charset="0"/>
              </a:rPr>
              <a:t/>
            </a:r>
            <a:br>
              <a:rPr lang="en-IN" sz="3200" b="1" dirty="0">
                <a:latin typeface="Algerian" panose="04020705040A02060702" pitchFamily="82" charset="0"/>
              </a:rPr>
            </a:br>
            <a:r>
              <a:rPr lang="en-IN" sz="3200" b="1" dirty="0" smtClean="0">
                <a:latin typeface="Algerian" panose="04020705040A02060702" pitchFamily="82" charset="0"/>
              </a:rPr>
              <a:t/>
            </a:r>
            <a:br>
              <a:rPr lang="en-IN" sz="3200" b="1" dirty="0" smtClean="0">
                <a:latin typeface="Algerian" panose="04020705040A02060702" pitchFamily="82" charset="0"/>
              </a:rPr>
            </a:br>
            <a:r>
              <a:rPr lang="en-IN" sz="3200" b="1" u="sng" dirty="0">
                <a:latin typeface="Algerian" panose="04020705040A02060702" pitchFamily="82" charset="0"/>
              </a:rPr>
              <a:t> </a:t>
            </a:r>
            <a:r>
              <a:rPr lang="en-IN" sz="3200" b="1" u="sng" dirty="0" smtClean="0">
                <a:latin typeface="Algerian" panose="04020705040A02060702" pitchFamily="82" charset="0"/>
              </a:rPr>
              <a:t>  </a:t>
            </a:r>
            <a:r>
              <a:rPr lang="en-US" sz="2800" b="1" u="sng" dirty="0">
                <a:latin typeface="Times New Roman" panose="02020603050405020304" pitchFamily="18" charset="0"/>
                <a:ea typeface="SimSun" panose="02010600030101010101" pitchFamily="2" charset="-122"/>
                <a:cs typeface="Times New Roman" panose="02020603050405020304" pitchFamily="18" charset="0"/>
              </a:rPr>
              <a:t>Department of </a:t>
            </a:r>
            <a:r>
              <a:rPr lang="en-US" sz="2800" b="1" u="sng" dirty="0" smtClean="0">
                <a:latin typeface="Times New Roman" panose="02020603050405020304" pitchFamily="18" charset="0"/>
                <a:ea typeface="SimSun" panose="02010600030101010101" pitchFamily="2" charset="-122"/>
                <a:cs typeface="Times New Roman" panose="02020603050405020304" pitchFamily="18" charset="0"/>
              </a:rPr>
              <a:t>Science </a:t>
            </a:r>
            <a:r>
              <a:rPr lang="en-IN" sz="3200" b="1" dirty="0">
                <a:latin typeface="Times New Roman" panose="02020603050405020304" pitchFamily="18" charset="0"/>
                <a:cs typeface="Times New Roman" panose="02020603050405020304" pitchFamily="18" charset="0"/>
              </a:rPr>
              <a:t/>
            </a:r>
            <a:br>
              <a:rPr lang="en-IN" sz="3200" b="1" dirty="0">
                <a:latin typeface="Times New Roman" panose="02020603050405020304" pitchFamily="18" charset="0"/>
                <a:cs typeface="Times New Roman" panose="02020603050405020304" pitchFamily="18" charset="0"/>
              </a:rPr>
            </a:br>
            <a:endParaRPr lang="en-IN" sz="3200" b="1" dirty="0" smtClean="0">
              <a:latin typeface="Algerian" panose="04020705040A02060702" pitchFamily="82" charset="0"/>
            </a:endParaRPr>
          </a:p>
          <a:p>
            <a:r>
              <a:rPr lang="en-US" sz="2800" b="1" dirty="0" smtClean="0">
                <a:latin typeface="Algerian" panose="04020705040A02060702" pitchFamily="82" charset="0"/>
              </a:rPr>
              <a:t>                   </a:t>
            </a:r>
            <a:endParaRPr lang="en-IN" sz="2800" b="1" dirty="0">
              <a:latin typeface="Algerian" panose="04020705040A02060702" pitchFamily="82" charset="0"/>
            </a:endParaRP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464349" y="1902527"/>
            <a:ext cx="1553551" cy="1707480"/>
          </a:xfrm>
          <a:prstGeom prst="rect">
            <a:avLst/>
          </a:prstGeom>
        </p:spPr>
      </p:pic>
    </p:spTree>
    <p:extLst>
      <p:ext uri="{BB962C8B-B14F-4D97-AF65-F5344CB8AC3E}">
        <p14:creationId xmlns:p14="http://schemas.microsoft.com/office/powerpoint/2010/main" val="614667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Images – Browse 247,371 Stock Photos, Vectors, an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3492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38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latin typeface="Times New Roman" panose="02020603050405020304" pitchFamily="18" charset="0"/>
                <a:cs typeface="Times New Roman" panose="02020603050405020304" pitchFamily="18" charset="0"/>
              </a:rPr>
              <a:t>Theory </a:t>
            </a:r>
            <a:r>
              <a:rPr lang="en-IN" b="1" dirty="0" smtClean="0">
                <a:latin typeface="Times New Roman" panose="02020603050405020304" pitchFamily="18" charset="0"/>
                <a:cs typeface="Times New Roman" panose="02020603050405020304" pitchFamily="18" charset="0"/>
              </a:rPr>
              <a:t>of Volumetric </a:t>
            </a:r>
            <a:r>
              <a:rPr lang="en-IN" b="1" dirty="0">
                <a:latin typeface="Times New Roman" panose="02020603050405020304" pitchFamily="18" charset="0"/>
                <a:cs typeface="Times New Roman" panose="02020603050405020304" pitchFamily="18" charset="0"/>
              </a:rPr>
              <a:t>Analysis</a:t>
            </a: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t>Chemistry </a:t>
            </a:r>
            <a:endParaRPr lang="en-IN" dirty="0"/>
          </a:p>
        </p:txBody>
      </p:sp>
    </p:spTree>
    <p:extLst>
      <p:ext uri="{BB962C8B-B14F-4D97-AF65-F5344CB8AC3E}">
        <p14:creationId xmlns:p14="http://schemas.microsoft.com/office/powerpoint/2010/main" val="409539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670" y="283335"/>
            <a:ext cx="10766738" cy="2446824"/>
          </a:xfrm>
          <a:prstGeom prst="rect">
            <a:avLst/>
          </a:prstGeom>
        </p:spPr>
        <p:txBody>
          <a:bodyPr wrap="square">
            <a:spAutoFit/>
          </a:bodyPr>
          <a:lstStyle/>
          <a:p>
            <a:r>
              <a:rPr lang="en-US" b="1" i="0" dirty="0" smtClean="0">
                <a:solidFill>
                  <a:srgbClr val="363636"/>
                </a:solidFill>
                <a:effectLst/>
                <a:latin typeface="Times New Roman" panose="02020603050405020304" pitchFamily="18" charset="0"/>
                <a:cs typeface="Times New Roman" panose="02020603050405020304" pitchFamily="18" charset="0"/>
              </a:rPr>
              <a:t>What is Volumetric Analysis?</a:t>
            </a:r>
          </a:p>
          <a:p>
            <a:endParaRPr lang="en-US" b="1" i="0" dirty="0" smtClean="0">
              <a:solidFill>
                <a:srgbClr val="363636"/>
              </a:solidFill>
              <a:effectLst/>
              <a:latin typeface="Times New Roman" panose="02020603050405020304" pitchFamily="18" charset="0"/>
              <a:cs typeface="Times New Roman" panose="02020603050405020304" pitchFamily="18" charset="0"/>
            </a:endParaRPr>
          </a:p>
          <a:p>
            <a:pPr>
              <a:lnSpc>
                <a:spcPct val="150000"/>
              </a:lnSpc>
            </a:pPr>
            <a:r>
              <a:rPr lang="en-US" b="0" i="0" dirty="0" smtClean="0">
                <a:solidFill>
                  <a:srgbClr val="333333"/>
                </a:solidFill>
                <a:effectLst/>
                <a:latin typeface="Times New Roman" panose="02020603050405020304" pitchFamily="18" charset="0"/>
                <a:cs typeface="Times New Roman" panose="02020603050405020304" pitchFamily="18" charset="0"/>
              </a:rPr>
              <a:t> Volumetric Analysis is the method in which the concentration of a substance in a solution is estimated by adding the same number of compounds of another substance present in a solution of known concentration. Volumetric Analysis is also known as Titration.</a:t>
            </a:r>
          </a:p>
          <a:p>
            <a:r>
              <a:rPr lang="en-US" b="0" i="0" dirty="0" smtClean="0">
                <a:solidFill>
                  <a:srgbClr val="333333"/>
                </a:solidFill>
                <a:effectLst/>
                <a:latin typeface="din"/>
              </a:rPr>
              <a:t/>
            </a:r>
            <a:br>
              <a:rPr lang="en-US" b="0" i="0" dirty="0" smtClean="0">
                <a:solidFill>
                  <a:srgbClr val="333333"/>
                </a:solidFill>
                <a:effectLst/>
                <a:latin typeface="din"/>
              </a:rPr>
            </a:br>
            <a:endParaRPr lang="en-IN" dirty="0"/>
          </a:p>
        </p:txBody>
      </p:sp>
      <p:pic>
        <p:nvPicPr>
          <p:cNvPr id="2050"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6232" y="2820473"/>
            <a:ext cx="5563672" cy="318108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3490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7285" y="388186"/>
            <a:ext cx="8306873" cy="1200329"/>
          </a:xfrm>
          <a:prstGeom prst="rect">
            <a:avLst/>
          </a:prstGeom>
        </p:spPr>
        <p:txBody>
          <a:bodyPr wrap="square">
            <a:spAutoFit/>
          </a:bodyPr>
          <a:lstStyle/>
          <a:p>
            <a:pPr algn="ctr"/>
            <a:r>
              <a:rPr lang="en-US" b="1" i="0" dirty="0" smtClean="0">
                <a:solidFill>
                  <a:srgbClr val="333333"/>
                </a:solidFill>
                <a:effectLst/>
                <a:latin typeface="Times New Roman" panose="02020603050405020304" pitchFamily="18" charset="0"/>
                <a:cs typeface="Times New Roman" panose="02020603050405020304" pitchFamily="18" charset="0"/>
              </a:rPr>
              <a:t>Titrant</a:t>
            </a:r>
            <a:endParaRPr lang="en-US" b="0" i="0" dirty="0" smtClean="0">
              <a:solidFill>
                <a:srgbClr val="333333"/>
              </a:solidFill>
              <a:effectLst/>
              <a:latin typeface="Times New Roman" panose="02020603050405020304" pitchFamily="18" charset="0"/>
              <a:cs typeface="Times New Roman" panose="02020603050405020304" pitchFamily="18" charset="0"/>
            </a:endParaRPr>
          </a:p>
          <a:p>
            <a:r>
              <a:rPr lang="en-US" b="0" i="0" dirty="0" smtClean="0">
                <a:solidFill>
                  <a:srgbClr val="333333"/>
                </a:solidFill>
                <a:effectLst/>
                <a:latin typeface="Times New Roman" panose="02020603050405020304" pitchFamily="18" charset="0"/>
                <a:cs typeface="Times New Roman" panose="02020603050405020304" pitchFamily="18" charset="0"/>
              </a:rPr>
              <a:t>The titrant is the component whose solution is used to determine the concentration of an unknown solution. The component whose concentration is to be estimated is known as titrate. Titrimetric analysis is another name for volumetric analysis.</a:t>
            </a:r>
            <a:endParaRPr lang="en-US" b="0" i="0" dirty="0">
              <a:solidFill>
                <a:srgbClr val="333333"/>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347729" y="1944710"/>
            <a:ext cx="11526592" cy="4524315"/>
          </a:xfrm>
          <a:prstGeom prst="rect">
            <a:avLst/>
          </a:prstGeom>
        </p:spPr>
        <p:txBody>
          <a:bodyPr wrap="square">
            <a:spAutoFit/>
          </a:bodyPr>
          <a:lstStyle/>
          <a:p>
            <a:r>
              <a:rPr lang="en-US" b="1" i="0" dirty="0" smtClean="0">
                <a:solidFill>
                  <a:schemeClr val="bg2">
                    <a:lumMod val="50000"/>
                  </a:schemeClr>
                </a:solidFill>
                <a:effectLst/>
                <a:latin typeface="Times New Roman" panose="02020603050405020304" pitchFamily="18" charset="0"/>
                <a:cs typeface="Times New Roman" panose="02020603050405020304" pitchFamily="18" charset="0"/>
              </a:rPr>
              <a:t>Types of Titration </a:t>
            </a:r>
          </a:p>
          <a:p>
            <a:endParaRPr lang="en-US" b="1" i="0" dirty="0" smtClean="0">
              <a:solidFill>
                <a:srgbClr val="363636"/>
              </a:solidFill>
              <a:effectLst/>
              <a:latin typeface="Times New Roman" panose="02020603050405020304" pitchFamily="18" charset="0"/>
              <a:cs typeface="Times New Roman" panose="02020603050405020304" pitchFamily="18" charset="0"/>
            </a:endParaRPr>
          </a:p>
          <a:p>
            <a:r>
              <a:rPr lang="en-US" b="0" i="0" dirty="0" smtClean="0">
                <a:solidFill>
                  <a:srgbClr val="333333"/>
                </a:solidFill>
                <a:effectLst/>
                <a:latin typeface="Times New Roman" panose="02020603050405020304" pitchFamily="18" charset="0"/>
                <a:cs typeface="Times New Roman" panose="02020603050405020304" pitchFamily="18" charset="0"/>
              </a:rPr>
              <a:t>Titration is a category of volumetric analysis. Volumetric analysis methods involve titrations. However, the term titration is used when volumetric analysis is used to determine concentration of an unknown component in a solution. </a:t>
            </a:r>
          </a:p>
          <a:p>
            <a:endParaRPr lang="en-US" b="0" i="0" dirty="0" smtClean="0">
              <a:solidFill>
                <a:srgbClr val="333333"/>
              </a:solidFill>
              <a:effectLst/>
              <a:latin typeface="Times New Roman" panose="02020603050405020304" pitchFamily="18" charset="0"/>
              <a:cs typeface="Times New Roman" panose="02020603050405020304" pitchFamily="18" charset="0"/>
            </a:endParaRPr>
          </a:p>
          <a:p>
            <a:r>
              <a:rPr lang="en-US" b="0" i="0" dirty="0" smtClean="0">
                <a:solidFill>
                  <a:srgbClr val="333333"/>
                </a:solidFill>
                <a:effectLst/>
                <a:latin typeface="Times New Roman" panose="02020603050405020304" pitchFamily="18" charset="0"/>
                <a:cs typeface="Times New Roman" panose="02020603050405020304" pitchFamily="18" charset="0"/>
              </a:rPr>
              <a:t>There are three different</a:t>
            </a:r>
          </a:p>
          <a:p>
            <a:r>
              <a:rPr lang="en-US" b="0" i="0" dirty="0" smtClean="0">
                <a:solidFill>
                  <a:srgbClr val="333333"/>
                </a:solidFill>
                <a:effectLst/>
                <a:latin typeface="Times New Roman" panose="02020603050405020304" pitchFamily="18" charset="0"/>
                <a:cs typeface="Times New Roman" panose="02020603050405020304" pitchFamily="18" charset="0"/>
              </a:rPr>
              <a:t> </a:t>
            </a: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2"/>
              </a:rPr>
              <a:t>types of titration</a:t>
            </a:r>
            <a:r>
              <a:rPr lang="en-US" b="0" i="0" dirty="0" smtClean="0">
                <a:solidFill>
                  <a:srgbClr val="333333"/>
                </a:solidFill>
                <a:effectLst/>
                <a:latin typeface="Times New Roman" panose="02020603050405020304" pitchFamily="18" charset="0"/>
                <a:cs typeface="Times New Roman" panose="02020603050405020304" pitchFamily="18" charset="0"/>
              </a:rPr>
              <a:t>:</a:t>
            </a:r>
          </a:p>
          <a:p>
            <a:endParaRPr lang="en-US" b="0" i="0" dirty="0" smtClean="0">
              <a:solidFill>
                <a:srgbClr val="333333"/>
              </a:solidFill>
              <a:effectLst/>
              <a:latin typeface="Times New Roman" panose="02020603050405020304" pitchFamily="18" charset="0"/>
              <a:cs typeface="Times New Roman" panose="02020603050405020304" pitchFamily="18" charset="0"/>
            </a:endParaRPr>
          </a:p>
          <a:p>
            <a:r>
              <a:rPr lang="en-US" b="1" i="0" dirty="0" smtClean="0">
                <a:solidFill>
                  <a:srgbClr val="677EB0"/>
                </a:solidFill>
                <a:effectLst/>
                <a:latin typeface="Times New Roman" panose="02020603050405020304" pitchFamily="18" charset="0"/>
                <a:cs typeface="Times New Roman" panose="02020603050405020304" pitchFamily="18" charset="0"/>
              </a:rPr>
              <a:t>1. Simple Titration</a:t>
            </a:r>
          </a:p>
          <a:p>
            <a:r>
              <a:rPr lang="en-US" b="0" i="0" dirty="0" smtClean="0">
                <a:solidFill>
                  <a:srgbClr val="333333"/>
                </a:solidFill>
                <a:effectLst/>
                <a:latin typeface="Times New Roman" panose="02020603050405020304" pitchFamily="18" charset="0"/>
                <a:cs typeface="Times New Roman" panose="02020603050405020304" pitchFamily="18" charset="0"/>
              </a:rPr>
              <a:t>Simple titration is used to determine the concentration of an unknown solution using the concentration of another known solution. Simple titration can be further divided into four categories:</a:t>
            </a:r>
          </a:p>
          <a:p>
            <a:pPr>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Acid-base</a:t>
            </a:r>
          </a:p>
          <a:p>
            <a:pPr>
              <a:buFont typeface="Arial" panose="020B0604020202020204" pitchFamily="34" charset="0"/>
              <a:buChar char="•"/>
            </a:pP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3"/>
              </a:rPr>
              <a:t>Redox</a:t>
            </a:r>
            <a:endParaRPr lang="en-US" b="0" i="0" dirty="0" smtClean="0">
              <a:solidFill>
                <a:srgbClr val="333333"/>
              </a:solidFill>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4"/>
              </a:rPr>
              <a:t>Precipitation</a:t>
            </a:r>
            <a:endParaRPr lang="en-US" b="0" i="0" dirty="0" smtClean="0">
              <a:solidFill>
                <a:srgbClr val="333333"/>
              </a:solidFill>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Complexometric</a:t>
            </a:r>
          </a:p>
          <a:p>
            <a:endParaRPr lang="en-US" b="0" i="0" dirty="0">
              <a:solidFill>
                <a:srgbClr val="333333"/>
              </a:solidFill>
              <a:effectLst/>
              <a:latin typeface="din"/>
            </a:endParaRPr>
          </a:p>
        </p:txBody>
      </p:sp>
    </p:spTree>
    <p:extLst>
      <p:ext uri="{BB962C8B-B14F-4D97-AF65-F5344CB8AC3E}">
        <p14:creationId xmlns:p14="http://schemas.microsoft.com/office/powerpoint/2010/main" val="1220448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9853" y="700447"/>
            <a:ext cx="10217239" cy="1754326"/>
          </a:xfrm>
          <a:prstGeom prst="rect">
            <a:avLst/>
          </a:prstGeom>
        </p:spPr>
        <p:txBody>
          <a:bodyPr wrap="square">
            <a:spAutoFit/>
          </a:bodyPr>
          <a:lstStyle/>
          <a:p>
            <a:pPr>
              <a:lnSpc>
                <a:spcPct val="150000"/>
              </a:lnSpc>
            </a:pPr>
            <a:r>
              <a:rPr lang="en-US" b="1" i="0" dirty="0" smtClean="0">
                <a:solidFill>
                  <a:srgbClr val="677EB0"/>
                </a:solidFill>
                <a:effectLst/>
                <a:latin typeface="Times New Roman" panose="02020603050405020304" pitchFamily="18" charset="0"/>
                <a:cs typeface="Times New Roman" panose="02020603050405020304" pitchFamily="18" charset="0"/>
              </a:rPr>
              <a:t>2. Back Titration</a:t>
            </a:r>
          </a:p>
          <a:p>
            <a:pPr>
              <a:lnSpc>
                <a:spcPct val="150000"/>
              </a:lnSpc>
            </a:pPr>
            <a:r>
              <a:rPr lang="en-US" b="0" i="0" dirty="0" smtClean="0">
                <a:solidFill>
                  <a:srgbClr val="333333"/>
                </a:solidFill>
                <a:effectLst/>
                <a:latin typeface="Times New Roman" panose="02020603050405020304" pitchFamily="18" charset="0"/>
                <a:cs typeface="Times New Roman" panose="02020603050405020304" pitchFamily="18" charset="0"/>
              </a:rPr>
              <a:t>Back titration determines the concentration of an analyte by reacting it with a known amount of excess reagent, whereas a direct titration examines the concentration of an unknown chemical directly. Excess reagents are not added in back titrations. Back titration is also known as indirect titration.</a:t>
            </a:r>
            <a:endParaRPr lang="en-US" b="0" i="0" dirty="0">
              <a:solidFill>
                <a:srgbClr val="333333"/>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759853" y="2879938"/>
            <a:ext cx="10217239" cy="2951064"/>
          </a:xfrm>
          <a:prstGeom prst="rect">
            <a:avLst/>
          </a:prstGeom>
        </p:spPr>
        <p:txBody>
          <a:bodyPr wrap="square">
            <a:spAutoFit/>
          </a:bodyPr>
          <a:lstStyle/>
          <a:p>
            <a:pPr>
              <a:lnSpc>
                <a:spcPct val="150000"/>
              </a:lnSpc>
            </a:pPr>
            <a:r>
              <a:rPr lang="en-US" b="1" i="0" dirty="0" smtClean="0">
                <a:solidFill>
                  <a:srgbClr val="677EB0"/>
                </a:solidFill>
                <a:effectLst/>
                <a:latin typeface="Times New Roman" panose="02020603050405020304" pitchFamily="18" charset="0"/>
                <a:cs typeface="Times New Roman" panose="02020603050405020304" pitchFamily="18" charset="0"/>
              </a:rPr>
              <a:t>3. Double Titrations</a:t>
            </a:r>
          </a:p>
          <a:p>
            <a:pPr>
              <a:lnSpc>
                <a:spcPct val="150000"/>
              </a:lnSpc>
            </a:pPr>
            <a:r>
              <a:rPr lang="en-US" b="0" i="0" dirty="0" smtClean="0">
                <a:solidFill>
                  <a:srgbClr val="333333"/>
                </a:solidFill>
                <a:effectLst/>
                <a:latin typeface="Times New Roman" panose="02020603050405020304" pitchFamily="18" charset="0"/>
                <a:cs typeface="Times New Roman" panose="02020603050405020304" pitchFamily="18" charset="0"/>
              </a:rPr>
              <a:t>Double titration is used to determine the amount of substance present in the form of a solution with another solution. Gilson's titration method for estimating the concentration of organometallic compounds in hydrocarbon solvents is also known as double titration. The overall concentration of the base in the solution is determined in the first stage. The residual amount of alkali after the </a:t>
            </a: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2"/>
              </a:rPr>
              <a:t>organometallic compound</a:t>
            </a:r>
            <a:r>
              <a:rPr lang="en-US" b="0" i="0" dirty="0" smtClean="0">
                <a:solidFill>
                  <a:srgbClr val="333333"/>
                </a:solidFill>
                <a:effectLst/>
                <a:latin typeface="Times New Roman" panose="02020603050405020304" pitchFamily="18" charset="0"/>
                <a:cs typeface="Times New Roman" panose="02020603050405020304" pitchFamily="18" charset="0"/>
              </a:rPr>
              <a:t> reacts with the </a:t>
            </a: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3"/>
              </a:rPr>
              <a:t>halide</a:t>
            </a:r>
            <a:r>
              <a:rPr lang="en-US" b="0" i="0" dirty="0" smtClean="0">
                <a:solidFill>
                  <a:srgbClr val="333333"/>
                </a:solidFill>
                <a:effectLst/>
                <a:latin typeface="Times New Roman" panose="02020603050405020304" pitchFamily="18" charset="0"/>
                <a:cs typeface="Times New Roman" panose="02020603050405020304" pitchFamily="18" charset="0"/>
              </a:rPr>
              <a:t> is determined in the second stage, allowing the concentration of the metal-organic compound to be calculated.</a:t>
            </a:r>
            <a:endParaRPr lang="en-US"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38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1973" y="1874680"/>
            <a:ext cx="7572776" cy="281615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63636"/>
                </a:solidFill>
                <a:effectLst/>
                <a:latin typeface="din"/>
              </a:rPr>
              <a:t>Apparatus Used for Volumetric Analysis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din"/>
              </a:rPr>
              <a:t> </a:t>
            </a:r>
            <a:endParaRPr kumimoji="0" lang="en-US" altLang="en-US"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din"/>
              </a:rPr>
              <a:t/>
            </a:r>
            <a:br>
              <a:rPr kumimoji="0" lang="en-US" altLang="en-US" b="0" i="0" u="none" strike="noStrike" cap="none" normalizeH="0" baseline="0" dirty="0" smtClean="0">
                <a:ln>
                  <a:noFill/>
                </a:ln>
                <a:solidFill>
                  <a:srgbClr val="333333"/>
                </a:solidFill>
                <a:effectLst/>
                <a:latin typeface="din"/>
              </a:rPr>
            </a:br>
            <a:r>
              <a:rPr kumimoji="0" lang="en-US" altLang="en-US" b="0" i="0" u="none" strike="noStrike" cap="none" normalizeH="0" baseline="0" dirty="0" smtClean="0">
                <a:ln>
                  <a:noFill/>
                </a:ln>
                <a:solidFill>
                  <a:srgbClr val="333333"/>
                </a:solidFill>
                <a:effectLst/>
                <a:latin typeface="din"/>
              </a:rPr>
              <a:t>The apparatus used for Volumetric Analysis are: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din"/>
              </a:rPr>
              <a:t>  </a:t>
            </a:r>
            <a:endParaRPr kumimoji="0" lang="en-US" altLang="en-US"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333333"/>
                </a:solidFill>
                <a:effectLst/>
                <a:latin typeface="din"/>
              </a:rPr>
              <a:t>Burette, pipette, measuring flasks, and measuring cylinders.</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333333"/>
                </a:solidFill>
                <a:effectLst/>
                <a:latin typeface="din"/>
              </a:rPr>
              <a:t>Flasks for general titration, beaker, tile, glass rod, funnel, weighing bottle, and wash bottle.</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smtClean="0">
                <a:ln>
                  <a:noFill/>
                </a:ln>
                <a:solidFill>
                  <a:srgbClr val="333333"/>
                </a:solidFill>
                <a:effectLst/>
                <a:latin typeface="din"/>
              </a:rPr>
              <a:t>Weighing machine with a chemical balance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333333"/>
                </a:solidFill>
                <a:effectLst/>
                <a:latin typeface="din"/>
              </a:rPr>
              <a:t>  </a:t>
            </a:r>
            <a:endParaRPr kumimoji="0" lang="en-US" altLang="en-US" sz="1100" b="0" i="0" u="none" strike="noStrike" cap="none" normalizeH="0" baseline="0" dirty="0" smtClean="0">
              <a:ln>
                <a:noFill/>
              </a:ln>
              <a:solidFill>
                <a:schemeClr val="tx1"/>
              </a:solidFill>
              <a:effectLst/>
            </a:endParaRPr>
          </a:p>
        </p:txBody>
      </p:sp>
      <p:pic>
        <p:nvPicPr>
          <p:cNvPr id="3074" name="Picture 2" descr="Volumetric Analysis Set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2985" y="540801"/>
            <a:ext cx="2876550" cy="486832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425343" y="5588289"/>
            <a:ext cx="2153154" cy="369332"/>
          </a:xfrm>
          <a:prstGeom prst="rect">
            <a:avLst/>
          </a:prstGeom>
        </p:spPr>
        <p:txBody>
          <a:bodyPr wrap="none">
            <a:spAutoFit/>
          </a:bodyPr>
          <a:lstStyle/>
          <a:p>
            <a:r>
              <a:rPr lang="en-IN" b="1" i="0" dirty="0" smtClean="0">
                <a:solidFill>
                  <a:srgbClr val="333333"/>
                </a:solidFill>
                <a:effectLst/>
                <a:latin typeface="Times New Roman" panose="02020603050405020304" pitchFamily="18" charset="0"/>
                <a:cs typeface="Times New Roman" panose="02020603050405020304" pitchFamily="18" charset="0"/>
              </a:rPr>
              <a:t>Experimental Setup</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843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608" y="1527245"/>
            <a:ext cx="11178862" cy="3782061"/>
          </a:xfrm>
          <a:prstGeom prst="rect">
            <a:avLst/>
          </a:prstGeom>
        </p:spPr>
        <p:txBody>
          <a:bodyPr wrap="square">
            <a:spAutoFit/>
          </a:bodyPr>
          <a:lstStyle/>
          <a:p>
            <a:pPr>
              <a:lnSpc>
                <a:spcPct val="150000"/>
              </a:lnSpc>
            </a:pPr>
            <a:r>
              <a:rPr lang="en-US" b="1" i="0" dirty="0" smtClean="0">
                <a:solidFill>
                  <a:srgbClr val="363636"/>
                </a:solidFill>
                <a:effectLst/>
                <a:latin typeface="Times New Roman" panose="02020603050405020304" pitchFamily="18" charset="0"/>
                <a:cs typeface="Times New Roman" panose="02020603050405020304" pitchFamily="18" charset="0"/>
              </a:rPr>
              <a:t>Principles of Volumetric Analysis </a:t>
            </a:r>
          </a:p>
          <a:p>
            <a:pPr>
              <a:lnSpc>
                <a:spcPct val="150000"/>
              </a:lnSpc>
            </a:pPr>
            <a:r>
              <a:rPr lang="en-US" b="0" i="0" dirty="0" smtClean="0">
                <a:solidFill>
                  <a:srgbClr val="333333"/>
                </a:solidFill>
                <a:effectLst/>
                <a:latin typeface="Times New Roman" panose="02020603050405020304" pitchFamily="18" charset="0"/>
                <a:cs typeface="Times New Roman" panose="02020603050405020304" pitchFamily="18" charset="0"/>
              </a:rPr>
              <a:t/>
            </a:r>
            <a:br>
              <a:rPr lang="en-US" b="0" i="0" dirty="0" smtClean="0">
                <a:solidFill>
                  <a:srgbClr val="333333"/>
                </a:solidFill>
                <a:effectLst/>
                <a:latin typeface="Times New Roman" panose="02020603050405020304" pitchFamily="18" charset="0"/>
                <a:cs typeface="Times New Roman" panose="02020603050405020304" pitchFamily="18" charset="0"/>
              </a:rPr>
            </a:br>
            <a:r>
              <a:rPr lang="en-US" b="0" i="0" dirty="0" smtClean="0">
                <a:solidFill>
                  <a:srgbClr val="333333"/>
                </a:solidFill>
                <a:effectLst/>
                <a:latin typeface="Times New Roman" panose="02020603050405020304" pitchFamily="18" charset="0"/>
                <a:cs typeface="Times New Roman" panose="02020603050405020304" pitchFamily="18" charset="0"/>
              </a:rPr>
              <a:t>The principles of Volumetric Analysis includes:</a:t>
            </a:r>
          </a:p>
          <a:p>
            <a:pPr>
              <a:lnSpc>
                <a:spcPct val="150000"/>
              </a:lnSpc>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An unknown number of chemicals must be present in the solution which needs to be examined.</a:t>
            </a:r>
          </a:p>
          <a:p>
            <a:pPr>
              <a:lnSpc>
                <a:spcPct val="150000"/>
              </a:lnSpc>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To show the end-point, a reagent with an unknown concentration reacts with the chemical of an unknown amount in the presence of an</a:t>
            </a: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2"/>
              </a:rPr>
              <a:t> indicator</a:t>
            </a:r>
            <a:r>
              <a:rPr lang="en-US" b="0" i="0" dirty="0" smtClean="0">
                <a:solidFill>
                  <a:srgbClr val="333333"/>
                </a:solidFill>
                <a:effectLst/>
                <a:latin typeface="Times New Roman" panose="02020603050405020304" pitchFamily="18" charset="0"/>
                <a:cs typeface="Times New Roman" panose="02020603050405020304" pitchFamily="18" charset="0"/>
              </a:rPr>
              <a:t> (usually phenolphthalein). The end-point is the point at which the reaction is finished.</a:t>
            </a:r>
          </a:p>
          <a:p>
            <a:pPr>
              <a:lnSpc>
                <a:spcPct val="150000"/>
              </a:lnSpc>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The reaction between the solution and the reagent is completed by titration which is used to measure the volumes.</a:t>
            </a:r>
          </a:p>
          <a:p>
            <a:pPr>
              <a:lnSpc>
                <a:spcPct val="150000"/>
              </a:lnSpc>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The amount of reagent and solution is shown by the </a:t>
            </a: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3"/>
              </a:rPr>
              <a:t>volume</a:t>
            </a:r>
            <a:r>
              <a:rPr lang="en-US" b="0" i="0" dirty="0" smtClean="0">
                <a:solidFill>
                  <a:srgbClr val="333333"/>
                </a:solidFill>
                <a:effectLst/>
                <a:latin typeface="Times New Roman" panose="02020603050405020304" pitchFamily="18" charset="0"/>
                <a:cs typeface="Times New Roman" panose="02020603050405020304" pitchFamily="18" charset="0"/>
              </a:rPr>
              <a:t> and concentration of reagent used in the titration.</a:t>
            </a:r>
          </a:p>
          <a:p>
            <a:pPr>
              <a:lnSpc>
                <a:spcPct val="150000"/>
              </a:lnSpc>
              <a:buFont typeface="Arial" panose="020B0604020202020204" pitchFamily="34" charset="0"/>
              <a:buChar char="•"/>
            </a:pPr>
            <a:r>
              <a:rPr lang="en-US" b="0" i="0" dirty="0" smtClean="0">
                <a:solidFill>
                  <a:srgbClr val="333333"/>
                </a:solidFill>
                <a:effectLst/>
                <a:latin typeface="Times New Roman" panose="02020603050405020304" pitchFamily="18" charset="0"/>
                <a:cs typeface="Times New Roman" panose="02020603050405020304" pitchFamily="18" charset="0"/>
              </a:rPr>
              <a:t>The </a:t>
            </a:r>
            <a:r>
              <a:rPr lang="en-US" b="1" i="0" u="none" strike="noStrike" dirty="0" smtClean="0">
                <a:solidFill>
                  <a:srgbClr val="4FB8DD"/>
                </a:solidFill>
                <a:effectLst/>
                <a:latin typeface="Times New Roman" panose="02020603050405020304" pitchFamily="18" charset="0"/>
                <a:cs typeface="Times New Roman" panose="02020603050405020304" pitchFamily="18" charset="0"/>
                <a:hlinkClick r:id="rId4"/>
              </a:rPr>
              <a:t>mole fraction</a:t>
            </a:r>
            <a:r>
              <a:rPr lang="en-US" b="0" i="0" dirty="0" smtClean="0">
                <a:solidFill>
                  <a:srgbClr val="333333"/>
                </a:solidFill>
                <a:effectLst/>
                <a:latin typeface="Times New Roman" panose="02020603050405020304" pitchFamily="18" charset="0"/>
                <a:cs typeface="Times New Roman" panose="02020603050405020304" pitchFamily="18" charset="0"/>
              </a:rPr>
              <a:t> of the equation determines the amount of an unknown chemical in the specific volume of solution.</a:t>
            </a:r>
            <a:endParaRPr lang="en-US" b="0"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151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472744" y="1884709"/>
            <a:ext cx="6542468" cy="235449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63636"/>
                </a:solidFill>
                <a:effectLst/>
                <a:latin typeface="Times New Roman" panose="02020603050405020304" pitchFamily="18" charset="0"/>
                <a:cs typeface="Times New Roman" panose="02020603050405020304" pitchFamily="18" charset="0"/>
              </a:rPr>
              <a:t>Procedure for Volumetric Analysis </a:t>
            </a:r>
          </a:p>
          <a:p>
            <a:pPr marL="0" marR="0" lvl="0" indent="0" algn="ctr" defTabSz="914400" rtl="0" eaLnBrk="0" fontAlgn="base" latinLnBrk="0" hangingPunct="0">
              <a:lnSpc>
                <a:spcPct val="15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r>
            <a:br>
              <a:rPr kumimoji="0" lang="en-US" altLang="en-US"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br>
            <a:r>
              <a:rPr kumimoji="0" lang="en-US" altLang="en-US"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 typical titration begins with a calibrated burette or pipette containing the titrant and a beaker or flask with a precise volume of the analyte and a small amount of indicator placed beneath it.</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846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2225105"/>
              </p:ext>
            </p:extLst>
          </p:nvPr>
        </p:nvGraphicFramePr>
        <p:xfrm>
          <a:off x="5640946" y="-6642276"/>
          <a:ext cx="4907783" cy="6086692"/>
        </p:xfrm>
        <a:graphic>
          <a:graphicData uri="http://schemas.openxmlformats.org/drawingml/2006/table">
            <a:tbl>
              <a:tblPr/>
              <a:tblGrid>
                <a:gridCol w="4907783"/>
              </a:tblGrid>
              <a:tr h="6086692">
                <a:tc>
                  <a:txBody>
                    <a:bodyPr/>
                    <a:lstStyle/>
                    <a:p>
                      <a:pPr fontAlgn="ctr">
                        <a:lnSpc>
                          <a:spcPct val="150000"/>
                        </a:lnSpc>
                      </a:pPr>
                      <a:endParaRPr lang="en-US" sz="1600" dirty="0">
                        <a:effectLst/>
                        <a:latin typeface="Times New Roman" panose="02020603050405020304" pitchFamily="18" charset="0"/>
                        <a:cs typeface="Times New Roman" panose="02020603050405020304" pitchFamily="18" charset="0"/>
                      </a:endParaRPr>
                    </a:p>
                  </a:txBody>
                  <a:tcPr marL="8692" marR="8692" marT="8692" marB="8692" anchor="ctr">
                    <a:lnL w="9525" cap="flat" cmpd="sng" algn="ctr">
                      <a:solidFill>
                        <a:srgbClr val="DEDEDE"/>
                      </a:solidFill>
                      <a:prstDash val="solid"/>
                      <a:round/>
                      <a:headEnd type="none" w="med" len="med"/>
                      <a:tailEnd type="none" w="med" len="med"/>
                    </a:lnL>
                    <a:lnR w="9525" cap="flat" cmpd="sng" algn="ctr">
                      <a:solidFill>
                        <a:srgbClr val="DEDEDE"/>
                      </a:solidFill>
                      <a:prstDash val="solid"/>
                      <a:round/>
                      <a:headEnd type="none" w="med" len="med"/>
                      <a:tailEnd type="none" w="med" len="med"/>
                    </a:lnR>
                    <a:lnT w="9525" cap="flat" cmpd="sng" algn="ctr">
                      <a:solidFill>
                        <a:srgbClr val="DEDEDE"/>
                      </a:solidFill>
                      <a:prstDash val="solid"/>
                      <a:round/>
                      <a:headEnd type="none" w="med" len="med"/>
                      <a:tailEnd type="none" w="med" len="med"/>
                    </a:lnT>
                    <a:lnB w="9525" cap="flat" cmpd="sng" algn="ctr">
                      <a:solidFill>
                        <a:srgbClr val="DEDEDE"/>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3798504" y="363040"/>
            <a:ext cx="3684884" cy="6001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333333"/>
                </a:solidFill>
                <a:effectLst/>
                <a:latin typeface="din"/>
              </a:rPr>
              <a:t>Titration Procedure</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4" name="Picture 2" descr="Titration Proced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740" y="1461752"/>
            <a:ext cx="7276563"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659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58</TotalTime>
  <Words>146</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SimSun</vt:lpstr>
      <vt:lpstr>Algerian</vt:lpstr>
      <vt:lpstr>Arial</vt:lpstr>
      <vt:lpstr>Calibri</vt:lpstr>
      <vt:lpstr>Calibri Light</vt:lpstr>
      <vt:lpstr>din</vt:lpstr>
      <vt:lpstr>Times New Roman</vt:lpstr>
      <vt:lpstr>Retrospect</vt:lpstr>
      <vt:lpstr>Shahid Virpatni Laxmi Mahavidyalaya,Titave     Department of Science                      </vt:lpstr>
      <vt:lpstr>Theory of Volumetric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Volumetric Analysis</dc:title>
  <dc:creator>svlm</dc:creator>
  <cp:lastModifiedBy>svlm</cp:lastModifiedBy>
  <cp:revision>14</cp:revision>
  <dcterms:created xsi:type="dcterms:W3CDTF">2023-10-14T09:53:20Z</dcterms:created>
  <dcterms:modified xsi:type="dcterms:W3CDTF">2024-04-11T08:08:58Z</dcterms:modified>
</cp:coreProperties>
</file>