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2610E848-37B7-4C7C-8597-6CD45AEB5F53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7313AB09-C98A-456E-A538-233D87C9C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78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11729" y="257578"/>
            <a:ext cx="5079989" cy="3419771"/>
          </a:xfrm>
        </p:spPr>
        <p:txBody>
          <a:bodyPr/>
          <a:lstStyle/>
          <a:p>
            <a:pPr algn="ctr"/>
            <a:r>
              <a:rPr lang="en-US" sz="3600" b="1" dirty="0" err="1">
                <a:sym typeface="+mn-ea"/>
              </a:rPr>
              <a:t>Shahid</a:t>
            </a:r>
            <a:r>
              <a:rPr lang="en-US" sz="3600" b="1" dirty="0">
                <a:sym typeface="+mn-ea"/>
              </a:rPr>
              <a:t> </a:t>
            </a:r>
            <a:r>
              <a:rPr lang="en-US" sz="3600" b="1" dirty="0" err="1">
                <a:sym typeface="+mn-ea"/>
              </a:rPr>
              <a:t>Virpatni</a:t>
            </a:r>
            <a:r>
              <a:rPr lang="en-US" sz="3600" b="1" dirty="0">
                <a:sym typeface="+mn-ea"/>
              </a:rPr>
              <a:t> </a:t>
            </a:r>
            <a:r>
              <a:rPr lang="en-US" sz="3600" b="1" dirty="0" err="1">
                <a:sym typeface="+mn-ea"/>
              </a:rPr>
              <a:t>Laxmi</a:t>
            </a:r>
            <a:r>
              <a:rPr lang="en-US" sz="3600" b="1" dirty="0">
                <a:sym typeface="+mn-ea"/>
              </a:rPr>
              <a:t> </a:t>
            </a:r>
            <a:r>
              <a:rPr lang="en-US" sz="3600" b="1" dirty="0" err="1">
                <a:sym typeface="+mn-ea"/>
              </a:rPr>
              <a:t>Mahavidyalaya,Titave</a:t>
            </a:r>
            <a:r>
              <a:rPr lang="en-US" sz="3600" b="1" dirty="0">
                <a:sym typeface="+mn-ea"/>
              </a:rPr>
              <a:t/>
            </a:r>
            <a:br>
              <a:rPr lang="en-US" sz="3600" b="1" dirty="0">
                <a:sym typeface="+mn-ea"/>
              </a:rPr>
            </a:br>
            <a:r>
              <a:rPr lang="en-US" sz="3600" b="1" dirty="0">
                <a:sym typeface="+mn-ea"/>
              </a:rPr>
              <a:t>Department of Home Science( Food Science &amp; Nutrition)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endParaRPr lang="en-US" sz="40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6372" y="3026535"/>
            <a:ext cx="8384146" cy="3232597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800" b="1" dirty="0" smtClean="0"/>
              <a:t>           Class</a:t>
            </a:r>
            <a:r>
              <a:rPr lang="en-US" sz="2800" b="1" dirty="0"/>
              <a:t>: TY                           </a:t>
            </a:r>
            <a:r>
              <a:rPr lang="en-US" sz="2800" b="1" dirty="0" err="1"/>
              <a:t>Sem</a:t>
            </a:r>
            <a:r>
              <a:rPr lang="en-US" sz="2800" b="1" dirty="0" smtClean="0"/>
              <a:t>: V</a:t>
            </a:r>
            <a:endParaRPr lang="en-US" sz="2800" b="1" dirty="0"/>
          </a:p>
          <a:p>
            <a:pPr algn="l"/>
            <a:endParaRPr lang="en-US" b="1" dirty="0"/>
          </a:p>
          <a:p>
            <a:r>
              <a:rPr lang="en-US" sz="2400" b="1" dirty="0" smtClean="0"/>
              <a:t>Topic: GI Disorders</a:t>
            </a:r>
            <a:endParaRPr lang="en-US" sz="2400" b="1" dirty="0"/>
          </a:p>
          <a:p>
            <a:endParaRPr lang="en-US" sz="2400" b="1" dirty="0"/>
          </a:p>
          <a:p>
            <a:endParaRPr lang="en-US" sz="3200" b="1" dirty="0"/>
          </a:p>
          <a:p>
            <a:r>
              <a:rPr lang="en-US" sz="3200" b="1" dirty="0"/>
              <a:t>                                                                                                                                                         </a:t>
            </a:r>
            <a:r>
              <a:rPr lang="en-US" sz="2400" b="1" dirty="0"/>
              <a:t>Presented By: Mrs. Poonam S. </a:t>
            </a:r>
            <a:r>
              <a:rPr lang="en-US" sz="2400" b="1" dirty="0" err="1"/>
              <a:t>Shinde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GI Disorders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Etiology</a:t>
            </a:r>
          </a:p>
          <a:p>
            <a:r>
              <a:rPr lang="en-US" sz="5400" dirty="0" smtClean="0"/>
              <a:t>Symptoms</a:t>
            </a:r>
          </a:p>
          <a:p>
            <a:r>
              <a:rPr lang="en-US" sz="5400" dirty="0" smtClean="0"/>
              <a:t>Nutritional Management 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Peptic Ulcer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term peptic ulcer is used to describe any </a:t>
            </a:r>
            <a:r>
              <a:rPr lang="en-US" sz="2400" dirty="0" smtClean="0"/>
              <a:t>localized </a:t>
            </a:r>
            <a:r>
              <a:rPr lang="en-US" sz="2400" dirty="0"/>
              <a:t>erosion of the mucosal lining of </a:t>
            </a:r>
            <a:r>
              <a:rPr lang="en-US" sz="2400" dirty="0" smtClean="0"/>
              <a:t>those </a:t>
            </a:r>
            <a:r>
              <a:rPr lang="en-US" sz="2400" dirty="0"/>
              <a:t>portions of the alimentary </a:t>
            </a:r>
            <a:r>
              <a:rPr lang="en-US" sz="2400" dirty="0" smtClean="0"/>
              <a:t>tract </a:t>
            </a:r>
            <a:r>
              <a:rPr lang="en-US" sz="2400" dirty="0"/>
              <a:t>that Come in contact with gastric juice. This </a:t>
            </a:r>
            <a:r>
              <a:rPr lang="en-US" sz="2400" dirty="0" smtClean="0"/>
              <a:t>disintegration </a:t>
            </a:r>
            <a:r>
              <a:rPr lang="en-US" sz="2400" dirty="0"/>
              <a:t>of tissues can also result in necrosis. The majority of ulcers are found in the duodenum, although they also occur in the </a:t>
            </a:r>
            <a:r>
              <a:rPr lang="en-US" sz="2400" dirty="0" smtClean="0"/>
              <a:t>Esophagus. </a:t>
            </a:r>
            <a:r>
              <a:rPr lang="en-US" sz="2400" dirty="0"/>
              <a:t>Stomach or jejunum.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Aetiology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Bacterial Infection</a:t>
            </a:r>
          </a:p>
          <a:p>
            <a:r>
              <a:rPr lang="en-US" sz="2400" dirty="0" smtClean="0"/>
              <a:t>Genetic Factor</a:t>
            </a:r>
          </a:p>
          <a:p>
            <a:r>
              <a:rPr lang="en-US" sz="2400" dirty="0" smtClean="0"/>
              <a:t>Sex</a:t>
            </a:r>
          </a:p>
          <a:p>
            <a:r>
              <a:rPr lang="en-US" sz="2400" dirty="0" smtClean="0"/>
              <a:t>Age</a:t>
            </a:r>
          </a:p>
          <a:p>
            <a:r>
              <a:rPr lang="en-US" sz="2400" dirty="0" smtClean="0"/>
              <a:t>Stress</a:t>
            </a:r>
          </a:p>
          <a:p>
            <a:r>
              <a:rPr lang="en-US" sz="2400" dirty="0" smtClean="0"/>
              <a:t>Potentially Irritant Substances</a:t>
            </a:r>
          </a:p>
          <a:p>
            <a:r>
              <a:rPr lang="en-US" sz="2400" dirty="0" smtClean="0"/>
              <a:t>High Fiber Diet</a:t>
            </a:r>
          </a:p>
          <a:p>
            <a:r>
              <a:rPr lang="en-US" sz="2400" dirty="0" smtClean="0"/>
              <a:t>Emergency Injuries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Symptoms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Epigastric</a:t>
            </a:r>
            <a:r>
              <a:rPr lang="en-US" dirty="0"/>
              <a:t> pain, heart burn, etc. due to </a:t>
            </a:r>
            <a:r>
              <a:rPr lang="en-US" dirty="0" smtClean="0"/>
              <a:t>reflux </a:t>
            </a:r>
            <a:r>
              <a:rPr lang="en-US" dirty="0"/>
              <a:t>of acid into </a:t>
            </a:r>
            <a:r>
              <a:rPr lang="en-US" dirty="0" err="1"/>
              <a:t>oesophagus</a:t>
            </a:r>
            <a:r>
              <a:rPr lang="en-US" dirty="0"/>
              <a:t> occurring as deep hunger Contraction </a:t>
            </a:r>
            <a:r>
              <a:rPr lang="en-US" dirty="0" smtClean="0"/>
              <a:t>1 </a:t>
            </a:r>
            <a:r>
              <a:rPr lang="en-US" dirty="0"/>
              <a:t>to 3 hours after meals is </a:t>
            </a:r>
            <a:r>
              <a:rPr lang="en-US" dirty="0" smtClean="0"/>
              <a:t>often </a:t>
            </a:r>
            <a:r>
              <a:rPr lang="en-US" dirty="0"/>
              <a:t>the chief </a:t>
            </a:r>
            <a:r>
              <a:rPr lang="en-US" dirty="0" smtClean="0"/>
              <a:t>Complaint. </a:t>
            </a:r>
            <a:r>
              <a:rPr lang="en-US" dirty="0"/>
              <a:t>The pain may be described as dull, piercing, burning, or gnawing </a:t>
            </a:r>
            <a:r>
              <a:rPr lang="en-US" dirty="0" smtClean="0"/>
              <a:t>and is </a:t>
            </a:r>
            <a:r>
              <a:rPr lang="en-US" dirty="0"/>
              <a:t>usually relieved by taking food or </a:t>
            </a:r>
            <a:r>
              <a:rPr lang="en-US" dirty="0" err="1"/>
              <a:t>alkalies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Discomfort and </a:t>
            </a:r>
            <a:r>
              <a:rPr lang="en-US" dirty="0"/>
              <a:t>flatulence in upper part of </a:t>
            </a:r>
            <a:r>
              <a:rPr lang="en-US" dirty="0" smtClean="0"/>
              <a:t>abdomen.</a:t>
            </a:r>
          </a:p>
          <a:p>
            <a:r>
              <a:rPr lang="en-US" dirty="0" smtClean="0"/>
              <a:t>Pain </a:t>
            </a:r>
            <a:r>
              <a:rPr lang="en-US" dirty="0"/>
              <a:t>is also associated with </a:t>
            </a:r>
            <a:r>
              <a:rPr lang="en-US" dirty="0" err="1"/>
              <a:t>hypermotility</a:t>
            </a:r>
            <a:r>
              <a:rPr lang="en-US" dirty="0"/>
              <a:t> of the stomach/gastric distension following </a:t>
            </a:r>
            <a:r>
              <a:rPr lang="en-US" dirty="0" smtClean="0"/>
              <a:t>indigestion </a:t>
            </a:r>
            <a:r>
              <a:rPr lang="en-US" dirty="0"/>
              <a:t>of large amounts of food or liquids</a:t>
            </a:r>
            <a:r>
              <a:rPr lang="en-US" dirty="0" smtClean="0"/>
              <a:t>.</a:t>
            </a:r>
          </a:p>
          <a:p>
            <a:r>
              <a:rPr lang="en-US" dirty="0"/>
              <a:t>Low plasma protein levels are often </a:t>
            </a:r>
            <a:r>
              <a:rPr lang="en-US" dirty="0" smtClean="0"/>
              <a:t>present and </a:t>
            </a:r>
            <a:r>
              <a:rPr lang="en-US" dirty="0"/>
              <a:t>delay rapid </a:t>
            </a:r>
            <a:r>
              <a:rPr lang="en-US" dirty="0" smtClean="0"/>
              <a:t>and Complete </a:t>
            </a:r>
            <a:r>
              <a:rPr lang="en-US" dirty="0"/>
              <a:t>healing of the </a:t>
            </a:r>
            <a:r>
              <a:rPr lang="en-US" dirty="0" smtClean="0"/>
              <a:t>ulcer.</a:t>
            </a:r>
          </a:p>
          <a:p>
            <a:r>
              <a:rPr lang="en-US" dirty="0" smtClean="0"/>
              <a:t>Weight </a:t>
            </a:r>
            <a:r>
              <a:rPr lang="en-US" dirty="0"/>
              <a:t>loss of iron deficiency </a:t>
            </a:r>
            <a:r>
              <a:rPr lang="en-US" dirty="0" smtClean="0"/>
              <a:t>anemia are common.</a:t>
            </a:r>
          </a:p>
          <a:p>
            <a:r>
              <a:rPr lang="en-US" dirty="0" smtClean="0"/>
              <a:t>The </a:t>
            </a:r>
            <a:r>
              <a:rPr lang="en-US" dirty="0"/>
              <a:t>intake of iron, ascorbic acid, &amp; B </a:t>
            </a:r>
            <a:r>
              <a:rPr lang="en-US" dirty="0" smtClean="0"/>
              <a:t>Complex </a:t>
            </a:r>
            <a:r>
              <a:rPr lang="en-US" dirty="0"/>
              <a:t>vitamins, particularly thiamine may be less than RDA because of self imposed </a:t>
            </a:r>
            <a:r>
              <a:rPr lang="en-US" dirty="0" smtClean="0"/>
              <a:t>limitation of </a:t>
            </a:r>
            <a:r>
              <a:rPr lang="en-US" dirty="0"/>
              <a:t>leafy green vegetables &amp; other good </a:t>
            </a:r>
            <a:r>
              <a:rPr lang="en-US" dirty="0" smtClean="0"/>
              <a:t>source of </a:t>
            </a:r>
            <a:r>
              <a:rPr lang="en-US" dirty="0"/>
              <a:t>these </a:t>
            </a:r>
            <a:r>
              <a:rPr lang="en-US" dirty="0" smtClean="0"/>
              <a:t>nutrients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In some instances, </a:t>
            </a:r>
            <a:r>
              <a:rPr lang="en-US" sz="2000" dirty="0" err="1"/>
              <a:t>haemorrhage</a:t>
            </a:r>
            <a:r>
              <a:rPr lang="en-US" sz="2000" dirty="0"/>
              <a:t> is the first indication of </a:t>
            </a:r>
            <a:r>
              <a:rPr lang="en-US" sz="2000" dirty="0" smtClean="0"/>
              <a:t>an ulcer </a:t>
            </a:r>
            <a:r>
              <a:rPr lang="en-US" sz="2000" dirty="0"/>
              <a:t>&amp; requires surgical intervention. </a:t>
            </a:r>
            <a:r>
              <a:rPr lang="en-US" sz="2000" dirty="0" smtClean="0"/>
              <a:t>Other </a:t>
            </a:r>
            <a:r>
              <a:rPr lang="en-US" sz="2000" dirty="0"/>
              <a:t>Complications such as obstruction, perforation &amp; Carcinoma of the gastric ulcer are treated surgically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Bleeding </a:t>
            </a:r>
            <a:r>
              <a:rPr lang="en-US" sz="2000" dirty="0"/>
              <a:t>ulcers </a:t>
            </a:r>
            <a:r>
              <a:rPr lang="en-US" sz="2000" dirty="0" smtClean="0"/>
              <a:t>can </a:t>
            </a:r>
            <a:r>
              <a:rPr lang="en-US" sz="2000" dirty="0"/>
              <a:t>result in </a:t>
            </a:r>
            <a:r>
              <a:rPr lang="en-US" sz="2000" dirty="0" smtClean="0"/>
              <a:t>vomiting </a:t>
            </a:r>
            <a:r>
              <a:rPr lang="en-US" sz="2000" dirty="0"/>
              <a:t>known as </a:t>
            </a:r>
            <a:r>
              <a:rPr lang="en-US" sz="2000" dirty="0" err="1"/>
              <a:t>haematemesis</a:t>
            </a:r>
            <a:r>
              <a:rPr lang="en-US" sz="2000" dirty="0"/>
              <a:t> (dark brown in </a:t>
            </a:r>
            <a:r>
              <a:rPr lang="en-US" sz="2000" dirty="0" smtClean="0"/>
              <a:t>color).</a:t>
            </a:r>
          </a:p>
          <a:p>
            <a:r>
              <a:rPr lang="en-US" sz="2000" dirty="0" smtClean="0"/>
              <a:t>There </a:t>
            </a:r>
            <a:r>
              <a:rPr lang="en-US" sz="2000" dirty="0"/>
              <a:t>are spasms of pyloric canal &amp;</a:t>
            </a:r>
            <a:r>
              <a:rPr lang="en-US" sz="2000" dirty="0" smtClean="0"/>
              <a:t> </a:t>
            </a:r>
            <a:r>
              <a:rPr lang="en-US" sz="2000" dirty="0"/>
              <a:t>this </a:t>
            </a:r>
            <a:r>
              <a:rPr lang="en-US" sz="2000" dirty="0" smtClean="0"/>
              <a:t>may </a:t>
            </a:r>
            <a:r>
              <a:rPr lang="en-US" sz="2000" dirty="0"/>
              <a:t>give rise to a feeling of </a:t>
            </a:r>
            <a:r>
              <a:rPr lang="en-US" sz="2000" dirty="0" smtClean="0"/>
              <a:t>sickness, distension </a:t>
            </a:r>
            <a:r>
              <a:rPr lang="en-US" sz="2000" dirty="0"/>
              <a:t>&amp; prevent taking food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Nutritional Management of peptic ulcer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It was customary to suggest bland diet for ulcer patients. Bland diet is a diet which is mechanically, chemically &amp; thermally non-irritating.</a:t>
            </a:r>
          </a:p>
          <a:p>
            <a:r>
              <a:rPr lang="en-US" dirty="0" smtClean="0"/>
              <a:t>Sound total nutrition</a:t>
            </a:r>
          </a:p>
          <a:p>
            <a:r>
              <a:rPr lang="en-US" dirty="0" smtClean="0"/>
              <a:t>Protein Foods</a:t>
            </a:r>
          </a:p>
          <a:p>
            <a:r>
              <a:rPr lang="en-US" dirty="0" smtClean="0"/>
              <a:t>Fat</a:t>
            </a:r>
          </a:p>
          <a:p>
            <a:r>
              <a:rPr lang="en-US" dirty="0" smtClean="0"/>
              <a:t>Carotenoids</a:t>
            </a:r>
          </a:p>
          <a:p>
            <a:r>
              <a:rPr lang="en-US" dirty="0" smtClean="0"/>
              <a:t>Ascorbic acid</a:t>
            </a:r>
          </a:p>
          <a:p>
            <a:r>
              <a:rPr lang="en-US" dirty="0" smtClean="0"/>
              <a:t>Gas Formers</a:t>
            </a:r>
          </a:p>
          <a:p>
            <a:r>
              <a:rPr lang="en-US" dirty="0" smtClean="0"/>
              <a:t>Fiber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r>
              <a:rPr lang="en-US" sz="7200" dirty="0"/>
              <a:t> </a:t>
            </a:r>
            <a:r>
              <a:rPr lang="en-US" sz="7200" dirty="0" smtClean="0"/>
              <a:t>      </a:t>
            </a:r>
            <a:r>
              <a:rPr lang="en-US" sz="7200" dirty="0" smtClean="0">
                <a:solidFill>
                  <a:schemeClr val="accent3">
                    <a:lumMod val="75000"/>
                  </a:schemeClr>
                </a:solidFill>
              </a:rPr>
              <a:t>Thank You</a:t>
            </a:r>
            <a:endParaRPr lang="en-US" sz="7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7943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377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Shahid Virpatni Laxmi Mahavidyalaya,Titave Department of Home Science( Food Science &amp; Nutrition)  </vt:lpstr>
      <vt:lpstr>GI Disorders</vt:lpstr>
      <vt:lpstr>Peptic Ulcer</vt:lpstr>
      <vt:lpstr>Aetiology</vt:lpstr>
      <vt:lpstr>Symptoms</vt:lpstr>
      <vt:lpstr>PowerPoint Presentation</vt:lpstr>
      <vt:lpstr>Nutritional Management of peptic ulcer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Diet Therapy</dc:title>
  <dc:creator>svlm</dc:creator>
  <cp:lastModifiedBy>svlm</cp:lastModifiedBy>
  <cp:revision>14</cp:revision>
  <cp:lastPrinted>2023-12-23T04:52:57Z</cp:lastPrinted>
  <dcterms:created xsi:type="dcterms:W3CDTF">2023-10-25T09:21:00Z</dcterms:created>
  <dcterms:modified xsi:type="dcterms:W3CDTF">2023-09-18T14:42:30Z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74AA18A69E0742BEBD0C2E27A9A46561_12</vt:lpwstr>
  </property>
  <property fmtid="{D5CDD505-2E9C-101B-9397-08002B2CF9AE}" pid="3" name="KSOProductBuildVer">
    <vt:lpwstr>1033-12.2.0.13266</vt:lpwstr>
  </property>
</Properties>
</file>