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20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8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8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3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6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3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8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6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4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D47525-AFAC-4CBE-932C-1A253BEFA93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0CF49A8-645F-46FC-9A46-E0810681871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04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icrobenotes.com/ferment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76380"/>
          </a:xfrm>
        </p:spPr>
        <p:txBody>
          <a:bodyPr>
            <a:normAutofit/>
          </a:bodyPr>
          <a:lstStyle/>
          <a:p>
            <a:r>
              <a:rPr lang="en-US" sz="6000" spc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SHAHID VIRPATNI LAXMI MAHAVIDYALAYA, TITAVE</a:t>
            </a:r>
            <a:endParaRPr 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493359"/>
          </a:xfrm>
        </p:spPr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</a:pPr>
            <a:r>
              <a:rPr lang="en-US" cap="none" spc="0" dirty="0">
                <a:solidFill>
                  <a:srgbClr val="6AAC9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Name- Nilam Ananda </a:t>
            </a:r>
            <a:r>
              <a:rPr lang="en-US" cap="none" spc="0" dirty="0" smtClean="0">
                <a:solidFill>
                  <a:srgbClr val="6AAC9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Varute</a:t>
            </a:r>
          </a:p>
          <a:p>
            <a:pPr lvl="0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</a:pPr>
            <a:r>
              <a:rPr lang="en-US" cap="none" spc="0" dirty="0">
                <a:solidFill>
                  <a:srgbClr val="6AAC9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  <a:endParaRPr lang="en-US" cap="none" spc="0" dirty="0" smtClean="0">
              <a:solidFill>
                <a:srgbClr val="6AAC9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</a:pPr>
            <a:r>
              <a:rPr lang="en-US" cap="none" spc="0" dirty="0" smtClean="0">
                <a:solidFill>
                  <a:srgbClr val="6AAC9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cap="none" spc="0" dirty="0" smtClean="0">
                <a:solidFill>
                  <a:srgbClr val="6AAC9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n-US" cap="none" spc="0" dirty="0">
              <a:solidFill>
                <a:srgbClr val="6AAC9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9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705625"/>
            <a:ext cx="6559394" cy="2608191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Bioreactors</a:t>
            </a:r>
            <a:endParaRPr lang="en-US" sz="8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Bioreactor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bioreactor is a type of </a:t>
            </a:r>
            <a:r>
              <a:rPr lang="en-US" sz="1800" b="0" i="0" u="none" strike="noStrike" dirty="0" smtClean="0">
                <a:solidFill>
                  <a:srgbClr val="0E33C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fermentation</a:t>
            </a:r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vessel that is used for the production of various chemicals and biological reactions. It is a closed container with adequate arrangement for aeration, agitation, temperature and pH control, and drain or overflow vent to remove the waste biomass of cultured microorganisms along with their products.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bioreactor should provide for the following:</a:t>
            </a:r>
          </a:p>
          <a:p>
            <a:pPr>
              <a:buFont typeface="+mj-lt"/>
              <a:buAutoNum type="arabicPeriod"/>
            </a:pPr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Agitation (for mixing of cells and medium), </a:t>
            </a:r>
          </a:p>
          <a:p>
            <a:pPr>
              <a:buFont typeface="+mj-lt"/>
              <a:buAutoNum type="arabicPeriod"/>
            </a:pPr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Aeration (aerobic fermentors); for O2 supply,</a:t>
            </a:r>
          </a:p>
          <a:p>
            <a:pPr>
              <a:buFont typeface="+mj-lt"/>
              <a:buAutoNum type="arabicPeriod"/>
            </a:pPr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Regulation of factors like temperature, pH, pressure, aeration, nutrient feeding, and liquid leveled.</a:t>
            </a:r>
          </a:p>
          <a:p>
            <a:pPr>
              <a:buFont typeface="+mj-lt"/>
              <a:buAutoNum type="arabicPeriod"/>
            </a:pPr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Sterilization and maintenance of sterility, and </a:t>
            </a:r>
          </a:p>
          <a:p>
            <a:pPr>
              <a:buFont typeface="+mj-lt"/>
              <a:buAutoNum type="arabicPeriod"/>
            </a:pPr>
            <a:r>
              <a:rPr lang="en-US" sz="1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Withdrawal of cells/medium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2611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Bioreactor:-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Bioreactor- Definition, Design, Principle, Parts, Types, Applications,  Limita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379" y="1775011"/>
            <a:ext cx="6852621" cy="452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1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98575"/>
            <a:ext cx="10058400" cy="1101133"/>
          </a:xfrm>
        </p:spPr>
        <p:txBody>
          <a:bodyPr>
            <a:normAutofit fontScale="90000"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Bioreactor Design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-apple-system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1781188"/>
            <a:ext cx="10510221" cy="40233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The design and mode of operation of a bioreactor are based on the production of an organism, optimum conditions required for desired product formation, product value, and its scale of production.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A good bioreactor design will help to improve productivity and provide higher quality products at lower prices.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A bioreactor is a device that consists of various features such as an agitator system, an oxygen delivery system, a foam control system, and a variety of other systems such as temperature &amp; pH control system, sampling ports, cleaning, and sterilization system, and lines for charging &amp; emptying the reactor.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material used for the construction of a bioreactor must have the following important properties:</a:t>
            </a:r>
          </a:p>
          <a:p>
            <a:pPr marL="742950" lvl="1" indent="-285750"/>
            <a:r>
              <a:rPr lang="en-US" b="0" i="0" dirty="0" smtClean="0">
                <a:solidFill>
                  <a:srgbClr val="000000"/>
                </a:solidFill>
                <a:effectLst/>
                <a:latin typeface="-apple-system"/>
              </a:rPr>
              <a:t>It should not be corrosive.</a:t>
            </a:r>
          </a:p>
          <a:p>
            <a:pPr marL="742950" lvl="1" indent="-285750"/>
            <a:r>
              <a:rPr lang="en-US" b="0" i="0" dirty="0" smtClean="0">
                <a:solidFill>
                  <a:srgbClr val="000000"/>
                </a:solidFill>
                <a:effectLst/>
                <a:latin typeface="-apple-system"/>
              </a:rPr>
              <a:t>It should not add any toxic substances to the fermentation media.</a:t>
            </a:r>
          </a:p>
          <a:p>
            <a:pPr marL="742950" lvl="1" indent="-285750"/>
            <a:r>
              <a:rPr lang="en-US" b="0" i="0" dirty="0" smtClean="0">
                <a:solidFill>
                  <a:srgbClr val="000000"/>
                </a:solidFill>
                <a:effectLst/>
                <a:latin typeface="-apple-system"/>
              </a:rPr>
              <a:t>It should tolerate the steam sterilization process. </a:t>
            </a:r>
          </a:p>
          <a:p>
            <a:pPr marL="742950" lvl="1" indent="-285750"/>
            <a:r>
              <a:rPr lang="en-US" b="0" i="0" dirty="0" smtClean="0">
                <a:solidFill>
                  <a:srgbClr val="000000"/>
                </a:solidFill>
                <a:effectLst/>
                <a:latin typeface="-apple-system"/>
              </a:rPr>
              <a:t>It should be able to tolerate high pressure and resist pH changes.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The sizes of the bioreactor vary widely depending on the application.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Some bioreactors are designed for small scale fermenters and some for large scale industrial applications from the microbial cell (few mm3) to shake flask (100-1000 ml) to the laboratory-scale fermenter (1 – 50 L) to pilot level (0.3 – 10 m3) to plant scale (2 – 500 m3) for large volume).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2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 smtClean="0"/>
              <a:t>       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</a:t>
            </a:r>
          </a:p>
          <a:p>
            <a:pPr marL="0" indent="0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You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7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211</TotalTime>
  <Words>190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-apple-system</vt:lpstr>
      <vt:lpstr>Calibri</vt:lpstr>
      <vt:lpstr>Calibri Light</vt:lpstr>
      <vt:lpstr>Times New Roman</vt:lpstr>
      <vt:lpstr>Wingdings</vt:lpstr>
      <vt:lpstr>Retrospect</vt:lpstr>
      <vt:lpstr>SHAHID VIRPATNI LAXMI MAHAVIDYALAYA, TITAVE</vt:lpstr>
      <vt:lpstr>Bioreactors</vt:lpstr>
      <vt:lpstr>Definition of Bioreactor</vt:lpstr>
      <vt:lpstr>Design of Bioreactor:-</vt:lpstr>
      <vt:lpstr>   Bioreactor Design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Bioreactors</dc:title>
  <dc:creator>svlm</dc:creator>
  <cp:lastModifiedBy>svlm</cp:lastModifiedBy>
  <cp:revision>12</cp:revision>
  <dcterms:created xsi:type="dcterms:W3CDTF">2023-10-16T07:42:38Z</dcterms:created>
  <dcterms:modified xsi:type="dcterms:W3CDTF">2024-04-11T07:37:54Z</dcterms:modified>
</cp:coreProperties>
</file>